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6" r:id="rId3"/>
    <p:sldId id="298" r:id="rId4"/>
    <p:sldId id="300" r:id="rId5"/>
    <p:sldId id="299" r:id="rId6"/>
    <p:sldId id="302" r:id="rId7"/>
    <p:sldId id="297" r:id="rId8"/>
    <p:sldId id="303" r:id="rId9"/>
    <p:sldId id="304" r:id="rId10"/>
    <p:sldId id="307" r:id="rId11"/>
    <p:sldId id="313" r:id="rId12"/>
    <p:sldId id="314" r:id="rId13"/>
    <p:sldId id="315" r:id="rId14"/>
    <p:sldId id="308" r:id="rId15"/>
    <p:sldId id="309" r:id="rId16"/>
    <p:sldId id="311" r:id="rId17"/>
    <p:sldId id="310" r:id="rId18"/>
    <p:sldId id="316" r:id="rId19"/>
    <p:sldId id="312" r:id="rId20"/>
    <p:sldId id="317" r:id="rId21"/>
    <p:sldId id="270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6F21"/>
    <a:srgbClr val="9D5D52"/>
    <a:srgbClr val="A57F72"/>
    <a:srgbClr val="523C2C"/>
    <a:srgbClr val="32BDC4"/>
    <a:srgbClr val="FFF2D4"/>
    <a:srgbClr val="E9E0D9"/>
    <a:srgbClr val="C8C1B0"/>
    <a:srgbClr val="90464B"/>
    <a:srgbClr val="E57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F536-2BBB-4DD6-B85F-B83D186FBF92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7405-A99B-404F-AA41-3F821BD0F8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42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Isaias 45:22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862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64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092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259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09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Olhai para mim e sereis salvos, vós, todos os termos da terra; porque eu sou Deus, e não há outro. ' Isaías 45:22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222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01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03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18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403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46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974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VÉSPERA DA NOSSA REDENÇÃO ETERNA | GUERRA ESPIRITUAL PROFUNDA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34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AA4B1-ED21-A0FC-51D8-100F61F9D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4DFAC7-AC9A-0B21-A7BE-3F503860D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849391-6B23-3EC3-2172-8B28A770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98142F-D8A7-AE47-CFDB-F4CC5044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0964DA-8D0A-7699-E34B-22B0AA6F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34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65E67-0840-8A49-9267-6660E2A5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03072A-634F-8378-9B0D-75B7F8381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3EABCF-B739-AB01-4433-43C9061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2423B-2E2B-EE2A-D198-815811F6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5E326B-973B-2CA6-3CDB-23E6C119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9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8D1F88-4EC9-3F24-D6E3-21B78867F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1FC711-963E-826B-4B36-235EEE0C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75C56-4925-CF9E-5317-0D427692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D5B7DB-8E8C-AF45-E31A-AE9D5367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CDBAC4-7556-7976-4249-E574E81D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02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78881-E4FA-D38A-93B1-D09409F8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54126-CB7E-509B-A476-CAE7BB779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F8792A-7A7D-DD95-249D-D7412135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A1190D-B24A-3AFA-BD43-0B647492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54CE66-435E-8508-8177-FD5FAAAD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3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90A5D-17F9-5E1B-9D7C-613E2719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BA90F9-6B8C-9B6F-C84C-0A3FF1CC7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2F47A4-6B4D-E747-71F9-CACB86B8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C4107-8B23-74D1-1E45-2908E1E9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ED569B-7644-C820-9BE4-A8449E8D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75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16DC9-D26F-3085-ABB8-D19DF55A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97F7A-81BB-6E55-2F54-DB6854FFA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A0F3A8-52DA-9445-730A-208E25B53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61C7D-C72D-A375-9435-8A53858C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7017B-C6EC-82A4-5E93-E46D5C1F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539809-D8F5-DDA3-435A-5093B559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65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1AB0D-1AC1-0DA9-B8B0-71BDC829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2728BA-636E-A8C0-F596-60E5FBC1D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179E7-4753-CD4C-A18E-F2F8989FC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FEB829-F9A4-1376-EAB7-44F8E7707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FBE4CE6-8C2A-94B0-B401-15893F3AA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1E8563-D5E6-C856-027E-1B15EB59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8B6A87-2A86-E4A1-C8AA-59F43255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9DA7AEE-C934-C3E5-DEDB-BB25CD1F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9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A1372-9E11-47A4-5AA3-F2F91EBE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61E622-A9F5-52DE-6849-FA87BDE3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B002D6-484E-84FB-3B3F-671CA65A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42A49B-2257-2814-9B08-138EDCA7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09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78D3FA-BA5C-4909-0E20-CB7886B3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7FA20D-FB97-AC21-183F-84880473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BD0D9C-16CD-CA22-BD67-CA0F643E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58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E7090-52C8-A27B-953E-D48302CB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1F0A78-AA3C-41A2-D5E5-30F90A13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5C3D99-7182-C7D2-F3DE-CF8D1F85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934608-8169-919E-C6DF-FF2A3FBB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2853AD-5299-F000-57DF-9F62B598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99153C-3A76-A275-882D-319AECAC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37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8AF98-A166-C1DB-D361-87B019B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0D10DC-3BD2-A141-BF37-EEC320BBB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BD6CED-180C-5BC6-C42E-DC73F99EB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AB7F03-42DF-3FED-8786-E84E4632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53B1B3-2AF4-798D-CAA4-38257DD0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9FB35E-AEF0-7428-1454-65068D6F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3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8DD10B-DD64-1CEC-DE0A-B251ABA7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E740DF-E6C1-C347-EB4F-935E765F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29B95C-3EFF-8CBD-2FC2-4DA86430D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73A5B-84B0-4801-8D7B-DEC79397B461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78397B-34E5-7F06-B5F3-2228859E2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0F08CC-1D3A-3734-ABE4-B7C61EE57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5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6oR_ShJVck&amp;t=5s" TargetMode="Externa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o Vivo">
            <a:extLst>
              <a:ext uri="{FF2B5EF4-FFF2-40B4-BE49-F238E27FC236}">
                <a16:creationId xmlns:a16="http://schemas.microsoft.com/office/drawing/2014/main" id="{5E2FC1FA-8439-F880-67B3-36BEFAE0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4" y="5756067"/>
            <a:ext cx="22574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7BA89B8-288C-94F4-7320-375A7D33A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9091" r="39759" b="1"/>
          <a:stretch/>
        </p:blipFill>
        <p:spPr>
          <a:xfrm>
            <a:off x="3681893" y="-106941"/>
            <a:ext cx="8668512" cy="6857990"/>
          </a:xfrm>
          <a:prstGeom prst="rect">
            <a:avLst/>
          </a:prstGeom>
        </p:spPr>
      </p:pic>
      <p:sp>
        <p:nvSpPr>
          <p:cNvPr id="42" name="Subtítulo 2">
            <a:extLst>
              <a:ext uri="{FF2B5EF4-FFF2-40B4-BE49-F238E27FC236}">
                <a16:creationId xmlns:a16="http://schemas.microsoft.com/office/drawing/2014/main" id="{DE2FA6AB-8A73-23E6-78C1-5193A322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83" y="5860264"/>
            <a:ext cx="4023359" cy="744106"/>
          </a:xfrm>
        </p:spPr>
        <p:txBody>
          <a:bodyPr>
            <a:normAutofit lnSpcReduction="10000"/>
          </a:bodyPr>
          <a:lstStyle/>
          <a:p>
            <a:pPr algn="r"/>
            <a:r>
              <a:rPr lang="pt-BR" sz="2000" dirty="0"/>
              <a:t>EBA – Escola Bíblica de Adultos</a:t>
            </a:r>
          </a:p>
          <a:p>
            <a:pPr algn="r"/>
            <a:r>
              <a:rPr lang="pt-BR" sz="2000" dirty="0"/>
              <a:t>2023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1DC1E953-F667-DEF3-0329-2575EF736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79" y="768583"/>
            <a:ext cx="6671388" cy="1258175"/>
          </a:xfrm>
        </p:spPr>
        <p:txBody>
          <a:bodyPr anchor="b">
            <a:noAutofit/>
          </a:bodyPr>
          <a:lstStyle/>
          <a:p>
            <a:pPr algn="r"/>
            <a: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CREDULIDADE</a:t>
            </a:r>
            <a:b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endParaRPr lang="pt-BR" sz="2400" b="1" dirty="0">
              <a:solidFill>
                <a:srgbClr val="ADAD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032" name="CaixaDeTexto 1031">
            <a:extLst>
              <a:ext uri="{FF2B5EF4-FFF2-40B4-BE49-F238E27FC236}">
                <a16:creationId xmlns:a16="http://schemas.microsoft.com/office/drawing/2014/main" id="{4A0BE392-2509-30D3-8F7D-38FF138F51B0}"/>
              </a:ext>
            </a:extLst>
          </p:cNvPr>
          <p:cNvSpPr txBox="1"/>
          <p:nvPr/>
        </p:nvSpPr>
        <p:spPr>
          <a:xfrm>
            <a:off x="4850158" y="1541886"/>
            <a:ext cx="2860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Aula 07 – Abatimento </a:t>
            </a:r>
            <a:endParaRPr lang="pt-BR" dirty="0"/>
          </a:p>
        </p:txBody>
      </p:sp>
      <p:sp>
        <p:nvSpPr>
          <p:cNvPr id="2" name="Semicírculo 1">
            <a:extLst>
              <a:ext uri="{FF2B5EF4-FFF2-40B4-BE49-F238E27FC236}">
                <a16:creationId xmlns:a16="http://schemas.microsoft.com/office/drawing/2014/main" id="{AC9DEBEC-D279-2716-2FC3-4AE73633D85B}"/>
              </a:ext>
            </a:extLst>
          </p:cNvPr>
          <p:cNvSpPr/>
          <p:nvPr/>
        </p:nvSpPr>
        <p:spPr>
          <a:xfrm>
            <a:off x="-15094" y="2182086"/>
            <a:ext cx="1594916" cy="1782451"/>
          </a:xfrm>
          <a:prstGeom prst="blockArc">
            <a:avLst>
              <a:gd name="adj1" fmla="val 10755156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Semicírculo 2">
            <a:extLst>
              <a:ext uri="{FF2B5EF4-FFF2-40B4-BE49-F238E27FC236}">
                <a16:creationId xmlns:a16="http://schemas.microsoft.com/office/drawing/2014/main" id="{2305B7C0-3DB8-E079-FA9F-75094E423BEA}"/>
              </a:ext>
            </a:extLst>
          </p:cNvPr>
          <p:cNvSpPr/>
          <p:nvPr/>
        </p:nvSpPr>
        <p:spPr>
          <a:xfrm rot="10800000">
            <a:off x="1500820" y="211812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827E66B4-7E8B-1D85-A6CD-62442DE13753}"/>
              </a:ext>
            </a:extLst>
          </p:cNvPr>
          <p:cNvSpPr/>
          <p:nvPr/>
        </p:nvSpPr>
        <p:spPr>
          <a:xfrm>
            <a:off x="3016733" y="2105717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micírculo 4">
            <a:extLst>
              <a:ext uri="{FF2B5EF4-FFF2-40B4-BE49-F238E27FC236}">
                <a16:creationId xmlns:a16="http://schemas.microsoft.com/office/drawing/2014/main" id="{BCDF7EBE-C108-1CAD-F0AB-441D739285FB}"/>
              </a:ext>
            </a:extLst>
          </p:cNvPr>
          <p:cNvSpPr/>
          <p:nvPr/>
        </p:nvSpPr>
        <p:spPr>
          <a:xfrm rot="10800000">
            <a:off x="4525228" y="2033707"/>
            <a:ext cx="1620000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Semicírculo 5">
            <a:extLst>
              <a:ext uri="{FF2B5EF4-FFF2-40B4-BE49-F238E27FC236}">
                <a16:creationId xmlns:a16="http://schemas.microsoft.com/office/drawing/2014/main" id="{D0044533-0C83-6788-6758-5BC2AB060DEF}"/>
              </a:ext>
            </a:extLst>
          </p:cNvPr>
          <p:cNvSpPr/>
          <p:nvPr/>
        </p:nvSpPr>
        <p:spPr>
          <a:xfrm>
            <a:off x="6062614" y="201595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emicírculo 6">
            <a:extLst>
              <a:ext uri="{FF2B5EF4-FFF2-40B4-BE49-F238E27FC236}">
                <a16:creationId xmlns:a16="http://schemas.microsoft.com/office/drawing/2014/main" id="{609B9EE8-E71E-84D9-14FE-CF0AFC524BF3}"/>
              </a:ext>
            </a:extLst>
          </p:cNvPr>
          <p:cNvSpPr/>
          <p:nvPr/>
        </p:nvSpPr>
        <p:spPr>
          <a:xfrm rot="10800000">
            <a:off x="7581094" y="2011958"/>
            <a:ext cx="1580400" cy="1681918"/>
          </a:xfrm>
          <a:prstGeom prst="blockArc">
            <a:avLst>
              <a:gd name="adj1" fmla="val 10761583"/>
              <a:gd name="adj2" fmla="val 21458046"/>
              <a:gd name="adj3" fmla="val 4608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emicírculo 7">
            <a:extLst>
              <a:ext uri="{FF2B5EF4-FFF2-40B4-BE49-F238E27FC236}">
                <a16:creationId xmlns:a16="http://schemas.microsoft.com/office/drawing/2014/main" id="{FB27B942-C891-DF9C-C99F-511887111379}"/>
              </a:ext>
            </a:extLst>
          </p:cNvPr>
          <p:cNvSpPr/>
          <p:nvPr/>
        </p:nvSpPr>
        <p:spPr>
          <a:xfrm>
            <a:off x="9081152" y="1977310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C11841E-1E6E-9D4B-32A4-60DD574D4E65}"/>
              </a:ext>
            </a:extLst>
          </p:cNvPr>
          <p:cNvSpPr/>
          <p:nvPr/>
        </p:nvSpPr>
        <p:spPr>
          <a:xfrm>
            <a:off x="145615" y="232876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02B711A-B8C3-E8EF-E11F-BF1EC2AFB1CF}"/>
              </a:ext>
            </a:extLst>
          </p:cNvPr>
          <p:cNvSpPr/>
          <p:nvPr/>
        </p:nvSpPr>
        <p:spPr>
          <a:xfrm>
            <a:off x="1661529" y="2430075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A76DC2-754D-4559-CCC2-76F0CE0CC583}"/>
              </a:ext>
            </a:extLst>
          </p:cNvPr>
          <p:cNvSpPr/>
          <p:nvPr/>
        </p:nvSpPr>
        <p:spPr>
          <a:xfrm>
            <a:off x="4691707" y="2375223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E512DCA-E7FE-F2B1-A8FC-04D16BA75EE0}"/>
              </a:ext>
            </a:extLst>
          </p:cNvPr>
          <p:cNvSpPr/>
          <p:nvPr/>
        </p:nvSpPr>
        <p:spPr>
          <a:xfrm>
            <a:off x="3182818" y="2254128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E136E94-6F92-7B25-88A2-EB2503341A50}"/>
              </a:ext>
            </a:extLst>
          </p:cNvPr>
          <p:cNvSpPr/>
          <p:nvPr/>
        </p:nvSpPr>
        <p:spPr>
          <a:xfrm>
            <a:off x="6219346" y="218208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70A1282-A488-23CC-1F09-AD0DBBAF0688}"/>
              </a:ext>
            </a:extLst>
          </p:cNvPr>
          <p:cNvSpPr/>
          <p:nvPr/>
        </p:nvSpPr>
        <p:spPr>
          <a:xfrm>
            <a:off x="9250613" y="2156554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C6806DB-2FF0-5894-E87D-6DD8495753D9}"/>
              </a:ext>
            </a:extLst>
          </p:cNvPr>
          <p:cNvSpPr/>
          <p:nvPr/>
        </p:nvSpPr>
        <p:spPr>
          <a:xfrm>
            <a:off x="7746649" y="2271281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BFEE43-B29C-0097-2AB3-28C036030E6B}"/>
              </a:ext>
            </a:extLst>
          </p:cNvPr>
          <p:cNvSpPr txBox="1"/>
          <p:nvPr/>
        </p:nvSpPr>
        <p:spPr>
          <a:xfrm>
            <a:off x="48860" y="2682023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ANSIEDADE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6C886DA-6A6E-880C-4803-062F384E088D}"/>
              </a:ext>
            </a:extLst>
          </p:cNvPr>
          <p:cNvSpPr txBox="1"/>
          <p:nvPr/>
        </p:nvSpPr>
        <p:spPr>
          <a:xfrm>
            <a:off x="9077100" y="2488566"/>
            <a:ext cx="159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ABATIMENTO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BD11BF3-0F3E-9438-2EC8-545EB5D30567}"/>
              </a:ext>
            </a:extLst>
          </p:cNvPr>
          <p:cNvSpPr txBox="1"/>
          <p:nvPr/>
        </p:nvSpPr>
        <p:spPr>
          <a:xfrm>
            <a:off x="7710466" y="3014277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AMARGURA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B9A36EE-5E77-4FAF-C0B8-B275FF9E539C}"/>
              </a:ext>
            </a:extLst>
          </p:cNvPr>
          <p:cNvSpPr txBox="1"/>
          <p:nvPr/>
        </p:nvSpPr>
        <p:spPr>
          <a:xfrm>
            <a:off x="6048560" y="2506209"/>
            <a:ext cx="150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COBIÇA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38EC262-CC2E-38E4-33C5-5FE13CCFB928}"/>
              </a:ext>
            </a:extLst>
          </p:cNvPr>
          <p:cNvSpPr txBox="1"/>
          <p:nvPr/>
        </p:nvSpPr>
        <p:spPr>
          <a:xfrm>
            <a:off x="4639394" y="3087787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IMPACIÊNCIA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634B6A9-4A82-9705-F128-00894E2613CC}"/>
              </a:ext>
            </a:extLst>
          </p:cNvPr>
          <p:cNvSpPr txBox="1"/>
          <p:nvPr/>
        </p:nvSpPr>
        <p:spPr>
          <a:xfrm>
            <a:off x="3100087" y="2483903"/>
            <a:ext cx="144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VERGONHA INPROPRIADA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5B718D4-8E89-2727-E285-44D077024202}"/>
              </a:ext>
            </a:extLst>
          </p:cNvPr>
          <p:cNvSpPr txBox="1"/>
          <p:nvPr/>
        </p:nvSpPr>
        <p:spPr>
          <a:xfrm>
            <a:off x="1616529" y="3088640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380761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151598" y="116331"/>
            <a:ext cx="406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</a:rPr>
              <a:t>JESUS CRISTO</a:t>
            </a:r>
            <a:endParaRPr lang="pt-BR" sz="5400" b="1" cap="none" spc="0" dirty="0">
              <a:ln/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3F7492-B77F-34C8-26E1-3C670AC0D2F8}"/>
              </a:ext>
            </a:extLst>
          </p:cNvPr>
          <p:cNvSpPr txBox="1"/>
          <p:nvPr/>
        </p:nvSpPr>
        <p:spPr>
          <a:xfrm>
            <a:off x="4837471" y="0"/>
            <a:ext cx="7202931" cy="2862322"/>
          </a:xfrm>
          <a:prstGeom prst="rect">
            <a:avLst/>
          </a:prstGeom>
          <a:solidFill>
            <a:srgbClr val="C86F21">
              <a:alpha val="62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No primeiro dia da Festa dos Pães sem Fermento, os discípulos dirigiram-se a Jesus e lhe perguntaram: “Onde queres que preparemos a refeição da Páscoa?” Ele respondeu dizendo que entrassem na cidade, procurassem um certo homem e lhe dissessem: “O Mestre diz: O meu tempo está próximo. Vou celebrar a Páscoa com meus discípulos em sua casa”. Os discípulos fizeram como Jesus os havia instruído e prepararam a Páscoa. Ao anoitecer, Jesus estava reclinado à mesa com os Doze. E, enquanto estavam comendo, ele disse: “Digo que certamente um de vocês me trairá”. 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Mateus 26:17-21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90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151598" y="116331"/>
            <a:ext cx="406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</a:rPr>
              <a:t>JESUS CRISTO</a:t>
            </a:r>
            <a:endParaRPr lang="pt-BR" sz="5400" b="1" cap="none" spc="0" dirty="0">
              <a:ln/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4FEE76-D096-641D-B0D7-ACF4746F1B58}"/>
              </a:ext>
            </a:extLst>
          </p:cNvPr>
          <p:cNvSpPr txBox="1"/>
          <p:nvPr/>
        </p:nvSpPr>
        <p:spPr>
          <a:xfrm>
            <a:off x="4906297" y="116331"/>
            <a:ext cx="7134105" cy="2308324"/>
          </a:xfrm>
          <a:prstGeom prst="rect">
            <a:avLst/>
          </a:prstGeom>
          <a:solidFill>
            <a:srgbClr val="C86F21">
              <a:alpha val="62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Eles ficaram muito tristes e começaram a dizer-lhe, um após outro: “Com certeza não sou eu, Senhor!” Afirmou Jesus: “Aquele que comeu comigo do mesmo prato há de me trair. O Filho do homem vai, como está escrito a seu respeito. Mas ai daquele que trai o Filho do homem! Melhor lhe seria não haver nascido”. Então, Judas, que haveria de traí-lo, disse: “Com certeza não sou eu, Mestre !” Jesus afirmou: “Sim, é você” .</a:t>
            </a:r>
          </a:p>
          <a:p>
            <a:pPr algn="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26:22-25</a:t>
            </a:r>
          </a:p>
        </p:txBody>
      </p:sp>
    </p:spTree>
    <p:extLst>
      <p:ext uri="{BB962C8B-B14F-4D97-AF65-F5344CB8AC3E}">
        <p14:creationId xmlns:p14="http://schemas.microsoft.com/office/powerpoint/2010/main" val="345915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151598" y="116331"/>
            <a:ext cx="406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</a:rPr>
              <a:t>JESUS CRISTO</a:t>
            </a:r>
            <a:endParaRPr lang="pt-BR" sz="5400" b="1" cap="none" spc="0" dirty="0">
              <a:ln/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96A5C5-A099-36DC-9FC1-091879B7E2E5}"/>
              </a:ext>
            </a:extLst>
          </p:cNvPr>
          <p:cNvSpPr txBox="1"/>
          <p:nvPr/>
        </p:nvSpPr>
        <p:spPr>
          <a:xfrm>
            <a:off x="4365527" y="81265"/>
            <a:ext cx="7826473" cy="2585323"/>
          </a:xfrm>
          <a:prstGeom prst="rect">
            <a:avLst/>
          </a:prstGeom>
          <a:solidFill>
            <a:srgbClr val="C86F21">
              <a:alpha val="62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Enquanto comiam, Jesus tomou o pão, deu graças, partiu-o e o deu aos seus discípulos, dizendo: “Tomem e comam; isto é o meu corpo”. Em seguida tomou o cálice, deu graças e o ofereceu aos discípulos, dizendo: “Bebam dele todos vocês. Isto é o meu sangue da aliança , que é derramado em favor de muitos, para perdão de pecados. Eu digo que, de agora em diante, não beberei deste fruto da videira até aquele dia em que beberei o vinho novo com vocês no Reino de meu Pai”. Depois de terem cantado um hino, saíram para o monte das Oliveiras. ‘ </a:t>
            </a:r>
          </a:p>
          <a:p>
            <a:pPr algn="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26:26-30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90CE7F-A539-43FF-7598-EBBBE72DCC7D}"/>
              </a:ext>
            </a:extLst>
          </p:cNvPr>
          <p:cNvSpPr txBox="1"/>
          <p:nvPr/>
        </p:nvSpPr>
        <p:spPr>
          <a:xfrm>
            <a:off x="2416277" y="5737628"/>
            <a:ext cx="8487696" cy="923330"/>
          </a:xfrm>
          <a:prstGeom prst="rect">
            <a:avLst/>
          </a:prstGeom>
          <a:solidFill>
            <a:srgbClr val="C86F21">
              <a:alpha val="62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'Então Jesus lhes disse: “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Ainda esta noite todos vocês me abandonarão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Pois está escrito: “ ‘Ferirei o pastor, e as ovelhas do rebanho serão dispersas’ .</a:t>
            </a:r>
          </a:p>
          <a:p>
            <a:pPr algn="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Mateus 26:31</a:t>
            </a:r>
          </a:p>
        </p:txBody>
      </p:sp>
    </p:spTree>
    <p:extLst>
      <p:ext uri="{BB962C8B-B14F-4D97-AF65-F5344CB8AC3E}">
        <p14:creationId xmlns:p14="http://schemas.microsoft.com/office/powerpoint/2010/main" val="191500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151598" y="116331"/>
            <a:ext cx="406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</a:rPr>
              <a:t>JESUS CRISTO</a:t>
            </a:r>
            <a:endParaRPr lang="pt-BR" sz="5400" b="1" cap="none" spc="0" dirty="0">
              <a:ln/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B24D820-0029-E152-D0E3-C860893B94BB}"/>
              </a:ext>
            </a:extLst>
          </p:cNvPr>
          <p:cNvSpPr txBox="1"/>
          <p:nvPr/>
        </p:nvSpPr>
        <p:spPr>
          <a:xfrm>
            <a:off x="6619460" y="880635"/>
            <a:ext cx="5141015" cy="2585323"/>
          </a:xfrm>
          <a:prstGeom prst="rect">
            <a:avLst/>
          </a:prstGeom>
          <a:solidFill>
            <a:srgbClr val="C86F21">
              <a:alpha val="25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Pedro respondeu: “Ainda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que todos te abandonem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eu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nunca te abandonarei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!” Respondeu Jesus: “Asseguro que ainda esta noite, antes que o galo cante,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três vezes você me negará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”. Mas Pedro declarou: “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Mesmo que seja preciso que eu morra contigo, nunca te negarei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”. E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todos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 os outros discípulos disseram o mesmo.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Mateus 26:33-35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54E50ECE-319A-8BC8-DB4A-D0F53304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r="13529" b="68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ln/>
                <a:latin typeface="+mj-lt"/>
                <a:ea typeface="+mj-ea"/>
                <a:cs typeface="+mj-cs"/>
              </a:rPr>
              <a:t>JESUS CRISTO</a:t>
            </a:r>
            <a:endParaRPr lang="en-US" sz="4800" b="1" cap="none" spc="0">
              <a:ln/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7566A35-88D1-6041-1486-28BA6DA02F8E}"/>
              </a:ext>
            </a:extLst>
          </p:cNvPr>
          <p:cNvSpPr txBox="1"/>
          <p:nvPr/>
        </p:nvSpPr>
        <p:spPr>
          <a:xfrm>
            <a:off x="1449456" y="171652"/>
            <a:ext cx="4548221" cy="3166824"/>
          </a:xfrm>
          <a:prstGeom prst="round2DiagRect">
            <a:avLst/>
          </a:prstGeom>
          <a:solidFill>
            <a:srgbClr val="32BDC4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Então Jesus foi com seus discípulos para um lugar chamado Getsêmani e lhes disse: “Sentem-se aqui enquanto vou ali orar”. Levando consigo Pedro e os dois filhos de </a:t>
            </a:r>
            <a:r>
              <a:rPr lang="pt-BR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Zebedeu</a:t>
            </a:r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começou a entristecer-se e a angustiar-se. Disse-lhes então: “</a:t>
            </a:r>
            <a:r>
              <a:rPr lang="pt-BR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 minha alma está profundamente triste, numa tristeza mortal</a:t>
            </a:r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. Fiquem aqui e vigiem comigo”.</a:t>
            </a:r>
          </a:p>
          <a:p>
            <a:pPr algn="r"/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Mateus 26:36-38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A13B32-2E5D-7572-7D9E-12BCC5134CCA}"/>
              </a:ext>
            </a:extLst>
          </p:cNvPr>
          <p:cNvSpPr txBox="1"/>
          <p:nvPr/>
        </p:nvSpPr>
        <p:spPr>
          <a:xfrm>
            <a:off x="342192" y="4894359"/>
            <a:ext cx="4113999" cy="1634490"/>
          </a:xfrm>
          <a:prstGeom prst="roundRect">
            <a:avLst/>
          </a:prstGeom>
          <a:solidFill>
            <a:srgbClr val="32BDC4">
              <a:alpha val="20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defRPr>
            </a:lvl1pPr>
          </a:lstStyle>
          <a:p>
            <a:r>
              <a:rPr lang="pt-BR" dirty="0"/>
              <a:t>Além disso, usem o escudo da fé, com o qual vocês poderão apagar todas as setas inflamadas do Maligno. </a:t>
            </a:r>
          </a:p>
          <a:p>
            <a:r>
              <a:rPr lang="pt-BR" dirty="0"/>
              <a:t>Efésios 6:16</a:t>
            </a:r>
          </a:p>
        </p:txBody>
      </p:sp>
    </p:spTree>
    <p:extLst>
      <p:ext uri="{BB962C8B-B14F-4D97-AF65-F5344CB8AC3E}">
        <p14:creationId xmlns:p14="http://schemas.microsoft.com/office/powerpoint/2010/main" val="207342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151598" y="116331"/>
            <a:ext cx="406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</a:rPr>
              <a:t>JESUS CRISTO</a:t>
            </a:r>
            <a:endParaRPr lang="pt-BR" sz="5400" b="1" cap="none" spc="0" dirty="0">
              <a:ln/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4804E9-F258-9D00-3401-AF6896A0C847}"/>
              </a:ext>
            </a:extLst>
          </p:cNvPr>
          <p:cNvSpPr txBox="1"/>
          <p:nvPr/>
        </p:nvSpPr>
        <p:spPr>
          <a:xfrm>
            <a:off x="6096000" y="4876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Porque não temos um sumo sacerdote que não possa compadecer-se das nossas fraquezas; porém um que, como nós, em tudo foi tentado, mas sem pecado.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Hebreus 4:15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B6EFCB-612B-8E64-8D0B-EE32A525E65F}"/>
              </a:ext>
            </a:extLst>
          </p:cNvPr>
          <p:cNvSpPr txBox="1"/>
          <p:nvPr/>
        </p:nvSpPr>
        <p:spPr>
          <a:xfrm>
            <a:off x="1978741" y="5798342"/>
            <a:ext cx="61205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Àquele que não conheceu pecado, o fez pecado por nós; para que, nele, fôssemos feitos justiça de Deus</a:t>
            </a:r>
            <a:r>
              <a:rPr lang="pt-BR" dirty="0">
                <a:solidFill>
                  <a:schemeClr val="bg1"/>
                </a:solidFill>
                <a:latin typeface="ArialMT"/>
              </a:rPr>
              <a:t>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2Coríntios 5:21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1643090" y="5969699"/>
            <a:ext cx="3635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rgbClr val="FF0000"/>
                </a:solidFill>
                <a:effectLst/>
              </a:rPr>
              <a:t>GETSÊMANI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01AD81-80A2-6A67-1262-BD73FAC733BA}"/>
              </a:ext>
            </a:extLst>
          </p:cNvPr>
          <p:cNvSpPr txBox="1"/>
          <p:nvPr/>
        </p:nvSpPr>
        <p:spPr>
          <a:xfrm>
            <a:off x="176980" y="216310"/>
            <a:ext cx="5476568" cy="3416320"/>
          </a:xfrm>
          <a:prstGeom prst="rect">
            <a:avLst/>
          </a:prstGeom>
          <a:solidFill>
            <a:srgbClr val="002060">
              <a:alpha val="51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latin typeface="ArialMT"/>
              </a:rPr>
              <a:t>Então Jesus foi com seus 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discípulos 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para um lugar chamado Getsêmani e lhes disse: “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Sentem-se aqui enquanto vou ali orar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”. Levando consigo 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Pedro e os dois filhos de </a:t>
            </a:r>
            <a:r>
              <a:rPr lang="pt-BR" b="0" i="0" dirty="0" err="1">
                <a:solidFill>
                  <a:srgbClr val="FFFF00"/>
                </a:solidFill>
                <a:latin typeface="ArialMT"/>
              </a:rPr>
              <a:t>Zebedeu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, começou a 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entristecer-se e a angustiar-se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. Disse-lhes então: “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A minha alma está profundamente triste, numa tristeza mortal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. Fiquem aqui e 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vigiem comigo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”. Indo um pouco mais adiante, 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prostrou-se com o rosto em terra e orou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: “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Meu Pai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, se for possível, afasta de mim este cálice; contudo, </a:t>
            </a:r>
            <a:r>
              <a:rPr lang="pt-BR" b="0" i="0" dirty="0">
                <a:solidFill>
                  <a:srgbClr val="FFFF00"/>
                </a:solidFill>
                <a:latin typeface="ArialMT"/>
              </a:rPr>
              <a:t>não seja como eu quero</a:t>
            </a:r>
            <a:r>
              <a:rPr lang="pt-BR" b="0" i="0" dirty="0">
                <a:solidFill>
                  <a:schemeClr val="bg1"/>
                </a:solidFill>
                <a:latin typeface="ArialMT"/>
              </a:rPr>
              <a:t>, mas sim como tu queres”.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latin typeface="ArialMT"/>
              </a:rPr>
              <a:t>Mateus 26:36-39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628D09C-CD90-990C-C54F-F872EE06E620}"/>
              </a:ext>
            </a:extLst>
          </p:cNvPr>
          <p:cNvSpPr txBox="1"/>
          <p:nvPr/>
        </p:nvSpPr>
        <p:spPr>
          <a:xfrm>
            <a:off x="176980" y="3999063"/>
            <a:ext cx="5417575" cy="1754326"/>
          </a:xfrm>
          <a:prstGeom prst="rect">
            <a:avLst/>
          </a:prstGeom>
          <a:solidFill>
            <a:srgbClr val="002060">
              <a:alpha val="51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latin typeface="ArialMT"/>
              </a:defRPr>
            </a:lvl1pPr>
          </a:lstStyle>
          <a:p>
            <a:r>
              <a:rPr lang="pt-BR" dirty="0"/>
              <a:t>...tendo os olhos fitos em Jesus, autor e consumador da nossa fé. Ele, </a:t>
            </a:r>
            <a:r>
              <a:rPr lang="pt-BR" dirty="0">
                <a:solidFill>
                  <a:srgbClr val="FFFF00"/>
                </a:solidFill>
              </a:rPr>
              <a:t>pela alegria que lhe fora proposta</a:t>
            </a:r>
            <a:r>
              <a:rPr lang="pt-BR" dirty="0"/>
              <a:t>, </a:t>
            </a:r>
            <a:r>
              <a:rPr lang="pt-BR" dirty="0">
                <a:solidFill>
                  <a:srgbClr val="FFFF00"/>
                </a:solidFill>
              </a:rPr>
              <a:t>suportou a cruz</a:t>
            </a:r>
            <a:r>
              <a:rPr lang="pt-BR" dirty="0"/>
              <a:t>, desprezando a vergonha, e assentou-se à direita do trono de Deus.</a:t>
            </a:r>
          </a:p>
          <a:p>
            <a:pPr algn="r"/>
            <a:r>
              <a:rPr lang="pt-BR" dirty="0"/>
              <a:t>Hebreus 12:2</a:t>
            </a:r>
          </a:p>
        </p:txBody>
      </p:sp>
    </p:spTree>
    <p:extLst>
      <p:ext uri="{BB962C8B-B14F-4D97-AF65-F5344CB8AC3E}">
        <p14:creationId xmlns:p14="http://schemas.microsoft.com/office/powerpoint/2010/main" val="733601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8129668" y="4816150"/>
            <a:ext cx="406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</a:rPr>
              <a:t>JESUS CRISTO</a:t>
            </a:r>
            <a:endParaRPr lang="pt-BR" sz="5400" b="1" cap="none" spc="0" dirty="0">
              <a:ln/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E50912-6EB1-8539-1C50-3E0621A1A02F}"/>
              </a:ext>
            </a:extLst>
          </p:cNvPr>
          <p:cNvSpPr txBox="1"/>
          <p:nvPr/>
        </p:nvSpPr>
        <p:spPr>
          <a:xfrm>
            <a:off x="277951" y="3523489"/>
            <a:ext cx="37657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Agora meu coração está perturbado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e o que direi? Pai, salva-me desta hora? Não; eu vim exatamente para isto, para esta hora.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João 12:27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0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12DCF5-E755-9960-61B6-F911BF020627}"/>
              </a:ext>
            </a:extLst>
          </p:cNvPr>
          <p:cNvSpPr/>
          <p:nvPr/>
        </p:nvSpPr>
        <p:spPr>
          <a:xfrm>
            <a:off x="151598" y="116331"/>
            <a:ext cx="406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1">
                    <a:lumMod val="20000"/>
                    <a:lumOff val="80000"/>
                  </a:schemeClr>
                </a:solidFill>
              </a:rPr>
              <a:t>JESUS CRISTO</a:t>
            </a:r>
            <a:endParaRPr lang="pt-BR" sz="5400" b="1" cap="none" spc="0" dirty="0">
              <a:ln/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DB51D7-51EA-1BB7-30C3-47AF31E199C6}"/>
              </a:ext>
            </a:extLst>
          </p:cNvPr>
          <p:cNvSpPr txBox="1"/>
          <p:nvPr/>
        </p:nvSpPr>
        <p:spPr>
          <a:xfrm>
            <a:off x="1897748" y="3429000"/>
            <a:ext cx="10294252" cy="3416320"/>
          </a:xfrm>
          <a:prstGeom prst="rect">
            <a:avLst/>
          </a:prstGeom>
          <a:solidFill>
            <a:schemeClr val="tx1">
              <a:lumMod val="75000"/>
              <a:lumOff val="25000"/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Tendo terminado de orar, Jesus saiu com os seus discípulos e atravessou o vale do </a:t>
            </a:r>
            <a:r>
              <a:rPr lang="pt-BR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Cedrom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. Do outro lado havia um olival, onde entrou com eles. Ora, Judas, o traidor, conhecia aquele lugar, porque Jesus muitas vezes se reunira ali com os seus discípulos. Então Judas foi para o olival, levando 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consigo um destacamento de soldados e alguns guardas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enviados pelos chefes dos sacerdotes e fariseus, levando tochas, lanternas e armas. Jesus, 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sabendo tudo o que lhe ia acontecer, saiu e lhes perguntou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: “A quem vocês estão procurando?” “A Jesus de Nazaré”, responderam eles. “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Sou eu”, disse Jesus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. (E Judas, o traidor, estava com eles.) Quando Jesus disse: “Sou eu”, 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eles recuaram e caíram por terra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. Novamente lhes perguntou: “A quem procuram?” E eles disseram: “A Jesus de Nazaré”. Respondeu Jesus: “Já disse a vocês que sou eu. Se vocês estão me procurando, 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deixem ir embora estes homens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”. Isso aconteceu para que se cumprissem as palavras que ele dissera: “</a:t>
            </a:r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Não perdi nenhum dos que me deste</a:t>
            </a:r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” 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João 18:1-9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14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A7AC34-D0E7-58E3-17DB-427E41967782}"/>
              </a:ext>
            </a:extLst>
          </p:cNvPr>
          <p:cNvSpPr txBox="1"/>
          <p:nvPr/>
        </p:nvSpPr>
        <p:spPr>
          <a:xfrm>
            <a:off x="137000" y="109568"/>
            <a:ext cx="4199026" cy="4354294"/>
          </a:xfrm>
          <a:prstGeom prst="roundRect">
            <a:avLst/>
          </a:prstGeom>
          <a:solidFill>
            <a:srgbClr val="A57F72">
              <a:alpha val="52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Mas temos esse tesouro em vasos de barro, para mostrar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que o poder que a tudo excede provém de Deus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e não de nós. De todos os lados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somos pressionados, mas não desanimados; ficamos perplexos, mas não desesperados; somos perseguidos, mas não abandonados; abatidos, mas não destruídos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Trazemos sempre em nosso corpo o morrer de Jesus, para que a vida de Jesus também seja revelada em nosso corpo.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2 Coríntios 4:7-10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2CE687-6334-A25F-8AD5-AE6AFF8C275A}"/>
              </a:ext>
            </a:extLst>
          </p:cNvPr>
          <p:cNvSpPr txBox="1"/>
          <p:nvPr/>
        </p:nvSpPr>
        <p:spPr>
          <a:xfrm>
            <a:off x="7086600" y="4002197"/>
            <a:ext cx="4733510" cy="923330"/>
          </a:xfrm>
          <a:prstGeom prst="rect">
            <a:avLst/>
          </a:prstGeom>
          <a:solidFill>
            <a:srgbClr val="002060">
              <a:alpha val="51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'“Não se perturbe o coração de vocês.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Creiam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 em Deus;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creiam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 também em mim.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João 14:1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EECCD1-CCA2-92CB-5128-CE711BBD7FB1}"/>
              </a:ext>
            </a:extLst>
          </p:cNvPr>
          <p:cNvSpPr txBox="1"/>
          <p:nvPr/>
        </p:nvSpPr>
        <p:spPr>
          <a:xfrm>
            <a:off x="7086600" y="5155784"/>
            <a:ext cx="4733510" cy="1477328"/>
          </a:xfrm>
          <a:prstGeom prst="rect">
            <a:avLst/>
          </a:prstGeom>
          <a:solidFill>
            <a:srgbClr val="002060">
              <a:alpha val="27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Deixo a paz a vocês; a minha paz dou a vocês. Não a dou como o mundo a dá.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Não se perturbe o seu coração, nem tenham medo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João 14:27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7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913FDF-2F74-C7EB-74C4-82C690D6F8E0}"/>
              </a:ext>
            </a:extLst>
          </p:cNvPr>
          <p:cNvSpPr txBox="1"/>
          <p:nvPr/>
        </p:nvSpPr>
        <p:spPr>
          <a:xfrm>
            <a:off x="8672053" y="549361"/>
            <a:ext cx="35297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Por que você está assim </a:t>
            </a:r>
            <a:r>
              <a:rPr lang="pt-BR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tão triste, ó minha alma</a:t>
            </a:r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? Por que está assim </a:t>
            </a:r>
            <a:r>
              <a:rPr lang="pt-BR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tão perturbada dentro de mim</a:t>
            </a:r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? Ponha a sua esperança em Deus! Pois ainda o louvarei; ele é o meu Salvador e...</a:t>
            </a:r>
          </a:p>
          <a:p>
            <a:pPr algn="r"/>
            <a:r>
              <a:rPr lang="pt-BR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Salmos 42:5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986B4B2-577B-173A-F755-9ECE2E4F6258}"/>
              </a:ext>
            </a:extLst>
          </p:cNvPr>
          <p:cNvSpPr txBox="1"/>
          <p:nvPr/>
        </p:nvSpPr>
        <p:spPr>
          <a:xfrm>
            <a:off x="8642555" y="3570225"/>
            <a:ext cx="35297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 a sua ira só dura um instante, mas o seu favor dura a vida toda; </a:t>
            </a:r>
            <a:r>
              <a:rPr lang="pt-B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choro pode persistir uma noite</a:t>
            </a:r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mas </a:t>
            </a:r>
            <a:r>
              <a:rPr lang="pt-B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manhã irrompe a alegria</a:t>
            </a:r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Salmos 30:5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9790B14-97A8-8234-5D08-2ACE7484108D}"/>
              </a:ext>
            </a:extLst>
          </p:cNvPr>
          <p:cNvSpPr/>
          <p:nvPr/>
        </p:nvSpPr>
        <p:spPr>
          <a:xfrm>
            <a:off x="8163592" y="6037091"/>
            <a:ext cx="4072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3"/>
                </a:solidFill>
                <a:effectLst/>
              </a:rPr>
              <a:t>ABATIMENTO</a:t>
            </a:r>
          </a:p>
        </p:txBody>
      </p:sp>
    </p:spTree>
    <p:extLst>
      <p:ext uri="{BB962C8B-B14F-4D97-AF65-F5344CB8AC3E}">
        <p14:creationId xmlns:p14="http://schemas.microsoft.com/office/powerpoint/2010/main" val="3721490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10F0C73-0754-4114-148F-74E4EDA99C26}"/>
              </a:ext>
            </a:extLst>
          </p:cNvPr>
          <p:cNvSpPr txBox="1"/>
          <p:nvPr/>
        </p:nvSpPr>
        <p:spPr>
          <a:xfrm>
            <a:off x="5093109" y="25781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5"/>
              </a:rPr>
              <a:t>https://www.youtube.com/watch?v=A6oR_ShJVck&amp;t=5s</a:t>
            </a:r>
            <a:endParaRPr lang="pt-BR" dirty="0"/>
          </a:p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738A92D-A22F-6AB4-7FB7-1D082F34130E}"/>
              </a:ext>
            </a:extLst>
          </p:cNvPr>
          <p:cNvSpPr/>
          <p:nvPr/>
        </p:nvSpPr>
        <p:spPr>
          <a:xfrm>
            <a:off x="4677847" y="1161731"/>
            <a:ext cx="6139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3"/>
                </a:solidFill>
                <a:effectLst/>
              </a:rPr>
              <a:t>Clique no link abaixo</a:t>
            </a:r>
          </a:p>
        </p:txBody>
      </p:sp>
    </p:spTree>
    <p:extLst>
      <p:ext uri="{BB962C8B-B14F-4D97-AF65-F5344CB8AC3E}">
        <p14:creationId xmlns:p14="http://schemas.microsoft.com/office/powerpoint/2010/main" val="125315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7C7A5F"/>
            </a:gs>
            <a:gs pos="0">
              <a:srgbClr val="37321C"/>
            </a:gs>
            <a:gs pos="74000">
              <a:srgbClr val="81846F"/>
            </a:gs>
            <a:gs pos="83000">
              <a:srgbClr val="39372B"/>
            </a:gs>
            <a:gs pos="100000">
              <a:srgbClr val="281F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AOFOTO 7x7ft Cross on Old Wooden Board Background Jesus Christ  Wood Symbol Christian Crucifix on Shabby Brown Wood Plank Backdrop  Christianity Easter Church Decoration Photo Shoot Props Vinyl : מוצרי חשמל">
            <a:extLst>
              <a:ext uri="{FF2B5EF4-FFF2-40B4-BE49-F238E27FC236}">
                <a16:creationId xmlns:a16="http://schemas.microsoft.com/office/drawing/2014/main" id="{4D185189-2102-92FF-7C25-4761C661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lory Sticker for iOS &amp; Android | GIPHY">
            <a:extLst>
              <a:ext uri="{FF2B5EF4-FFF2-40B4-BE49-F238E27FC236}">
                <a16:creationId xmlns:a16="http://schemas.microsoft.com/office/drawing/2014/main" id="{8871AAA4-6082-B7A0-DBCE-B47010C6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02" y="-523875"/>
            <a:ext cx="48101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nterface gráfica do usuário, Logotipo&#10;&#10;Descrição gerada automaticamente">
            <a:extLst>
              <a:ext uri="{FF2B5EF4-FFF2-40B4-BE49-F238E27FC236}">
                <a16:creationId xmlns:a16="http://schemas.microsoft.com/office/drawing/2014/main" id="{9A98A959-EEE0-821D-7A0A-E4CC4FF86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21" y="2513348"/>
            <a:ext cx="3577606" cy="226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842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bicicleta, olhando, em pé, fio&#10;&#10;Descrição gerada automaticamente">
            <a:extLst>
              <a:ext uri="{FF2B5EF4-FFF2-40B4-BE49-F238E27FC236}">
                <a16:creationId xmlns:a16="http://schemas.microsoft.com/office/drawing/2014/main" id="{B02E2238-339D-F653-3582-38BAE477A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7" y="134886"/>
            <a:ext cx="5856203" cy="329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Uma imagem contendo remoto, jogo, vídeo, mão&#10;&#10;Descrição gerada automaticamente">
            <a:extLst>
              <a:ext uri="{FF2B5EF4-FFF2-40B4-BE49-F238E27FC236}">
                <a16:creationId xmlns:a16="http://schemas.microsoft.com/office/drawing/2014/main" id="{F98C4F96-89AF-AF72-DC95-B52C7C8A9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50" y="3429000"/>
            <a:ext cx="4408150" cy="330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E0B4B00-9A4E-EFF6-64AE-5E387A898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181" y="6496738"/>
            <a:ext cx="6647187" cy="3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2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355FCC3-1D29-324E-C5FC-4BAFDF228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6" y="561319"/>
            <a:ext cx="6058428" cy="509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0243BED-C4EC-5540-69E1-6294DE1C516F}"/>
              </a:ext>
            </a:extLst>
          </p:cNvPr>
          <p:cNvSpPr/>
          <p:nvPr/>
        </p:nvSpPr>
        <p:spPr>
          <a:xfrm>
            <a:off x="8331297" y="5759374"/>
            <a:ext cx="3572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3"/>
                </a:solidFill>
                <a:effectLst/>
              </a:rPr>
              <a:t>DEPRESSÃO</a:t>
            </a:r>
          </a:p>
        </p:txBody>
      </p:sp>
    </p:spTree>
    <p:extLst>
      <p:ext uri="{BB962C8B-B14F-4D97-AF65-F5344CB8AC3E}">
        <p14:creationId xmlns:p14="http://schemas.microsoft.com/office/powerpoint/2010/main" val="4175275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D409887-0899-0F05-8B82-D6237FE331B8}"/>
              </a:ext>
            </a:extLst>
          </p:cNvPr>
          <p:cNvSpPr txBox="1"/>
          <p:nvPr/>
        </p:nvSpPr>
        <p:spPr>
          <a:xfrm>
            <a:off x="5732205" y="3995678"/>
            <a:ext cx="61818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lora" pitchFamily="2" charset="0"/>
              </a:rPr>
              <a:t>“meu ânimo estava tão abatido, que eu poderia chorar durante toda uma hora, como uma criança, e ainda assim não saberia por que chorava”.</a:t>
            </a:r>
          </a:p>
          <a:p>
            <a:pPr algn="just"/>
            <a:endParaRPr lang="pt-BR" b="0" i="0" dirty="0">
              <a:solidFill>
                <a:schemeClr val="bg1"/>
              </a:solidFill>
              <a:effectLst/>
              <a:latin typeface="lora" pitchFamily="2" charset="0"/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lora" pitchFamily="2" charset="0"/>
              </a:rPr>
              <a:t>“falta de esperança sem forma, indefinida, que a tudo obscurece”, ele escreve, “não pode ser entendida”. Lutar contra esse tipo de depressão, ele disse, é tão difícil quanto lutar contra a névoa.</a:t>
            </a:r>
          </a:p>
          <a:p>
            <a:pPr algn="just"/>
            <a:endParaRPr lang="pt-BR" b="0" i="0" dirty="0">
              <a:solidFill>
                <a:schemeClr val="bg1"/>
              </a:solidFill>
              <a:effectLst/>
              <a:latin typeface="lora" pitchFamily="2" charset="0"/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lora" pitchFamily="2" charset="0"/>
              </a:rPr>
              <a:t>Mas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lora" pitchFamily="2" charset="0"/>
              </a:rPr>
              <a:t>Spurgeon</a:t>
            </a:r>
            <a:r>
              <a:rPr lang="pt-BR" b="0" i="0" dirty="0">
                <a:solidFill>
                  <a:schemeClr val="bg1"/>
                </a:solidFill>
                <a:effectLst/>
                <a:latin typeface="lora" pitchFamily="2" charset="0"/>
              </a:rPr>
              <a:t> batalhou contra ela — com a fé.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F7CA1CC-E6A7-5761-5789-25E9B4DC8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72277"/>
            <a:ext cx="5494496" cy="259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 descr="Texto sobre foto de homem&#10;&#10;Descrição gerada automaticamente">
            <a:extLst>
              <a:ext uri="{FF2B5EF4-FFF2-40B4-BE49-F238E27FC236}">
                <a16:creationId xmlns:a16="http://schemas.microsoft.com/office/drawing/2014/main" id="{F016C2BF-1F3D-FAC5-91AE-47E4FD6ED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" y="1381539"/>
            <a:ext cx="4554493" cy="341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3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CDBFD723-EFA4-608D-6D92-68BB96D02725}"/>
              </a:ext>
            </a:extLst>
          </p:cNvPr>
          <p:cNvSpPr/>
          <p:nvPr/>
        </p:nvSpPr>
        <p:spPr>
          <a:xfrm>
            <a:off x="78658" y="4208210"/>
            <a:ext cx="2005781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46A21C1-EE30-F60B-EE1D-DE9C721CA40B}"/>
              </a:ext>
            </a:extLst>
          </p:cNvPr>
          <p:cNvSpPr/>
          <p:nvPr/>
        </p:nvSpPr>
        <p:spPr>
          <a:xfrm>
            <a:off x="2158180" y="4208210"/>
            <a:ext cx="2005781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4AE164D-B51C-5D08-7774-9A597B829FEA}"/>
              </a:ext>
            </a:extLst>
          </p:cNvPr>
          <p:cNvSpPr/>
          <p:nvPr/>
        </p:nvSpPr>
        <p:spPr>
          <a:xfrm>
            <a:off x="4345858" y="1651822"/>
            <a:ext cx="2005781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81CF9F3-7CE5-A920-AF18-B86D1D7810FB}"/>
              </a:ext>
            </a:extLst>
          </p:cNvPr>
          <p:cNvSpPr/>
          <p:nvPr/>
        </p:nvSpPr>
        <p:spPr>
          <a:xfrm>
            <a:off x="5678128" y="4124635"/>
            <a:ext cx="2005781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85A314C-BCB9-B800-C40A-4EB4F355DA16}"/>
              </a:ext>
            </a:extLst>
          </p:cNvPr>
          <p:cNvSpPr/>
          <p:nvPr/>
        </p:nvSpPr>
        <p:spPr>
          <a:xfrm>
            <a:off x="4798142" y="5314336"/>
            <a:ext cx="2812026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F01AD9-D4C3-6D5E-3F25-9AB4568BECD0}"/>
              </a:ext>
            </a:extLst>
          </p:cNvPr>
          <p:cNvSpPr/>
          <p:nvPr/>
        </p:nvSpPr>
        <p:spPr>
          <a:xfrm>
            <a:off x="9974826" y="1651822"/>
            <a:ext cx="2005781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BA36B80-911A-0E2E-58C0-57ECBC6C5A26}"/>
              </a:ext>
            </a:extLst>
          </p:cNvPr>
          <p:cNvSpPr/>
          <p:nvPr/>
        </p:nvSpPr>
        <p:spPr>
          <a:xfrm>
            <a:off x="7969045" y="4124635"/>
            <a:ext cx="2005781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D50131E-025D-155D-D774-359A210D18F3}"/>
              </a:ext>
            </a:extLst>
          </p:cNvPr>
          <p:cNvSpPr/>
          <p:nvPr/>
        </p:nvSpPr>
        <p:spPr>
          <a:xfrm>
            <a:off x="9670026" y="5314336"/>
            <a:ext cx="2005781" cy="1543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36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913FDF-2F74-C7EB-74C4-82C690D6F8E0}"/>
              </a:ext>
            </a:extLst>
          </p:cNvPr>
          <p:cNvSpPr txBox="1"/>
          <p:nvPr/>
        </p:nvSpPr>
        <p:spPr>
          <a:xfrm>
            <a:off x="1010726" y="1345774"/>
            <a:ext cx="5999674" cy="4618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“Eu não tenho hesitação em afirmar, mais uma vez, que uma das razões pelas quais a igreja cristã faz tão pouca diferença no mundo moderno é que muitos cristãos estão nessa condição de depressão espiritual.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A maior necessidade do momento é uma igreja reavivada e alegre...Cristãos infelizes são, para dizer o mínimo, uma pobre recomendação da fé cristã”.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ArialMT"/>
              </a:rPr>
              <a:t>“</a:t>
            </a:r>
            <a:r>
              <a:rPr lang="pt-BR" dirty="0">
                <a:solidFill>
                  <a:srgbClr val="FFFF00"/>
                </a:solidFill>
                <a:latin typeface="ArialMT"/>
              </a:rPr>
              <a:t>A causa final de toda depressão espiritual é a incredulidade</a:t>
            </a:r>
            <a:r>
              <a:rPr lang="pt-BR" dirty="0">
                <a:solidFill>
                  <a:schemeClr val="bg1"/>
                </a:solidFill>
                <a:latin typeface="ArialMT"/>
              </a:rPr>
              <a:t>”....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Depressão Espiritual | Martyn Lloyd-Jones">
            <a:extLst>
              <a:ext uri="{FF2B5EF4-FFF2-40B4-BE49-F238E27FC236}">
                <a16:creationId xmlns:a16="http://schemas.microsoft.com/office/drawing/2014/main" id="{E9865965-B92B-6E2F-46F3-1F239966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83" y="95250"/>
            <a:ext cx="44481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8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E0B4B00-9A4E-EFF6-64AE-5E387A898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181" y="6496738"/>
            <a:ext cx="6647187" cy="3612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BFDEADA-D84C-3E8D-5A63-5A680E45791D}"/>
              </a:ext>
            </a:extLst>
          </p:cNvPr>
          <p:cNvSpPr txBox="1"/>
          <p:nvPr/>
        </p:nvSpPr>
        <p:spPr>
          <a:xfrm>
            <a:off x="89107" y="139147"/>
            <a:ext cx="5818049" cy="2031325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Se não for o Senhor o construtor da casa, será inútil trabalhar na construção. Se não é o Senhor que vigia a cidade, será inútil a sentinela montar guarda. Será inútil levantar cedo e dormir tarde, trabalhando arduamente por alimento. O Senhor concede o sono àqueles a quem ele ama.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Salmos 127:1-2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F6ED70-87EE-2BD5-1620-B871C4F0409A}"/>
              </a:ext>
            </a:extLst>
          </p:cNvPr>
          <p:cNvSpPr txBox="1"/>
          <p:nvPr/>
        </p:nvSpPr>
        <p:spPr>
          <a:xfrm>
            <a:off x="89107" y="2533111"/>
            <a:ext cx="5818049" cy="1200329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Desde os tempos antigos ninguém ouviu, nenhum ouvido percebeu, e olho nenhum viu outro Deus, além de ti, que trabalha para aqueles que nele esperam. 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Isaías 64:4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FB11E3E-0B01-2FE6-6561-6FD740D33868}"/>
              </a:ext>
            </a:extLst>
          </p:cNvPr>
          <p:cNvSpPr txBox="1"/>
          <p:nvPr/>
        </p:nvSpPr>
        <p:spPr>
          <a:xfrm>
            <a:off x="7056782" y="5761443"/>
            <a:ext cx="5001867" cy="92333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Entregue o seu caminho ao Senhor ; confie nele, e ele agirá: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Salmos 37:5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1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6E7A6ED4-A873-A17C-4A1F-763CAFEF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1" y="6221039"/>
            <a:ext cx="996944" cy="4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E0B4B00-9A4E-EFF6-64AE-5E387A898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181" y="6496738"/>
            <a:ext cx="6647187" cy="36126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74D6A5-6D46-7CB6-A6F3-6C19EFC6A5FF}"/>
              </a:ext>
            </a:extLst>
          </p:cNvPr>
          <p:cNvSpPr txBox="1"/>
          <p:nvPr/>
        </p:nvSpPr>
        <p:spPr>
          <a:xfrm>
            <a:off x="108986" y="261881"/>
            <a:ext cx="6097656" cy="1200329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 meu corpo e o meu coração poderão fraquejar, mas Deus é a força do meu coração e a minha herança para sempre.</a:t>
            </a:r>
          </a:p>
          <a:p>
            <a:pPr algn="r"/>
            <a:r>
              <a:rPr lang="pt-BR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Salmos 73:26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5A67EDA-7A74-EF05-1A15-4D94B71AA39F}"/>
              </a:ext>
            </a:extLst>
          </p:cNvPr>
          <p:cNvSpPr txBox="1"/>
          <p:nvPr/>
        </p:nvSpPr>
        <p:spPr>
          <a:xfrm>
            <a:off x="5816393" y="5310743"/>
            <a:ext cx="6097656" cy="1200329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defRPr>
            </a:lvl1pPr>
          </a:lstStyle>
          <a:p>
            <a:r>
              <a:rPr lang="pt-BR" dirty="0"/>
              <a:t>A lei do Senhor é perfeita e revigora a alma. Os testemunhos do Senhor são dignos de confiança e tornam sábios os inexperientes.</a:t>
            </a:r>
          </a:p>
          <a:p>
            <a:pPr algn="r"/>
            <a:r>
              <a:rPr lang="pt-BR" dirty="0"/>
              <a:t>Salmos 19:7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1E16508-49F3-1A64-A0DC-7A2ACB33418C}"/>
              </a:ext>
            </a:extLst>
          </p:cNvPr>
          <p:cNvSpPr/>
          <p:nvPr/>
        </p:nvSpPr>
        <p:spPr>
          <a:xfrm>
            <a:off x="3047373" y="2859633"/>
            <a:ext cx="7051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rgbClr val="FFFF00"/>
                </a:solidFill>
                <a:effectLst/>
              </a:rPr>
              <a:t>DEUS é a minha FORÇA</a:t>
            </a:r>
          </a:p>
        </p:txBody>
      </p:sp>
    </p:spTree>
    <p:extLst>
      <p:ext uri="{BB962C8B-B14F-4D97-AF65-F5344CB8AC3E}">
        <p14:creationId xmlns:p14="http://schemas.microsoft.com/office/powerpoint/2010/main" val="381878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1724</Words>
  <Application>Microsoft Office PowerPoint</Application>
  <PresentationFormat>Widescreen</PresentationFormat>
  <Paragraphs>107</Paragraphs>
  <Slides>21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ArialMT</vt:lpstr>
      <vt:lpstr>Berlin Sans FB</vt:lpstr>
      <vt:lpstr>Calibri</vt:lpstr>
      <vt:lpstr>Calibri Light</vt:lpstr>
      <vt:lpstr>lora</vt:lpstr>
      <vt:lpstr>Tema do Office</vt:lpstr>
      <vt:lpstr>INCREDULIDADE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Cota</dc:creator>
  <cp:lastModifiedBy>ricardo.cota</cp:lastModifiedBy>
  <cp:revision>228</cp:revision>
  <dcterms:created xsi:type="dcterms:W3CDTF">2023-03-19T00:25:54Z</dcterms:created>
  <dcterms:modified xsi:type="dcterms:W3CDTF">2023-09-18T23:18:31Z</dcterms:modified>
</cp:coreProperties>
</file>