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7" r:id="rId3"/>
    <p:sldId id="282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0" r:id="rId12"/>
    <p:sldId id="293" r:id="rId13"/>
    <p:sldId id="292" r:id="rId14"/>
    <p:sldId id="295" r:id="rId15"/>
    <p:sldId id="294" r:id="rId16"/>
    <p:sldId id="296" r:id="rId17"/>
    <p:sldId id="270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247"/>
    <a:srgbClr val="FFF2D4"/>
    <a:srgbClr val="E9E0D9"/>
    <a:srgbClr val="C8C1B0"/>
    <a:srgbClr val="90464B"/>
    <a:srgbClr val="E57357"/>
    <a:srgbClr val="9D5D52"/>
    <a:srgbClr val="523C2C"/>
    <a:srgbClr val="928B82"/>
    <a:srgbClr val="ACB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F536-2BBB-4DD6-B85F-B83D186FBF92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F7405-A99B-404F-AA41-3F821BD0F8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42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AA4B1-ED21-A0FC-51D8-100F61F9D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4DFAC7-AC9A-0B21-A7BE-3F503860D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849391-6B23-3EC3-2172-8B28A770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98142F-D8A7-AE47-CFDB-F4CC5044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0964DA-8D0A-7699-E34B-22B0AA6F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34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65E67-0840-8A49-9267-6660E2A5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03072A-634F-8378-9B0D-75B7F8381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3EABCF-B739-AB01-4433-43C9061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52423B-2E2B-EE2A-D198-815811F6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5E326B-973B-2CA6-3CDB-23E6C119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9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8D1F88-4EC9-3F24-D6E3-21B78867F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1FC711-963E-826B-4B36-235EEE0C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E75C56-4925-CF9E-5317-0D427692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D5B7DB-8E8C-AF45-E31A-AE9D5367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CDBAC4-7556-7976-4249-E574E81D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02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78881-E4FA-D38A-93B1-D09409F8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54126-CB7E-509B-A476-CAE7BB779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F8792A-7A7D-DD95-249D-D7412135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A1190D-B24A-3AFA-BD43-0B647492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54CE66-435E-8508-8177-FD5FAAAD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3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90A5D-17F9-5E1B-9D7C-613E2719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BA90F9-6B8C-9B6F-C84C-0A3FF1CC7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2F47A4-6B4D-E747-71F9-CACB86B8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4C4107-8B23-74D1-1E45-2908E1E9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ED569B-7644-C820-9BE4-A8449E8D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75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16DC9-D26F-3085-ABB8-D19DF55A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97F7A-81BB-6E55-2F54-DB6854FFA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A0F3A8-52DA-9445-730A-208E25B53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361C7D-C72D-A375-9435-8A53858C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7017B-C6EC-82A4-5E93-E46D5C1F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539809-D8F5-DDA3-435A-5093B559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65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1AB0D-1AC1-0DA9-B8B0-71BDC829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2728BA-636E-A8C0-F596-60E5FBC1D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7179E7-4753-CD4C-A18E-F2F8989FC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FEB829-F9A4-1376-EAB7-44F8E7707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FBE4CE6-8C2A-94B0-B401-15893F3AA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1E8563-D5E6-C856-027E-1B15EB59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8B6A87-2A86-E4A1-C8AA-59F43255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9DA7AEE-C934-C3E5-DEDB-BB25CD1F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89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A1372-9E11-47A4-5AA3-F2F91EBE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61E622-A9F5-52DE-6849-FA87BDE3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B002D6-484E-84FB-3B3F-671CA65A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42A49B-2257-2814-9B08-138EDCA7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09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78D3FA-BA5C-4909-0E20-CB7886B3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7FA20D-FB97-AC21-183F-84880473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BD0D9C-16CD-CA22-BD67-CA0F643E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58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E7090-52C8-A27B-953E-D48302CB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1F0A78-AA3C-41A2-D5E5-30F90A13A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5C3D99-7182-C7D2-F3DE-CF8D1F85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934608-8169-919E-C6DF-FF2A3FBB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2853AD-5299-F000-57DF-9F62B598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99153C-3A76-A275-882D-319AECAC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37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8AF98-A166-C1DB-D361-87B019B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0D10DC-3BD2-A141-BF37-EEC320BBB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BD6CED-180C-5BC6-C42E-DC73F99EB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AB7F03-42DF-3FED-8786-E84E4632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53B1B3-2AF4-798D-CAA4-38257DD0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9FB35E-AEF0-7428-1454-65068D6F4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36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8DD10B-DD64-1CEC-DE0A-B251ABA7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E740DF-E6C1-C347-EB4F-935E765F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29B95C-3EFF-8CBD-2FC2-4DA86430D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73A5B-84B0-4801-8D7B-DEC79397B461}" type="datetimeFigureOut">
              <a:rPr lang="pt-BR" smtClean="0"/>
              <a:t>11/09/2023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78397B-34E5-7F06-B5F3-2228859E2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0F08CC-1D3A-3734-ABE4-B7C61EE57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5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SYWvdLRleM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sa=i&amp;url=https%3A%2F%2Fpt.wahooart.com%2Fa55a04%2Fw.nsf%2FO%2FBRUE-8LJ4Z2&amp;psig=AOvVaw2tCGxKLpa0QKP2mRFE5oRk&amp;ust=1694304300966000&amp;source=images&amp;cd=vfe&amp;opi=89978449&amp;ved=0CBIQjhxqFwoTCKir28idnIEDFQAAAAAdAAAAABA4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o Vivo">
            <a:extLst>
              <a:ext uri="{FF2B5EF4-FFF2-40B4-BE49-F238E27FC236}">
                <a16:creationId xmlns:a16="http://schemas.microsoft.com/office/drawing/2014/main" id="{5E2FC1FA-8439-F880-67B3-36BEFAE0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4" y="5756067"/>
            <a:ext cx="22574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7BA89B8-288C-94F4-7320-375A7D33A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9091" r="39759" b="1"/>
          <a:stretch/>
        </p:blipFill>
        <p:spPr>
          <a:xfrm>
            <a:off x="3544241" y="-6326"/>
            <a:ext cx="8668512" cy="6857990"/>
          </a:xfrm>
          <a:prstGeom prst="rect">
            <a:avLst/>
          </a:prstGeom>
        </p:spPr>
      </p:pic>
      <p:sp>
        <p:nvSpPr>
          <p:cNvPr id="42" name="Subtítulo 2">
            <a:extLst>
              <a:ext uri="{FF2B5EF4-FFF2-40B4-BE49-F238E27FC236}">
                <a16:creationId xmlns:a16="http://schemas.microsoft.com/office/drawing/2014/main" id="{DE2FA6AB-8A73-23E6-78C1-5193A322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83" y="5860264"/>
            <a:ext cx="4023359" cy="744106"/>
          </a:xfrm>
        </p:spPr>
        <p:txBody>
          <a:bodyPr>
            <a:normAutofit lnSpcReduction="10000"/>
          </a:bodyPr>
          <a:lstStyle/>
          <a:p>
            <a:pPr algn="r"/>
            <a:r>
              <a:rPr lang="pt-BR" sz="2000" dirty="0"/>
              <a:t>EBA – Escola Bíblica de Adultos</a:t>
            </a:r>
          </a:p>
          <a:p>
            <a:pPr algn="r"/>
            <a:r>
              <a:rPr lang="pt-BR" sz="2000" dirty="0"/>
              <a:t>2023</a:t>
            </a: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1DC1E953-F667-DEF3-0329-2575EF736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79" y="768583"/>
            <a:ext cx="6671388" cy="1258175"/>
          </a:xfrm>
        </p:spPr>
        <p:txBody>
          <a:bodyPr anchor="b">
            <a:noAutofit/>
          </a:bodyPr>
          <a:lstStyle/>
          <a:p>
            <a:pPr algn="r"/>
            <a: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CREDULIDADE</a:t>
            </a:r>
            <a:b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endParaRPr lang="pt-BR" sz="2400" b="1" dirty="0">
              <a:solidFill>
                <a:srgbClr val="ADAD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032" name="CaixaDeTexto 1031">
            <a:extLst>
              <a:ext uri="{FF2B5EF4-FFF2-40B4-BE49-F238E27FC236}">
                <a16:creationId xmlns:a16="http://schemas.microsoft.com/office/drawing/2014/main" id="{4A0BE392-2509-30D3-8F7D-38FF138F51B0}"/>
              </a:ext>
            </a:extLst>
          </p:cNvPr>
          <p:cNvSpPr txBox="1"/>
          <p:nvPr/>
        </p:nvSpPr>
        <p:spPr>
          <a:xfrm>
            <a:off x="4850158" y="1541886"/>
            <a:ext cx="221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Aula 06 – Amargura </a:t>
            </a:r>
            <a:endParaRPr lang="pt-BR" dirty="0"/>
          </a:p>
        </p:txBody>
      </p:sp>
      <p:sp>
        <p:nvSpPr>
          <p:cNvPr id="52" name="Semicírculo 51">
            <a:extLst>
              <a:ext uri="{FF2B5EF4-FFF2-40B4-BE49-F238E27FC236}">
                <a16:creationId xmlns:a16="http://schemas.microsoft.com/office/drawing/2014/main" id="{D353F739-C6D8-9812-6BB3-8C3CB91F48FC}"/>
              </a:ext>
            </a:extLst>
          </p:cNvPr>
          <p:cNvSpPr/>
          <p:nvPr/>
        </p:nvSpPr>
        <p:spPr>
          <a:xfrm>
            <a:off x="-15094" y="2182086"/>
            <a:ext cx="1594916" cy="1782451"/>
          </a:xfrm>
          <a:prstGeom prst="blockArc">
            <a:avLst>
              <a:gd name="adj1" fmla="val 10755156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3" name="Semicírculo 52">
            <a:extLst>
              <a:ext uri="{FF2B5EF4-FFF2-40B4-BE49-F238E27FC236}">
                <a16:creationId xmlns:a16="http://schemas.microsoft.com/office/drawing/2014/main" id="{455AA3E0-7D37-C313-F044-F23E9BCBA72C}"/>
              </a:ext>
            </a:extLst>
          </p:cNvPr>
          <p:cNvSpPr/>
          <p:nvPr/>
        </p:nvSpPr>
        <p:spPr>
          <a:xfrm rot="10800000">
            <a:off x="1500820" y="2118122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9" name="Semicírculo 58">
            <a:extLst>
              <a:ext uri="{FF2B5EF4-FFF2-40B4-BE49-F238E27FC236}">
                <a16:creationId xmlns:a16="http://schemas.microsoft.com/office/drawing/2014/main" id="{77C8B257-33E6-E1FA-1FBC-57204B10DC1D}"/>
              </a:ext>
            </a:extLst>
          </p:cNvPr>
          <p:cNvSpPr/>
          <p:nvPr/>
        </p:nvSpPr>
        <p:spPr>
          <a:xfrm>
            <a:off x="3016733" y="2105717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Semicírculo 59">
            <a:extLst>
              <a:ext uri="{FF2B5EF4-FFF2-40B4-BE49-F238E27FC236}">
                <a16:creationId xmlns:a16="http://schemas.microsoft.com/office/drawing/2014/main" id="{3F2A5A8F-5D9D-A6B3-FFB0-DF80FE05BDDB}"/>
              </a:ext>
            </a:extLst>
          </p:cNvPr>
          <p:cNvSpPr/>
          <p:nvPr/>
        </p:nvSpPr>
        <p:spPr>
          <a:xfrm rot="10800000">
            <a:off x="4525228" y="2033707"/>
            <a:ext cx="1620000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1" name="Semicírculo 60">
            <a:extLst>
              <a:ext uri="{FF2B5EF4-FFF2-40B4-BE49-F238E27FC236}">
                <a16:creationId xmlns:a16="http://schemas.microsoft.com/office/drawing/2014/main" id="{035E2787-8DC5-EF0B-4F28-DB95A4E4D9AF}"/>
              </a:ext>
            </a:extLst>
          </p:cNvPr>
          <p:cNvSpPr/>
          <p:nvPr/>
        </p:nvSpPr>
        <p:spPr>
          <a:xfrm>
            <a:off x="6062614" y="2015952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3" name="Semicírculo 62">
            <a:extLst>
              <a:ext uri="{FF2B5EF4-FFF2-40B4-BE49-F238E27FC236}">
                <a16:creationId xmlns:a16="http://schemas.microsoft.com/office/drawing/2014/main" id="{3B41B2B6-5483-564A-0FE9-FB928976F5FC}"/>
              </a:ext>
            </a:extLst>
          </p:cNvPr>
          <p:cNvSpPr/>
          <p:nvPr/>
        </p:nvSpPr>
        <p:spPr>
          <a:xfrm rot="10800000">
            <a:off x="7581094" y="2011958"/>
            <a:ext cx="1580400" cy="1681918"/>
          </a:xfrm>
          <a:prstGeom prst="blockArc">
            <a:avLst>
              <a:gd name="adj1" fmla="val 10761583"/>
              <a:gd name="adj2" fmla="val 21458046"/>
              <a:gd name="adj3" fmla="val 4608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24" name="Elipse 1023">
            <a:extLst>
              <a:ext uri="{FF2B5EF4-FFF2-40B4-BE49-F238E27FC236}">
                <a16:creationId xmlns:a16="http://schemas.microsoft.com/office/drawing/2014/main" id="{E78C827F-B756-37AD-B801-4888E5306CDA}"/>
              </a:ext>
            </a:extLst>
          </p:cNvPr>
          <p:cNvSpPr/>
          <p:nvPr/>
        </p:nvSpPr>
        <p:spPr>
          <a:xfrm>
            <a:off x="145615" y="2328766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25" name="Elipse 1024">
            <a:extLst>
              <a:ext uri="{FF2B5EF4-FFF2-40B4-BE49-F238E27FC236}">
                <a16:creationId xmlns:a16="http://schemas.microsoft.com/office/drawing/2014/main" id="{106C284E-2F57-0FCB-0715-4FE7C7389BE4}"/>
              </a:ext>
            </a:extLst>
          </p:cNvPr>
          <p:cNvSpPr/>
          <p:nvPr/>
        </p:nvSpPr>
        <p:spPr>
          <a:xfrm>
            <a:off x="1661529" y="2430075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31" name="Elipse 1030">
            <a:extLst>
              <a:ext uri="{FF2B5EF4-FFF2-40B4-BE49-F238E27FC236}">
                <a16:creationId xmlns:a16="http://schemas.microsoft.com/office/drawing/2014/main" id="{1D686851-5C98-3932-96DA-FC410E0171C5}"/>
              </a:ext>
            </a:extLst>
          </p:cNvPr>
          <p:cNvSpPr/>
          <p:nvPr/>
        </p:nvSpPr>
        <p:spPr>
          <a:xfrm>
            <a:off x="4691707" y="2375223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33" name="Elipse 1032">
            <a:extLst>
              <a:ext uri="{FF2B5EF4-FFF2-40B4-BE49-F238E27FC236}">
                <a16:creationId xmlns:a16="http://schemas.microsoft.com/office/drawing/2014/main" id="{7D2B889D-4095-2920-A171-28C87F95FA3A}"/>
              </a:ext>
            </a:extLst>
          </p:cNvPr>
          <p:cNvSpPr/>
          <p:nvPr/>
        </p:nvSpPr>
        <p:spPr>
          <a:xfrm>
            <a:off x="3182818" y="2254128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34" name="Elipse 1033">
            <a:extLst>
              <a:ext uri="{FF2B5EF4-FFF2-40B4-BE49-F238E27FC236}">
                <a16:creationId xmlns:a16="http://schemas.microsoft.com/office/drawing/2014/main" id="{722E5740-1DDA-687B-E328-5D284599AEC9}"/>
              </a:ext>
            </a:extLst>
          </p:cNvPr>
          <p:cNvSpPr/>
          <p:nvPr/>
        </p:nvSpPr>
        <p:spPr>
          <a:xfrm>
            <a:off x="6219346" y="2182086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35" name="Elipse 1034">
            <a:extLst>
              <a:ext uri="{FF2B5EF4-FFF2-40B4-BE49-F238E27FC236}">
                <a16:creationId xmlns:a16="http://schemas.microsoft.com/office/drawing/2014/main" id="{DBA3F1E9-812E-860C-E132-A878BCBCCFAD}"/>
              </a:ext>
            </a:extLst>
          </p:cNvPr>
          <p:cNvSpPr/>
          <p:nvPr/>
        </p:nvSpPr>
        <p:spPr>
          <a:xfrm>
            <a:off x="7746649" y="2271281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36" name="CaixaDeTexto 1035">
            <a:extLst>
              <a:ext uri="{FF2B5EF4-FFF2-40B4-BE49-F238E27FC236}">
                <a16:creationId xmlns:a16="http://schemas.microsoft.com/office/drawing/2014/main" id="{51031584-C5BA-8567-3392-FE523E071D71}"/>
              </a:ext>
            </a:extLst>
          </p:cNvPr>
          <p:cNvSpPr txBox="1"/>
          <p:nvPr/>
        </p:nvSpPr>
        <p:spPr>
          <a:xfrm>
            <a:off x="48860" y="2682023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ANSIEDADE</a:t>
            </a:r>
          </a:p>
        </p:txBody>
      </p:sp>
      <p:sp>
        <p:nvSpPr>
          <p:cNvPr id="1037" name="CaixaDeTexto 1036">
            <a:extLst>
              <a:ext uri="{FF2B5EF4-FFF2-40B4-BE49-F238E27FC236}">
                <a16:creationId xmlns:a16="http://schemas.microsoft.com/office/drawing/2014/main" id="{1F568662-EC44-4540-3CF6-0A97224E2678}"/>
              </a:ext>
            </a:extLst>
          </p:cNvPr>
          <p:cNvSpPr txBox="1"/>
          <p:nvPr/>
        </p:nvSpPr>
        <p:spPr>
          <a:xfrm>
            <a:off x="7710466" y="3014277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AMARGURA</a:t>
            </a:r>
          </a:p>
        </p:txBody>
      </p:sp>
      <p:sp>
        <p:nvSpPr>
          <p:cNvPr id="1038" name="CaixaDeTexto 1037">
            <a:extLst>
              <a:ext uri="{FF2B5EF4-FFF2-40B4-BE49-F238E27FC236}">
                <a16:creationId xmlns:a16="http://schemas.microsoft.com/office/drawing/2014/main" id="{FEA513AB-84D6-54C0-82AE-3C8438F522FB}"/>
              </a:ext>
            </a:extLst>
          </p:cNvPr>
          <p:cNvSpPr txBox="1"/>
          <p:nvPr/>
        </p:nvSpPr>
        <p:spPr>
          <a:xfrm>
            <a:off x="6048560" y="2506209"/>
            <a:ext cx="150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COBIÇA</a:t>
            </a:r>
          </a:p>
        </p:txBody>
      </p:sp>
      <p:sp>
        <p:nvSpPr>
          <p:cNvPr id="1039" name="CaixaDeTexto 1038">
            <a:extLst>
              <a:ext uri="{FF2B5EF4-FFF2-40B4-BE49-F238E27FC236}">
                <a16:creationId xmlns:a16="http://schemas.microsoft.com/office/drawing/2014/main" id="{88D99AF7-6207-46D5-1AE4-BE1B3906F00E}"/>
              </a:ext>
            </a:extLst>
          </p:cNvPr>
          <p:cNvSpPr txBox="1"/>
          <p:nvPr/>
        </p:nvSpPr>
        <p:spPr>
          <a:xfrm>
            <a:off x="4639394" y="3087787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IMPACIÊNCIA</a:t>
            </a:r>
          </a:p>
        </p:txBody>
      </p:sp>
      <p:sp>
        <p:nvSpPr>
          <p:cNvPr id="1040" name="CaixaDeTexto 1039">
            <a:extLst>
              <a:ext uri="{FF2B5EF4-FFF2-40B4-BE49-F238E27FC236}">
                <a16:creationId xmlns:a16="http://schemas.microsoft.com/office/drawing/2014/main" id="{F99783A3-3ABC-461A-CBCD-A364FD6D32B2}"/>
              </a:ext>
            </a:extLst>
          </p:cNvPr>
          <p:cNvSpPr txBox="1"/>
          <p:nvPr/>
        </p:nvSpPr>
        <p:spPr>
          <a:xfrm>
            <a:off x="3100087" y="2483903"/>
            <a:ext cx="144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VERGONHA INPROPRIADA</a:t>
            </a:r>
          </a:p>
        </p:txBody>
      </p:sp>
      <p:sp>
        <p:nvSpPr>
          <p:cNvPr id="1041" name="CaixaDeTexto 1040">
            <a:extLst>
              <a:ext uri="{FF2B5EF4-FFF2-40B4-BE49-F238E27FC236}">
                <a16:creationId xmlns:a16="http://schemas.microsoft.com/office/drawing/2014/main" id="{AD56E4C0-6FD5-C077-877F-FF793CB03115}"/>
              </a:ext>
            </a:extLst>
          </p:cNvPr>
          <p:cNvSpPr txBox="1"/>
          <p:nvPr/>
        </p:nvSpPr>
        <p:spPr>
          <a:xfrm>
            <a:off x="1616529" y="3088640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380761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52" grpId="0" animBg="1"/>
      <p:bldP spid="53" grpId="0" animBg="1"/>
      <p:bldP spid="59" grpId="0" animBg="1"/>
      <p:bldP spid="60" grpId="0" animBg="1"/>
      <p:bldP spid="61" grpId="0" animBg="1"/>
      <p:bldP spid="63" grpId="0" animBg="1"/>
      <p:bldP spid="1024" grpId="0" animBg="1"/>
      <p:bldP spid="1025" grpId="0" animBg="1"/>
      <p:bldP spid="1031" grpId="0" animBg="1"/>
      <p:bldP spid="1033" grpId="0" animBg="1"/>
      <p:bldP spid="1034" grpId="0" animBg="1"/>
      <p:bldP spid="1035" grpId="0" animBg="1"/>
      <p:bldP spid="1036" grpId="0"/>
      <p:bldP spid="1037" grpId="0"/>
      <p:bldP spid="1038" grpId="0"/>
      <p:bldP spid="1039" grpId="0"/>
      <p:bldP spid="1040" grpId="0"/>
      <p:bldP spid="10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9939FF3-DC17-6908-562A-43897D89383F}"/>
              </a:ext>
            </a:extLst>
          </p:cNvPr>
          <p:cNvSpPr txBox="1"/>
          <p:nvPr/>
        </p:nvSpPr>
        <p:spPr>
          <a:xfrm>
            <a:off x="442452" y="61700"/>
            <a:ext cx="11631561" cy="1328023"/>
          </a:xfrm>
          <a:prstGeom prst="round2DiagRect">
            <a:avLst/>
          </a:prstGeom>
          <a:solidFill>
            <a:schemeClr val="tx1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Não retribuam a ninguém mal por mal. Procurem fazer o que é correto aos olhos de todos.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Façam todo o possível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 para viver em paz com todos.</a:t>
            </a:r>
          </a:p>
          <a:p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Romanos 12:17-18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190D918-3FF3-9E15-ECCF-4A80C9BBA9CB}"/>
              </a:ext>
            </a:extLst>
          </p:cNvPr>
          <p:cNvSpPr txBox="1"/>
          <p:nvPr/>
        </p:nvSpPr>
        <p:spPr>
          <a:xfrm>
            <a:off x="1383700" y="5223510"/>
            <a:ext cx="10808300" cy="1634490"/>
          </a:xfrm>
          <a:prstGeom prst="round2DiagRect">
            <a:avLst/>
          </a:prstGeom>
          <a:solidFill>
            <a:schemeClr val="tx1">
              <a:alpha val="34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solidFill>
                  <a:srgbClr val="FF0000"/>
                </a:solidFill>
              </a:rPr>
              <a:t>Portanto</a:t>
            </a:r>
            <a:r>
              <a:rPr lang="pt-BR" dirty="0"/>
              <a:t>, como </a:t>
            </a:r>
            <a:r>
              <a:rPr lang="pt-BR" dirty="0">
                <a:solidFill>
                  <a:srgbClr val="FFFF00"/>
                </a:solidFill>
              </a:rPr>
              <a:t>povo escolhido de Deus</a:t>
            </a:r>
            <a:r>
              <a:rPr lang="pt-BR" dirty="0"/>
              <a:t>, </a:t>
            </a:r>
            <a:r>
              <a:rPr lang="pt-BR" dirty="0">
                <a:solidFill>
                  <a:srgbClr val="FFFF00"/>
                </a:solidFill>
              </a:rPr>
              <a:t>santo e amado</a:t>
            </a:r>
            <a:r>
              <a:rPr lang="pt-BR" dirty="0"/>
              <a:t>, revistam-se de profunda compaixão, bondade, humildade, mansidão e paciência. </a:t>
            </a:r>
            <a:r>
              <a:rPr lang="pt-BR" dirty="0">
                <a:solidFill>
                  <a:srgbClr val="FFFF00"/>
                </a:solidFill>
              </a:rPr>
              <a:t>Suportem-se uns aos outros e perdoem as queixas que tiverem uns contra os outros</a:t>
            </a:r>
            <a:r>
              <a:rPr lang="pt-BR" dirty="0"/>
              <a:t>. Perdoem como o Senhor lhes perdoou. Acima de tudo, porém, revistam-se do amor, que é o elo perfeito.</a:t>
            </a:r>
          </a:p>
          <a:p>
            <a:pPr algn="r"/>
            <a:r>
              <a:rPr lang="pt-BR" dirty="0"/>
              <a:t>Colossenses 3:12-14</a:t>
            </a:r>
          </a:p>
        </p:txBody>
      </p:sp>
    </p:spTree>
    <p:extLst>
      <p:ext uri="{BB962C8B-B14F-4D97-AF65-F5344CB8AC3E}">
        <p14:creationId xmlns:p14="http://schemas.microsoft.com/office/powerpoint/2010/main" val="1273033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10E41C-9AA5-FD83-16DF-94DBF9F362D6}"/>
              </a:ext>
            </a:extLst>
          </p:cNvPr>
          <p:cNvSpPr txBox="1"/>
          <p:nvPr/>
        </p:nvSpPr>
        <p:spPr>
          <a:xfrm>
            <a:off x="68613" y="57286"/>
            <a:ext cx="11987551" cy="1940957"/>
          </a:xfrm>
          <a:prstGeom prst="round2DiagRect">
            <a:avLst/>
          </a:prstGeom>
          <a:solidFill>
            <a:schemeClr val="tx1">
              <a:alpha val="21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Quando ele abriu o quinto selo, vi debaixo do altar as almas daqueles que 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haviam sido mortos por causa da palavra de Deus 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 do </a:t>
            </a:r>
            <a:r>
              <a:rPr lang="pt-BR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testemunho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que deram. Eles clamavam em alta voz: “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Até quando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, ó Soberano, santo e verdadeiro, esperarás para julgar os habitantes da terra e 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vingar o nosso sangue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?” Então cada um deles recebeu uma veste branca, e </a:t>
            </a:r>
            <a:r>
              <a:rPr lang="pt-BR" b="0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foi-lhes dito que esperassem um pouco mais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, até </a:t>
            </a:r>
            <a:r>
              <a:rPr lang="pt-BR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que se completasse o número dos seus conservos e irmãos que deveriam ser mortos como eles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. 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Apocalipse 6:9-11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66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83D3914-91A9-A6AD-BF64-BBFC44FD5F06}"/>
              </a:ext>
            </a:extLst>
          </p:cNvPr>
          <p:cNvSpPr txBox="1"/>
          <p:nvPr/>
        </p:nvSpPr>
        <p:spPr>
          <a:xfrm>
            <a:off x="0" y="63532"/>
            <a:ext cx="4174435" cy="6700489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É </a:t>
            </a:r>
            <a:r>
              <a:rPr lang="pt-BR" sz="16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justo da parte de Deus retribuir com tribulação </a:t>
            </a:r>
            <a:r>
              <a:rPr lang="pt-BR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aos que lhes causam tribulação, e dar </a:t>
            </a:r>
            <a:r>
              <a:rPr lang="pt-BR" sz="16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MT"/>
              </a:rPr>
              <a:t>alívio a vocês</a:t>
            </a:r>
            <a:r>
              <a:rPr lang="pt-BR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, que estão sendo atribulados, e a nós também. Isso </a:t>
            </a:r>
            <a:r>
              <a:rPr lang="pt-BR" sz="16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acontecerá quando o Senhor Jesus for revelado lá dos céus</a:t>
            </a:r>
            <a:r>
              <a:rPr lang="pt-BR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, com os seus anjos poderosos, em meio a chamas flamejantes. Ele punirá os que não conhecem a Deus e os que não obedecem ao evangelho de nosso Senhor Jesus. </a:t>
            </a:r>
            <a:r>
              <a:rPr lang="pt-BR" sz="16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Eles sofrerão a pena de destruição eterna</a:t>
            </a:r>
            <a:r>
              <a:rPr lang="pt-BR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, a </a:t>
            </a:r>
            <a:r>
              <a:rPr lang="pt-BR" sz="16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separação da presença </a:t>
            </a:r>
            <a:r>
              <a:rPr lang="pt-BR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do Senhor e da majestade do seu poder. Isso acontecerá no dia em que ele vier para ser glorificado em seus santos e admirado em todos os que creram, inclusive vocês que creram em nosso testemunho.</a:t>
            </a:r>
          </a:p>
          <a:p>
            <a:pPr>
              <a:lnSpc>
                <a:spcPct val="150000"/>
              </a:lnSpc>
            </a:pPr>
            <a:endParaRPr lang="pt-BR" sz="16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  <a:p>
            <a:pPr algn="r">
              <a:lnSpc>
                <a:spcPct val="150000"/>
              </a:lnSpc>
            </a:pPr>
            <a:r>
              <a:rPr lang="pt-BR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2 Tessalonicenses 1:6-10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717AD3-74D8-B4F7-2AE9-B591EE42214E}"/>
              </a:ext>
            </a:extLst>
          </p:cNvPr>
          <p:cNvSpPr txBox="1"/>
          <p:nvPr/>
        </p:nvSpPr>
        <p:spPr>
          <a:xfrm>
            <a:off x="7806811" y="48767"/>
            <a:ext cx="4345857" cy="2460962"/>
          </a:xfrm>
          <a:prstGeom prst="snip2Diag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150000"/>
              </a:lnSpc>
              <a:defRPr sz="1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/>
              <a:t>Então Jesus contou aos seus discípulos uma parábola, </a:t>
            </a:r>
            <a:r>
              <a:rPr lang="pt-BR" dirty="0">
                <a:solidFill>
                  <a:srgbClr val="FFFF00"/>
                </a:solidFill>
              </a:rPr>
              <a:t>para mostrar-lhes que eles deviam orar sempre e nunca desanimar.</a:t>
            </a:r>
            <a:r>
              <a:rPr lang="pt-BR" dirty="0"/>
              <a:t> E havia naquela cidade uma viúva que se dirigia continuamente a ele, suplicando-lhe: ‘Faze-me justiça contra o meu adversário’.</a:t>
            </a:r>
          </a:p>
          <a:p>
            <a:pPr algn="r">
              <a:lnSpc>
                <a:spcPct val="100000"/>
              </a:lnSpc>
            </a:pPr>
            <a:r>
              <a:rPr lang="pt-BR" dirty="0"/>
              <a:t>Lucas 18:1,3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E1F7CE-9259-ECEE-7F1A-6C4008BFC5A5}"/>
              </a:ext>
            </a:extLst>
          </p:cNvPr>
          <p:cNvSpPr txBox="1"/>
          <p:nvPr/>
        </p:nvSpPr>
        <p:spPr>
          <a:xfrm>
            <a:off x="7678984" y="3940388"/>
            <a:ext cx="4483511" cy="2901732"/>
          </a:xfrm>
          <a:prstGeom prst="snip2Diag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150000"/>
              </a:lnSpc>
              <a:defRPr sz="16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/>
              <a:t>E o Senhor continuou: “Ouçam o que diz o juiz injusto. </a:t>
            </a:r>
            <a:r>
              <a:rPr lang="pt-BR" dirty="0">
                <a:solidFill>
                  <a:srgbClr val="FFFF00"/>
                </a:solidFill>
              </a:rPr>
              <a:t>Acaso Deus não fará justiça aos seus escolhidos, que clamam a ele dia e noite?</a:t>
            </a:r>
            <a:r>
              <a:rPr lang="pt-BR" dirty="0"/>
              <a:t> Continuará fazendo-os esperar? Eu digo a vocês: Ele lhes fará justiça e depressa. </a:t>
            </a:r>
            <a:r>
              <a:rPr lang="pt-BR" dirty="0">
                <a:solidFill>
                  <a:srgbClr val="FFFF00"/>
                </a:solidFill>
              </a:rPr>
              <a:t>Contudo, quando o Filho do homem vier, encontrará </a:t>
            </a:r>
            <a:r>
              <a:rPr lang="pt-BR" sz="2400" dirty="0">
                <a:solidFill>
                  <a:srgbClr val="FF0000"/>
                </a:solidFill>
                <a:highlight>
                  <a:srgbClr val="FFF2D4"/>
                </a:highlight>
              </a:rPr>
              <a:t>fé</a:t>
            </a:r>
            <a:r>
              <a:rPr lang="pt-BR" dirty="0">
                <a:solidFill>
                  <a:srgbClr val="FFFF00"/>
                </a:solidFill>
              </a:rPr>
              <a:t> na terra?</a:t>
            </a:r>
            <a:endParaRPr lang="pt-BR" dirty="0"/>
          </a:p>
          <a:p>
            <a:pPr algn="r">
              <a:lnSpc>
                <a:spcPct val="100000"/>
              </a:lnSpc>
            </a:pPr>
            <a:r>
              <a:rPr lang="pt-BR" dirty="0"/>
              <a:t>Lucas 18:6-8</a:t>
            </a:r>
          </a:p>
        </p:txBody>
      </p:sp>
    </p:spTree>
    <p:extLst>
      <p:ext uri="{BB962C8B-B14F-4D97-AF65-F5344CB8AC3E}">
        <p14:creationId xmlns:p14="http://schemas.microsoft.com/office/powerpoint/2010/main" val="1812487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3F93016-24EA-9C0D-1A1C-091AEF44CECE}"/>
              </a:ext>
            </a:extLst>
          </p:cNvPr>
          <p:cNvSpPr txBox="1"/>
          <p:nvPr/>
        </p:nvSpPr>
        <p:spPr>
          <a:xfrm>
            <a:off x="7692478" y="193874"/>
            <a:ext cx="4296189" cy="1634490"/>
          </a:xfrm>
          <a:prstGeom prst="round2Diag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Celebrem o que se deu com ela, ó céus! Celebrem, ó santos, apóstolos e profetas! 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Deus a julgou, retribuindo-lhe o que ela fez a vocês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’ ”.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Apocalipse 18:20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D0597FE-FF77-72A4-0C46-27254D5E6212}"/>
              </a:ext>
            </a:extLst>
          </p:cNvPr>
          <p:cNvSpPr txBox="1"/>
          <p:nvPr/>
        </p:nvSpPr>
        <p:spPr>
          <a:xfrm>
            <a:off x="7762816" y="3292991"/>
            <a:ext cx="4296189" cy="3473291"/>
          </a:xfrm>
          <a:prstGeom prst="round2Diag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Depois disso ouvi nos céus algo semelhante à voz de uma grande multidão, que exclamava: “Aleluia! A salvação, a glória e o poder pertencem ao nosso Deus,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 verdadeiros e justos são os seus juízos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Ele condenou a grande prostituta que corrompia a terra com a sua prostituição.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 cobrou dela o sangue dos seus servos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</a:p>
          <a:p>
            <a:pPr algn="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Apocalipse 19:1-2</a:t>
            </a:r>
          </a:p>
        </p:txBody>
      </p:sp>
    </p:spTree>
    <p:extLst>
      <p:ext uri="{BB962C8B-B14F-4D97-AF65-F5344CB8AC3E}">
        <p14:creationId xmlns:p14="http://schemas.microsoft.com/office/powerpoint/2010/main" val="202456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D0597FE-FF77-72A4-0C46-27254D5E6212}"/>
              </a:ext>
            </a:extLst>
          </p:cNvPr>
          <p:cNvSpPr txBox="1"/>
          <p:nvPr/>
        </p:nvSpPr>
        <p:spPr>
          <a:xfrm>
            <a:off x="3356942" y="44574"/>
            <a:ext cx="7635737" cy="2248853"/>
          </a:xfrm>
          <a:prstGeom prst="cloudCallou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verdade os [santos]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são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chamados a alegrar-se em ter a sua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vingança saciada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mas em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 a justiça executada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em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 o amor e a ternura de DEUS para com eles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manifestada em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 severidade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com seus inimigos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3CDC3BB-8B91-474A-E67D-B305A9C067BE}"/>
              </a:ext>
            </a:extLst>
          </p:cNvPr>
          <p:cNvSpPr txBox="1"/>
          <p:nvPr/>
        </p:nvSpPr>
        <p:spPr>
          <a:xfrm>
            <a:off x="1441174" y="5750004"/>
            <a:ext cx="4412974" cy="110799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1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Jonathan Edwards foi pregador congregacional, teólogo calvinista e missionário aos índios americanos, e é considerado um dos maiores filósofos norte-americanos. O trabalho teológico de Edwards é muito abrangente, com sua defesa da teologia reformada, a metafísica do determinismo teológico, e a herança puritana.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204C93-889E-071D-5A60-CB188794AD81}"/>
              </a:ext>
            </a:extLst>
          </p:cNvPr>
          <p:cNvSpPr txBox="1"/>
          <p:nvPr/>
        </p:nvSpPr>
        <p:spPr>
          <a:xfrm>
            <a:off x="5491370" y="4212967"/>
            <a:ext cx="6152320" cy="1021556"/>
          </a:xfrm>
          <a:prstGeom prst="round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defRPr>
            </a:lvl1pPr>
          </a:lstStyle>
          <a:p>
            <a:r>
              <a:rPr lang="pt-BR" dirty="0"/>
              <a:t>...pois verdadeiros e justos são os seus juízos.... </a:t>
            </a:r>
          </a:p>
          <a:p>
            <a:endParaRPr lang="pt-BR" dirty="0"/>
          </a:p>
          <a:p>
            <a:pPr algn="r"/>
            <a:r>
              <a:rPr lang="pt-BR" dirty="0"/>
              <a:t>Apocalipse 19: 2</a:t>
            </a:r>
          </a:p>
        </p:txBody>
      </p:sp>
    </p:spTree>
    <p:extLst>
      <p:ext uri="{BB962C8B-B14F-4D97-AF65-F5344CB8AC3E}">
        <p14:creationId xmlns:p14="http://schemas.microsoft.com/office/powerpoint/2010/main" val="150712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58D4E8C-0993-1343-F3A1-6E176C215503}"/>
              </a:ext>
            </a:extLst>
          </p:cNvPr>
          <p:cNvSpPr txBox="1"/>
          <p:nvPr/>
        </p:nvSpPr>
        <p:spPr>
          <a:xfrm>
            <a:off x="277951" y="2156770"/>
            <a:ext cx="60943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Amados,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nunca procurem vingar-se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mas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deixem com Deus a ira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pois está escrito: “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Minha é a vingança; eu retribuirei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” , diz o Senhor. Ao contrário: “Se o seu inimigo tiver fome, dê-lhe de comer; se tiver sede, dê-lhe de beber. Fazendo isso,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você amontoará brasas vivas sobre a cabeça dele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” 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Não se deixem vencer pelo mal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mas vençam o mal com o bem.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Romanos 12:19-21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A6E7034-AC40-5E25-0E9B-94C65D134DE3}"/>
              </a:ext>
            </a:extLst>
          </p:cNvPr>
          <p:cNvSpPr txBox="1"/>
          <p:nvPr/>
        </p:nvSpPr>
        <p:spPr>
          <a:xfrm>
            <a:off x="236947" y="956441"/>
            <a:ext cx="6135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Sejam bondosos e compassivos uns para com os outros,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perdoando-se mutuamente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assim como Deus os perdoou em Cristo.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Efésios 4:32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5DA4F63-7A3E-5C55-0F0F-868915DA6FC9}"/>
              </a:ext>
            </a:extLst>
          </p:cNvPr>
          <p:cNvSpPr txBox="1"/>
          <p:nvPr/>
        </p:nvSpPr>
        <p:spPr>
          <a:xfrm>
            <a:off x="277951" y="4943314"/>
            <a:ext cx="6135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Mas, se não perdoarem uns aos outros,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o Pai celestial não perdoará as ofensas de vocês. </a:t>
            </a:r>
            <a:endParaRPr lang="pt-BR" dirty="0">
              <a:solidFill>
                <a:srgbClr val="FFFF00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Mateus 6:15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5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58D4E8C-0993-1343-F3A1-6E176C215503}"/>
              </a:ext>
            </a:extLst>
          </p:cNvPr>
          <p:cNvSpPr txBox="1"/>
          <p:nvPr/>
        </p:nvSpPr>
        <p:spPr>
          <a:xfrm>
            <a:off x="6663369" y="2855514"/>
            <a:ext cx="54524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“Nós não somos obrigados a confiar em um inimigo; mas somos obrigados a perdoá-lo.”</a:t>
            </a:r>
          </a:p>
          <a:p>
            <a:pPr algn="r"/>
            <a:r>
              <a:rPr lang="pt-BR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Thomas Watson</a:t>
            </a:r>
            <a:r>
              <a:rPr lang="pt-BR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Ou seja...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Não somos responsáveis por fazer com que a reconciliação aconteça;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somos responsáveis por buscá-la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.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  <a:p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Quanto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depender de nós, tende paz com todos os homens...</a:t>
            </a:r>
          </a:p>
          <a:p>
            <a:pPr algn="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Romanos 12:18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DDE692-B825-E0F5-B09D-50F366A3F41D}"/>
              </a:ext>
            </a:extLst>
          </p:cNvPr>
          <p:cNvSpPr txBox="1"/>
          <p:nvPr/>
        </p:nvSpPr>
        <p:spPr>
          <a:xfrm>
            <a:off x="0" y="105513"/>
            <a:ext cx="313082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1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Thomas Watson</a:t>
            </a:r>
            <a:r>
              <a:rPr lang="pt-BR" sz="11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(c. 1620–1686) foi um pregador e autor </a:t>
            </a:r>
            <a:r>
              <a:rPr lang="pt-BR" sz="1100" b="0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puritano</a:t>
            </a:r>
            <a:r>
              <a:rPr lang="pt-BR" sz="11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inglês . Ele foi expulso de sua paróquia em Londres após a </a:t>
            </a:r>
            <a:r>
              <a:rPr lang="pt-BR" sz="1100" b="0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Restauração</a:t>
            </a:r>
            <a:r>
              <a:rPr lang="pt-BR" sz="11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, mas continuou a pregar em particular.</a:t>
            </a:r>
            <a:endParaRPr lang="pt-B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1490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7C7A5F"/>
            </a:gs>
            <a:gs pos="0">
              <a:srgbClr val="37321C"/>
            </a:gs>
            <a:gs pos="74000">
              <a:srgbClr val="81846F"/>
            </a:gs>
            <a:gs pos="83000">
              <a:srgbClr val="39372B"/>
            </a:gs>
            <a:gs pos="100000">
              <a:srgbClr val="281F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AOFOTO 7x7ft Cross on Old Wooden Board Background Jesus Christ  Wood Symbol Christian Crucifix on Shabby Brown Wood Plank Backdrop  Christianity Easter Church Decoration Photo Shoot Props Vinyl : מוצרי חשמל">
            <a:extLst>
              <a:ext uri="{FF2B5EF4-FFF2-40B4-BE49-F238E27FC236}">
                <a16:creationId xmlns:a16="http://schemas.microsoft.com/office/drawing/2014/main" id="{4D185189-2102-92FF-7C25-4761C661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lory Sticker for iOS &amp; Android | GIPHY">
            <a:extLst>
              <a:ext uri="{FF2B5EF4-FFF2-40B4-BE49-F238E27FC236}">
                <a16:creationId xmlns:a16="http://schemas.microsoft.com/office/drawing/2014/main" id="{8871AAA4-6082-B7A0-DBCE-B47010C6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02" y="-523875"/>
            <a:ext cx="48101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Interface gráfica do usuário, Logotipo&#10;&#10;Descrição gerada automaticamente">
            <a:extLst>
              <a:ext uri="{FF2B5EF4-FFF2-40B4-BE49-F238E27FC236}">
                <a16:creationId xmlns:a16="http://schemas.microsoft.com/office/drawing/2014/main" id="{9A98A959-EEE0-821D-7A0A-E4CC4FF86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21" y="2513348"/>
            <a:ext cx="3577606" cy="226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842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o Vivo">
            <a:extLst>
              <a:ext uri="{FF2B5EF4-FFF2-40B4-BE49-F238E27FC236}">
                <a16:creationId xmlns:a16="http://schemas.microsoft.com/office/drawing/2014/main" id="{4CC5A798-96DE-3B85-B6A3-9583F649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23B7272-11A2-29A7-1D87-CD08DD35D81C}"/>
              </a:ext>
            </a:extLst>
          </p:cNvPr>
          <p:cNvSpPr/>
          <p:nvPr/>
        </p:nvSpPr>
        <p:spPr>
          <a:xfrm>
            <a:off x="90797" y="0"/>
            <a:ext cx="4891852" cy="6740307"/>
          </a:xfrm>
          <a:prstGeom prst="rect">
            <a:avLst/>
          </a:prstGeom>
          <a:solidFill>
            <a:schemeClr val="tx1">
              <a:alpha val="31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200" b="1" dirty="0">
                <a:ln/>
                <a:solidFill>
                  <a:srgbClr val="9046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AMARGURA</a:t>
            </a:r>
          </a:p>
          <a:p>
            <a:pPr algn="ctr"/>
            <a:endParaRPr lang="pt-BR" sz="7200" b="1" cap="none" spc="0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cap="none" spc="0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cap="none" spc="0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0C85BB-3E11-1415-D691-4624FA359BAF}"/>
              </a:ext>
            </a:extLst>
          </p:cNvPr>
          <p:cNvSpPr txBox="1"/>
          <p:nvPr/>
        </p:nvSpPr>
        <p:spPr>
          <a:xfrm>
            <a:off x="245807" y="2975148"/>
            <a:ext cx="45818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Amados, nunca procurem vingar-se, mas deixem com Deus a ira, pois está escrito: “Minha é a vingança; eu retribuirei” , diz o Senhor. </a:t>
            </a:r>
            <a:endParaRPr lang="pt-BR" dirty="0">
              <a:solidFill>
                <a:schemeClr val="bg1">
                  <a:lumMod val="95000"/>
                </a:schemeClr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Romanos 12:19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61A58C-AB91-5AE4-7C58-C1C539E5F892}"/>
              </a:ext>
            </a:extLst>
          </p:cNvPr>
          <p:cNvSpPr txBox="1"/>
          <p:nvPr/>
        </p:nvSpPr>
        <p:spPr>
          <a:xfrm>
            <a:off x="5014793" y="848345"/>
            <a:ext cx="7209351" cy="5583019"/>
          </a:xfrm>
          <a:prstGeom prst="hexagon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Não retribuam a ninguém mal por mal. Procurem fazer o que é correto aos olhos de todos. Façam todo o possível para viver em paz com todos. Amados, nunca procurem vingar-se, mas deixem com Deus a ira, pois está escrito: “Minha é a vingança; eu retribuirei” , diz o Senhor. Ao contrário: “Se o seu inimigo tiver fome, dê-lhe de comer; se tiver sede, dê-lhe de beber.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Fazendo isso, você amontoará brasas vivas sobre a cabeça dele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” . Não se deixem vencer pelo mal, mas vençam o mal com o bem.</a:t>
            </a:r>
          </a:p>
          <a:p>
            <a:endParaRPr lang="pt-BR" b="0" i="0" dirty="0">
              <a:solidFill>
                <a:schemeClr val="bg1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Romanos 12:17-21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3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áfico 10" descr="Câmera de vídeo com preenchimento sólido">
            <a:hlinkClick r:id="rId2"/>
            <a:extLst>
              <a:ext uri="{FF2B5EF4-FFF2-40B4-BE49-F238E27FC236}">
                <a16:creationId xmlns:a16="http://schemas.microsoft.com/office/drawing/2014/main" id="{AECCDF35-21A3-BD47-9EBA-AFD327F68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434" y="384463"/>
            <a:ext cx="2811320" cy="2811320"/>
          </a:xfrm>
          <a:prstGeom prst="rect">
            <a:avLst/>
          </a:prstGeom>
        </p:spPr>
      </p:pic>
      <p:pic>
        <p:nvPicPr>
          <p:cNvPr id="3" name="Imagem 2" descr="Tela de celular com foto de homem&#10;&#10;Descrição gerada automaticamente">
            <a:extLst>
              <a:ext uri="{FF2B5EF4-FFF2-40B4-BE49-F238E27FC236}">
                <a16:creationId xmlns:a16="http://schemas.microsoft.com/office/drawing/2014/main" id="{EF908F44-FC44-6ED2-F352-E69F7E3B56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59" r="2" b="12895"/>
          <a:stretch/>
        </p:blipFill>
        <p:spPr>
          <a:xfrm>
            <a:off x="4466396" y="1193719"/>
            <a:ext cx="3336953" cy="1192806"/>
          </a:xfrm>
          <a:prstGeom prst="rect">
            <a:avLst/>
          </a:prstGeom>
        </p:spPr>
      </p:pic>
      <p:pic>
        <p:nvPicPr>
          <p:cNvPr id="5" name="Imagem 4" descr="Tela de celular com foto de homem&#10;&#10;Descrição gerada automaticamente">
            <a:extLst>
              <a:ext uri="{FF2B5EF4-FFF2-40B4-BE49-F238E27FC236}">
                <a16:creationId xmlns:a16="http://schemas.microsoft.com/office/drawing/2014/main" id="{B695CA85-3661-1529-15A2-36E86F0422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77" r="-1" b="12909"/>
          <a:stretch/>
        </p:blipFill>
        <p:spPr>
          <a:xfrm>
            <a:off x="8095756" y="1194038"/>
            <a:ext cx="3336953" cy="1192168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A14C43-0C4F-D034-1386-CA033191A359}"/>
              </a:ext>
            </a:extLst>
          </p:cNvPr>
          <p:cNvSpPr txBox="1"/>
          <p:nvPr/>
        </p:nvSpPr>
        <p:spPr>
          <a:xfrm>
            <a:off x="5162719" y="3930305"/>
            <a:ext cx="6586915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Clique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Filmadora</a:t>
            </a:r>
            <a:r>
              <a:rPr lang="en-US" sz="2000" dirty="0"/>
              <a:t> para </a:t>
            </a:r>
            <a:r>
              <a:rPr lang="en-US" sz="2000" dirty="0" err="1"/>
              <a:t>assistir</a:t>
            </a:r>
            <a:r>
              <a:rPr lang="en-US" sz="2000" dirty="0"/>
              <a:t> o video no </a:t>
            </a:r>
            <a:r>
              <a:rPr lang="en-US" sz="2000" dirty="0" err="1"/>
              <a:t>Youtube</a:t>
            </a:r>
            <a:r>
              <a:rPr lang="en-US" sz="2000" dirty="0"/>
              <a:t> ou: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2"/>
              </a:rPr>
              <a:t>https://www.youtube.com/watch?v=SYWvdLRleMQ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599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o Vivo">
            <a:extLst>
              <a:ext uri="{FF2B5EF4-FFF2-40B4-BE49-F238E27FC236}">
                <a16:creationId xmlns:a16="http://schemas.microsoft.com/office/drawing/2014/main" id="{4CC5A798-96DE-3B85-B6A3-9583F649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23B7272-11A2-29A7-1D87-CD08DD35D81C}"/>
              </a:ext>
            </a:extLst>
          </p:cNvPr>
          <p:cNvSpPr/>
          <p:nvPr/>
        </p:nvSpPr>
        <p:spPr>
          <a:xfrm>
            <a:off x="-23946" y="0"/>
            <a:ext cx="4939750" cy="7848302"/>
          </a:xfrm>
          <a:prstGeom prst="rect">
            <a:avLst/>
          </a:prstGeom>
          <a:solidFill>
            <a:schemeClr val="tx1">
              <a:alpha val="31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200" b="1" dirty="0">
                <a:ln/>
                <a:solidFill>
                  <a:srgbClr val="E9E0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JUSTIÇA</a:t>
            </a:r>
            <a:r>
              <a:rPr lang="pt-BR" sz="7200" b="1" dirty="0">
                <a:ln/>
                <a:solidFill>
                  <a:srgbClr val="9046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pPr algn="ctr"/>
            <a:endParaRPr lang="pt-BR" sz="7200" b="1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cap="none" spc="0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cap="none" spc="0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7200" b="1" cap="none" spc="0" dirty="0">
              <a:ln/>
              <a:solidFill>
                <a:srgbClr val="9046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0C85BB-3E11-1415-D691-4624FA359BAF}"/>
              </a:ext>
            </a:extLst>
          </p:cNvPr>
          <p:cNvSpPr txBox="1"/>
          <p:nvPr/>
        </p:nvSpPr>
        <p:spPr>
          <a:xfrm>
            <a:off x="245807" y="2975148"/>
            <a:ext cx="4581832" cy="1120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É o juízo de DEUS sobre os nossos inimigos um ato de graça futura para nós?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7F1E34-5697-6D92-C234-86FCD3527431}"/>
              </a:ext>
            </a:extLst>
          </p:cNvPr>
          <p:cNvSpPr txBox="1"/>
          <p:nvPr/>
        </p:nvSpPr>
        <p:spPr>
          <a:xfrm>
            <a:off x="6233489" y="33234"/>
            <a:ext cx="5781530" cy="3416320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Não podemos ignorar os atos imprudentes de outras pessoas, no entanto, não podemos executar a penalidade da lei...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  <a:latin typeface="ArialMT"/>
            </a:endParaRP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MT"/>
              </a:rPr>
              <a:t>Não temos direito algum de completar o ciclo moral ....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  <a:latin typeface="ArialMT"/>
            </a:endParaRP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ArialMT"/>
              </a:rPr>
              <a:t>Apesar de não sentirmos nenhuma inibição espiritual contra clamar contra a injustiça, a pureza da nossa vida moral se deteriora no momento em que tentamos administrar  justiça.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  <a:latin typeface="ArialMT"/>
            </a:endParaRPr>
          </a:p>
          <a:p>
            <a:pPr algn="r"/>
            <a:r>
              <a:rPr lang="pt-BR" i="1" dirty="0">
                <a:solidFill>
                  <a:schemeClr val="bg1">
                    <a:lumMod val="95000"/>
                  </a:schemeClr>
                </a:solidFill>
                <a:latin typeface="ArialMT"/>
              </a:rPr>
              <a:t>Edward John </a:t>
            </a:r>
            <a:r>
              <a:rPr lang="pt-BR" i="1" dirty="0" err="1">
                <a:solidFill>
                  <a:schemeClr val="bg1">
                    <a:lumMod val="95000"/>
                  </a:schemeClr>
                </a:solidFill>
                <a:latin typeface="ArialMT"/>
              </a:rPr>
              <a:t>Carnell</a:t>
            </a:r>
            <a:endParaRPr lang="pt-BR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5BFE3A-E06C-997C-EF1C-F0F8D322C1B9}"/>
              </a:ext>
            </a:extLst>
          </p:cNvPr>
          <p:cNvSpPr txBox="1"/>
          <p:nvPr/>
        </p:nvSpPr>
        <p:spPr>
          <a:xfrm>
            <a:off x="8428189" y="5750004"/>
            <a:ext cx="34858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100" dirty="0">
                <a:solidFill>
                  <a:srgbClr val="BDC1C6"/>
                </a:solidFill>
                <a:latin typeface="arial" panose="020B0604020202020204" pitchFamily="34" charset="0"/>
              </a:rPr>
              <a:t>P</a:t>
            </a:r>
            <a:r>
              <a:rPr lang="pt-BR" sz="11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roeminente teólogo e apologista cristão, foi ordenado pastor batista e serviu como presidente do Fuller </a:t>
            </a:r>
            <a:r>
              <a:rPr lang="pt-BR" sz="1100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Theological</a:t>
            </a:r>
            <a:r>
              <a:rPr lang="pt-BR" sz="11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100" b="0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Seminary</a:t>
            </a:r>
            <a:r>
              <a:rPr lang="pt-BR" sz="11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em Pasadena, Califórnia. Ele foi o autor de nove livros importantes, vários dos quais tentaram desenvolver uma nova perspectiva na apologética cristã.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63988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0582AEA-7FDB-1967-15CD-01B9F1A35BCB}"/>
              </a:ext>
            </a:extLst>
          </p:cNvPr>
          <p:cNvSpPr/>
          <p:nvPr/>
        </p:nvSpPr>
        <p:spPr>
          <a:xfrm>
            <a:off x="-78658" y="0"/>
            <a:ext cx="5466735" cy="7069394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o Vivo">
            <a:extLst>
              <a:ext uri="{FF2B5EF4-FFF2-40B4-BE49-F238E27FC236}">
                <a16:creationId xmlns:a16="http://schemas.microsoft.com/office/drawing/2014/main" id="{4CC5A798-96DE-3B85-B6A3-9583F649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B416094-2753-5FAB-D0D9-60D079555EE4}"/>
              </a:ext>
            </a:extLst>
          </p:cNvPr>
          <p:cNvSpPr txBox="1"/>
          <p:nvPr/>
        </p:nvSpPr>
        <p:spPr>
          <a:xfrm>
            <a:off x="277951" y="659211"/>
            <a:ext cx="3770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Nela [</a:t>
            </a:r>
            <a:r>
              <a:rPr lang="pt-BR" b="0" i="1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Babilônia</a:t>
            </a:r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]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foi encontrado sangue de profetas e de santos</a:t>
            </a:r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, e de todos os que foram assassinados na terra”.</a:t>
            </a:r>
          </a:p>
          <a:p>
            <a:endParaRPr lang="pt-BR" b="0" i="0" dirty="0">
              <a:solidFill>
                <a:schemeClr val="bg1">
                  <a:lumMod val="95000"/>
                </a:schemeClr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Apocalipse 18:24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AD1F4A6-9F89-485A-9AAD-8BD37A0F8634}"/>
              </a:ext>
            </a:extLst>
          </p:cNvPr>
          <p:cNvSpPr txBox="1"/>
          <p:nvPr/>
        </p:nvSpPr>
        <p:spPr>
          <a:xfrm>
            <a:off x="277951" y="3491749"/>
            <a:ext cx="37605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pois verdadeiros e justos são os seus juízos. Ele condenou a grande prostituta que corrompia a terra com a sua prostituição.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Ele cobrou dela o sangue dos seus servos</a:t>
            </a:r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”.</a:t>
            </a:r>
          </a:p>
          <a:p>
            <a:pPr algn="r"/>
            <a:r>
              <a:rPr lang="pt-BR" b="0" i="0" dirty="0">
                <a:solidFill>
                  <a:schemeClr val="bg1">
                    <a:lumMod val="95000"/>
                  </a:schemeClr>
                </a:solidFill>
                <a:effectLst/>
                <a:latin typeface="ArialMT"/>
              </a:rPr>
              <a:t>Apocalipse 19:2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D9F9BE-58C4-C877-A52E-CBCB86C04969}"/>
              </a:ext>
            </a:extLst>
          </p:cNvPr>
          <p:cNvSpPr/>
          <p:nvPr/>
        </p:nvSpPr>
        <p:spPr>
          <a:xfrm>
            <a:off x="3655573" y="2413537"/>
            <a:ext cx="40209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2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CORAÇÃO</a:t>
            </a:r>
          </a:p>
        </p:txBody>
      </p:sp>
    </p:spTree>
    <p:extLst>
      <p:ext uri="{BB962C8B-B14F-4D97-AF65-F5344CB8AC3E}">
        <p14:creationId xmlns:p14="http://schemas.microsoft.com/office/powerpoint/2010/main" val="1874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0582AEA-7FDB-1967-15CD-01B9F1A35BCB}"/>
              </a:ext>
            </a:extLst>
          </p:cNvPr>
          <p:cNvSpPr/>
          <p:nvPr/>
        </p:nvSpPr>
        <p:spPr>
          <a:xfrm>
            <a:off x="-78657" y="0"/>
            <a:ext cx="4798141" cy="7069394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o Vivo">
            <a:extLst>
              <a:ext uri="{FF2B5EF4-FFF2-40B4-BE49-F238E27FC236}">
                <a16:creationId xmlns:a16="http://schemas.microsoft.com/office/drawing/2014/main" id="{4CC5A798-96DE-3B85-B6A3-9583F649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6D9F9BE-58C4-C877-A52E-CBCB86C04969}"/>
              </a:ext>
            </a:extLst>
          </p:cNvPr>
          <p:cNvSpPr/>
          <p:nvPr/>
        </p:nvSpPr>
        <p:spPr>
          <a:xfrm>
            <a:off x="8076584" y="5657671"/>
            <a:ext cx="39885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200" b="1" cap="none" spc="0" dirty="0">
                <a:ln/>
                <a:solidFill>
                  <a:srgbClr val="9046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INIMIGOS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522B09-460B-95EE-ADA1-B0150E6A6B27}"/>
              </a:ext>
            </a:extLst>
          </p:cNvPr>
          <p:cNvSpPr txBox="1"/>
          <p:nvPr/>
        </p:nvSpPr>
        <p:spPr>
          <a:xfrm>
            <a:off x="126824" y="579358"/>
            <a:ext cx="408757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Vocês ouviram o que foi dito: ‘Ame o seu próximo e odeie o seu inimigo’. </a:t>
            </a:r>
            <a:r>
              <a:rPr lang="pt-BR" b="0" i="0" dirty="0">
                <a:solidFill>
                  <a:srgbClr val="FF0000"/>
                </a:solidFill>
                <a:effectLst/>
                <a:latin typeface="ArialMT"/>
              </a:rPr>
              <a:t>Mas eu digo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: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Amem os seus inimigos e orem por aqueles que os perseguem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para que vocês venham a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ser filhos de seu Pai que está nos céus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Porque ele faz raiar o seu sol sobre maus e bons e derrama chuva sobre justos e injustos. Se vocês amarem aqueles que os amam, que recompensa vocês receberão?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Até os publicanos fazem isso!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E, se saudarem apenas os seus irmãos, o que estarão fazendo de mais? Até os pagãos fazem isso! Portanto, </a:t>
            </a:r>
            <a:r>
              <a:rPr lang="pt-BR" b="0" i="0" dirty="0">
                <a:solidFill>
                  <a:srgbClr val="FF0000"/>
                </a:solidFill>
                <a:effectLst/>
                <a:latin typeface="ArialMT"/>
              </a:rPr>
              <a:t>sejam perfeitos como perfeito é o Pai celestial de vocês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</a:t>
            </a:r>
          </a:p>
          <a:p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Mateus 5:43-48 </a:t>
            </a:r>
          </a:p>
        </p:txBody>
      </p:sp>
    </p:spTree>
    <p:extLst>
      <p:ext uri="{BB962C8B-B14F-4D97-AF65-F5344CB8AC3E}">
        <p14:creationId xmlns:p14="http://schemas.microsoft.com/office/powerpoint/2010/main" val="2141077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0582AEA-7FDB-1967-15CD-01B9F1A35BCB}"/>
              </a:ext>
            </a:extLst>
          </p:cNvPr>
          <p:cNvSpPr/>
          <p:nvPr/>
        </p:nvSpPr>
        <p:spPr>
          <a:xfrm>
            <a:off x="-78657" y="0"/>
            <a:ext cx="4798141" cy="7069394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o Vivo">
            <a:extLst>
              <a:ext uri="{FF2B5EF4-FFF2-40B4-BE49-F238E27FC236}">
                <a16:creationId xmlns:a16="http://schemas.microsoft.com/office/drawing/2014/main" id="{4CC5A798-96DE-3B85-B6A3-9583F649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6D9F9BE-58C4-C877-A52E-CBCB86C04969}"/>
              </a:ext>
            </a:extLst>
          </p:cNvPr>
          <p:cNvSpPr/>
          <p:nvPr/>
        </p:nvSpPr>
        <p:spPr>
          <a:xfrm>
            <a:off x="276840" y="216310"/>
            <a:ext cx="4087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200" b="1" dirty="0">
                <a:ln/>
                <a:solidFill>
                  <a:srgbClr val="C8C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BONDADE</a:t>
            </a:r>
            <a:endParaRPr lang="pt-BR" sz="7200" b="1" cap="none" spc="0" dirty="0">
              <a:ln/>
              <a:solidFill>
                <a:srgbClr val="C8C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19CEBBF-7AAB-DE15-E6D9-F9CB760B2A4F}"/>
              </a:ext>
            </a:extLst>
          </p:cNvPr>
          <p:cNvSpPr txBox="1"/>
          <p:nvPr/>
        </p:nvSpPr>
        <p:spPr>
          <a:xfrm>
            <a:off x="599768" y="1851288"/>
            <a:ext cx="344129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No passado ele permitiu que todas as nações seguissem os seus próprios caminhos. Contudo, Deus não ficou sem testemunho: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mostrou sua bondade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dando-lhes chuva do céu e colheitas no tempo certo,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concedendo-lhes sustento com fartura e um coração cheio de alegria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”. 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endParaRPr lang="pt-BR" b="0" i="0" dirty="0">
              <a:solidFill>
                <a:schemeClr val="bg1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Atos 14:16-17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rialMT"/>
              </a:rPr>
              <a:t>(</a:t>
            </a:r>
            <a:r>
              <a:rPr lang="pt-BR" sz="1200" i="1" dirty="0">
                <a:solidFill>
                  <a:schemeClr val="bg1"/>
                </a:solidFill>
                <a:latin typeface="ArialMT"/>
              </a:rPr>
              <a:t>Listra e </a:t>
            </a:r>
            <a:r>
              <a:rPr lang="pt-BR" sz="1200" i="1" dirty="0" err="1">
                <a:solidFill>
                  <a:schemeClr val="bg1"/>
                </a:solidFill>
                <a:latin typeface="ArialMT"/>
              </a:rPr>
              <a:t>Derbie</a:t>
            </a:r>
            <a:r>
              <a:rPr lang="pt-BR" sz="1200" dirty="0">
                <a:solidFill>
                  <a:schemeClr val="bg1"/>
                </a:solidFill>
                <a:latin typeface="ArialMT"/>
              </a:rPr>
              <a:t>)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6F6B0A-445D-B82D-A36E-4C8A950211C7}"/>
              </a:ext>
            </a:extLst>
          </p:cNvPr>
          <p:cNvSpPr txBox="1"/>
          <p:nvPr/>
        </p:nvSpPr>
        <p:spPr>
          <a:xfrm>
            <a:off x="8544233" y="6488668"/>
            <a:ext cx="3647767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pt-BR" sz="900" b="0" i="0" u="none" strike="noStrike" dirty="0">
                <a:effectLst/>
                <a:latin typeface="Google Sans"/>
              </a:rPr>
              <a:t>Reproduções De Belas Artes | Apóstolos Paulo e Barnabé em Listra por Jacob </a:t>
            </a:r>
            <a:r>
              <a:rPr lang="pt-BR" sz="900" b="0" i="0" u="none" strike="noStrike" dirty="0" err="1">
                <a:effectLst/>
                <a:latin typeface="Google Sans"/>
              </a:rPr>
              <a:t>Jordaens</a:t>
            </a:r>
            <a:r>
              <a:rPr lang="pt-BR" sz="900" b="0" i="0" u="none" strike="noStrike" dirty="0">
                <a:effectLst/>
                <a:latin typeface="Google Sans"/>
              </a:rPr>
              <a:t> (1593-1678)</a:t>
            </a:r>
            <a:endParaRPr lang="pt-BR" sz="900" b="0" i="0" u="none" strike="noStrike" dirty="0">
              <a:effectLst/>
              <a:latin typeface="Google Sans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337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o Vivo">
            <a:extLst>
              <a:ext uri="{FF2B5EF4-FFF2-40B4-BE49-F238E27FC236}">
                <a16:creationId xmlns:a16="http://schemas.microsoft.com/office/drawing/2014/main" id="{4CC5A798-96DE-3B85-B6A3-9583F649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9FFFD50-7D74-F841-15BA-C32168721CD0}"/>
              </a:ext>
            </a:extLst>
          </p:cNvPr>
          <p:cNvSpPr txBox="1"/>
          <p:nvPr/>
        </p:nvSpPr>
        <p:spPr>
          <a:xfrm>
            <a:off x="167149" y="571363"/>
            <a:ext cx="83770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Portanto, você,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que julga os outros é indesculpável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; pois está condenando você mesmo naquilo em que julga, visto que você, que julga, pratica as mesmas coisas. Sabemos que o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juízo de Deus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contra os que praticam tais coisas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é conforme a verdade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Assim, quando você, um simples homem, os julga, mas pratica as mesmas coisas, pensa que escapará do juízo de Deus?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Ou será que você despreza as riquezas da sua bondade, tolerância e paciência, não reconhecendo que a bondade de Deus o leva ao arrependimento?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Contudo, por causa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da sua teimosia e do seu coração obstinado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você está acumulando ira contra você mesmo, para o dia da ira de Deus, quando se revelará o seu justo julgamento. Deus “retribuirá a cada um conforme o seu procedimento” . Ele dará vida eterna aos que, persistindo em fazer o bem, buscam glória, honra e imortalidade. Mas haverá ira e indignação para os que são egoístas, que rejeitam a verdade e seguem a injustiça. Haverá tribulação e angústia para todo ser humano que pratica o mal: primeiro para o judeu, depois para o grego; mas glória, honra e paz para todo o que pratica o bem: primeiro para o judeu, depois para o grego. Pois em Deus não há parcialidade.</a:t>
            </a:r>
          </a:p>
          <a:p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Romanos 2:1-11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82D5A2-70D4-179C-1950-C7BD73BA1F23}"/>
              </a:ext>
            </a:extLst>
          </p:cNvPr>
          <p:cNvSpPr txBox="1"/>
          <p:nvPr/>
        </p:nvSpPr>
        <p:spPr>
          <a:xfrm>
            <a:off x="0" y="16727"/>
            <a:ext cx="12182163" cy="1200329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Amem, porém, os seus inimigos, façam-lhes o bem e emprestem a eles, sem esperar receber nada de volta. Então, a recompensa que terão será grande e vocês serão filhos do Altíssimo,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porque ele é bondoso para com os ingratos e maus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Sejam misericordiosos, assim como o Pai de vocês é misericordioso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Lucas 6:35-36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A65879-8A01-961B-975A-6A1C9D5FE2E2}"/>
              </a:ext>
            </a:extLst>
          </p:cNvPr>
          <p:cNvSpPr txBox="1"/>
          <p:nvPr/>
        </p:nvSpPr>
        <p:spPr>
          <a:xfrm>
            <a:off x="-1" y="1254067"/>
            <a:ext cx="12182163" cy="92333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Irmãos, o desejo do meu coração e a minha oração a </a:t>
            </a:r>
            <a:r>
              <a:rPr lang="pt-BR" dirty="0">
                <a:solidFill>
                  <a:srgbClr val="FFFF00"/>
                </a:solidFill>
              </a:rPr>
              <a:t>Deus pelos israelitas é que eles sejam salvos.</a:t>
            </a:r>
          </a:p>
          <a:p>
            <a:endParaRPr lang="pt-BR" dirty="0">
              <a:solidFill>
                <a:srgbClr val="FFFF00"/>
              </a:solidFill>
            </a:endParaRPr>
          </a:p>
          <a:p>
            <a:pPr algn="r"/>
            <a:r>
              <a:rPr lang="pt-BR" dirty="0"/>
              <a:t>Romanos 10:1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337853D-7B60-88FB-EB0D-CD5F61A3C94E}"/>
              </a:ext>
            </a:extLst>
          </p:cNvPr>
          <p:cNvSpPr txBox="1"/>
          <p:nvPr/>
        </p:nvSpPr>
        <p:spPr>
          <a:xfrm>
            <a:off x="78664" y="2212545"/>
            <a:ext cx="12113336" cy="1477328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Vocês ouviram o que foi dito: ‘Olho por olho e dente por dente’ . Mas eu digo: </a:t>
            </a:r>
            <a:r>
              <a:rPr lang="pt-BR" dirty="0">
                <a:solidFill>
                  <a:srgbClr val="FFFF00"/>
                </a:solidFill>
              </a:rPr>
              <a:t>Não resistam ao perverso. Se alguém o ferir na face direita, ofereça-lhe também a outra. </a:t>
            </a:r>
            <a:r>
              <a:rPr lang="pt-BR" dirty="0"/>
              <a:t>E, se alguém quiser processá-lo e tirar de você a túnica, deixe que leve também a capa. Se alguém o forçar a caminhar com ele uma milha , vá com ele duas. Dê a quem pede, e não volte as costas àquele que deseja pedir algo emprestado.</a:t>
            </a:r>
          </a:p>
          <a:p>
            <a:pPr algn="r"/>
            <a:r>
              <a:rPr lang="pt-BR" dirty="0"/>
              <a:t>Mateus 5:38-42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031295-F894-3FED-A0CF-B16FE99EF012}"/>
              </a:ext>
            </a:extLst>
          </p:cNvPr>
          <p:cNvSpPr txBox="1"/>
          <p:nvPr/>
        </p:nvSpPr>
        <p:spPr>
          <a:xfrm>
            <a:off x="78664" y="3731624"/>
            <a:ext cx="12113336" cy="92333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abençoem os que os amaldiçoam, orem por aqueles que os maltratam.</a:t>
            </a:r>
          </a:p>
          <a:p>
            <a:endParaRPr lang="pt-BR" dirty="0"/>
          </a:p>
          <a:p>
            <a:pPr algn="r"/>
            <a:r>
              <a:rPr lang="pt-BR" dirty="0"/>
              <a:t>Lucas 6:28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604481A-5251-37AD-ED89-22CB83CF9FA2}"/>
              </a:ext>
            </a:extLst>
          </p:cNvPr>
          <p:cNvSpPr txBox="1"/>
          <p:nvPr/>
        </p:nvSpPr>
        <p:spPr>
          <a:xfrm>
            <a:off x="78664" y="4690257"/>
            <a:ext cx="12103498" cy="92333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Tenham cuidado para </a:t>
            </a:r>
            <a:r>
              <a:rPr lang="pt-BR" dirty="0">
                <a:solidFill>
                  <a:srgbClr val="FFFF00"/>
                </a:solidFill>
              </a:rPr>
              <a:t>que ninguém retribua o mal com o mal</a:t>
            </a:r>
            <a:r>
              <a:rPr lang="pt-BR" dirty="0"/>
              <a:t>, mas sejam sempre bondosos uns para com os outros e para com todos.</a:t>
            </a:r>
          </a:p>
          <a:p>
            <a:pPr algn="r"/>
            <a:r>
              <a:rPr lang="pt-BR" dirty="0"/>
              <a:t>1 Tessalonicenses 5:15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42550C8-349A-B6A6-4FE0-84FCD649C76F}"/>
              </a:ext>
            </a:extLst>
          </p:cNvPr>
          <p:cNvSpPr txBox="1"/>
          <p:nvPr/>
        </p:nvSpPr>
        <p:spPr>
          <a:xfrm>
            <a:off x="9838" y="5648891"/>
            <a:ext cx="12172324" cy="1200329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solidFill>
                  <a:srgbClr val="FF0000"/>
                </a:solidFill>
              </a:rPr>
              <a:t>Não</a:t>
            </a:r>
            <a:r>
              <a:rPr lang="pt-BR" dirty="0"/>
              <a:t> </a:t>
            </a:r>
            <a:r>
              <a:rPr lang="pt-BR" dirty="0">
                <a:solidFill>
                  <a:srgbClr val="FFFF00"/>
                </a:solidFill>
              </a:rPr>
              <a:t>retribuam mal com mal</a:t>
            </a:r>
            <a:r>
              <a:rPr lang="pt-BR" dirty="0"/>
              <a:t>, </a:t>
            </a:r>
            <a:r>
              <a:rPr lang="pt-BR" dirty="0">
                <a:solidFill>
                  <a:srgbClr val="FF0000"/>
                </a:solidFill>
              </a:rPr>
              <a:t>nem</a:t>
            </a:r>
            <a:r>
              <a:rPr lang="pt-BR" dirty="0"/>
              <a:t> </a:t>
            </a:r>
            <a:r>
              <a:rPr lang="pt-BR" dirty="0">
                <a:solidFill>
                  <a:srgbClr val="FFFF00"/>
                </a:solidFill>
              </a:rPr>
              <a:t>insulto com insulto</a:t>
            </a:r>
            <a:r>
              <a:rPr lang="pt-BR" dirty="0"/>
              <a:t>; ao contrário, bendigam; pois para isso vocês foram chamados, para receberem bênção por herança.</a:t>
            </a:r>
          </a:p>
          <a:p>
            <a:endParaRPr lang="pt-BR" dirty="0"/>
          </a:p>
          <a:p>
            <a:pPr algn="r"/>
            <a:r>
              <a:rPr lang="pt-BR" dirty="0"/>
              <a:t>1 Pedro 3:9</a:t>
            </a:r>
          </a:p>
        </p:txBody>
      </p:sp>
    </p:spTree>
    <p:extLst>
      <p:ext uri="{BB962C8B-B14F-4D97-AF65-F5344CB8AC3E}">
        <p14:creationId xmlns:p14="http://schemas.microsoft.com/office/powerpoint/2010/main" val="221249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1936</Words>
  <Application>Microsoft Office PowerPoint</Application>
  <PresentationFormat>Widescreen</PresentationFormat>
  <Paragraphs>110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Arial</vt:lpstr>
      <vt:lpstr>Arial</vt:lpstr>
      <vt:lpstr>ArialMT</vt:lpstr>
      <vt:lpstr>Berlin Sans FB</vt:lpstr>
      <vt:lpstr>Calibri</vt:lpstr>
      <vt:lpstr>Calibri Light</vt:lpstr>
      <vt:lpstr>Google Sans</vt:lpstr>
      <vt:lpstr>Tema do Office</vt:lpstr>
      <vt:lpstr>INCREDULIDADE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Cota</dc:creator>
  <cp:lastModifiedBy>Ricardo Cota</cp:lastModifiedBy>
  <cp:revision>192</cp:revision>
  <dcterms:created xsi:type="dcterms:W3CDTF">2023-03-19T00:25:54Z</dcterms:created>
  <dcterms:modified xsi:type="dcterms:W3CDTF">2023-09-11T12:03:43Z</dcterms:modified>
</cp:coreProperties>
</file>