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1" r:id="rId3"/>
    <p:sldId id="272" r:id="rId4"/>
    <p:sldId id="273" r:id="rId5"/>
    <p:sldId id="282" r:id="rId6"/>
    <p:sldId id="274" r:id="rId7"/>
    <p:sldId id="275" r:id="rId8"/>
    <p:sldId id="276" r:id="rId9"/>
    <p:sldId id="278" r:id="rId10"/>
    <p:sldId id="277" r:id="rId11"/>
    <p:sldId id="279" r:id="rId12"/>
    <p:sldId id="283" r:id="rId13"/>
    <p:sldId id="280" r:id="rId14"/>
    <p:sldId id="281" r:id="rId15"/>
    <p:sldId id="270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C1B0"/>
    <a:srgbClr val="523C2C"/>
    <a:srgbClr val="928B82"/>
    <a:srgbClr val="ACB8AE"/>
    <a:srgbClr val="525252"/>
    <a:srgbClr val="ADADAD"/>
    <a:srgbClr val="362E1C"/>
    <a:srgbClr val="8DCB70"/>
    <a:srgbClr val="837968"/>
    <a:srgbClr val="0C1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6F536-2BBB-4DD6-B85F-B83D186FBF92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F7405-A99B-404F-AA41-3F821BD0F8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0428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9AA4B1-ED21-A0FC-51D8-100F61F9D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4DFAC7-AC9A-0B21-A7BE-3F503860D0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849391-6B23-3EC3-2172-8B28A770C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3A5B-84B0-4801-8D7B-DEC79397B461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98142F-D8A7-AE47-CFDB-F4CC50443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0964DA-8D0A-7699-E34B-22B0AA6F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B034B-1969-433A-B0A3-72833E82EB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348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965E67-0840-8A49-9267-6660E2A5C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B03072A-634F-8378-9B0D-75B7F8381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3EABCF-B739-AB01-4433-43C906137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3A5B-84B0-4801-8D7B-DEC79397B461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52423B-2E2B-EE2A-D198-815811F66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5E326B-973B-2CA6-3CDB-23E6C1197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B034B-1969-433A-B0A3-72833E82EB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9093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D8D1F88-4EC9-3F24-D6E3-21B78867F7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81FC711-963E-826B-4B36-235EEE0C9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E75C56-4925-CF9E-5317-0D4276926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3A5B-84B0-4801-8D7B-DEC79397B461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D5B7DB-8E8C-AF45-E31A-AE9D5367E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CDBAC4-7556-7976-4249-E574E81DF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B034B-1969-433A-B0A3-72833E82EB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1025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078881-E4FA-D38A-93B1-D09409F85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054126-CB7E-509B-A476-CAE7BB779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F8792A-7A7D-DD95-249D-D74121354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3A5B-84B0-4801-8D7B-DEC79397B461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A1190D-B24A-3AFA-BD43-0B647492B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54CE66-435E-8508-8177-FD5FAAAD3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B034B-1969-433A-B0A3-72833E82EB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753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D90A5D-17F9-5E1B-9D7C-613E2719F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BA90F9-6B8C-9B6F-C84C-0A3FF1CC7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2F47A4-6B4D-E747-71F9-CACB86B86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3A5B-84B0-4801-8D7B-DEC79397B461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4C4107-8B23-74D1-1E45-2908E1E94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ED569B-7644-C820-9BE4-A8449E8D0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B034B-1969-433A-B0A3-72833E82EB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75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316DC9-D26F-3085-ABB8-D19DF55AF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197F7A-81BB-6E55-2F54-DB6854FFAD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5A0F3A8-52DA-9445-730A-208E25B53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7361C7D-C72D-A375-9435-8A53858C6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3A5B-84B0-4801-8D7B-DEC79397B461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BF7017B-C6EC-82A4-5E93-E46D5C1F7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9539809-D8F5-DDA3-435A-5093B5597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B034B-1969-433A-B0A3-72833E82EB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065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51AB0D-1AC1-0DA9-B8B0-71BDC829A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82728BA-636E-A8C0-F596-60E5FBC1D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7179E7-4753-CD4C-A18E-F2F8989FC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5FEB829-F9A4-1376-EAB7-44F8E7707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FBE4CE6-8C2A-94B0-B401-15893F3AA2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B1E8563-D5E6-C856-027E-1B15EB59A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3A5B-84B0-4801-8D7B-DEC79397B461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48B6A87-2A86-E4A1-C8AA-59F43255E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9DA7AEE-C934-C3E5-DEDB-BB25CD1FC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B034B-1969-433A-B0A3-72833E82EB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589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9A1372-9E11-47A4-5AA3-F2F91EBEF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661E622-A9F5-52DE-6849-FA87BDE34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3A5B-84B0-4801-8D7B-DEC79397B461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EB002D6-484E-84FB-3B3F-671CA65AA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E42A49B-2257-2814-9B08-138EDCA7D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B034B-1969-433A-B0A3-72833E82EB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0090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578D3FA-BA5C-4909-0E20-CB7886B36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3A5B-84B0-4801-8D7B-DEC79397B461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87FA20D-FB97-AC21-183F-84880473F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8BD0D9C-16CD-CA22-BD67-CA0F643E8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B034B-1969-433A-B0A3-72833E82EB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58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E7090-52C8-A27B-953E-D48302CB2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1F0A78-AA3C-41A2-D5E5-30F90A13A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25C3D99-7182-C7D2-F3DE-CF8D1F853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934608-8169-919E-C6DF-FF2A3FBB4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3A5B-84B0-4801-8D7B-DEC79397B461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72853AD-5299-F000-57DF-9F62B598F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499153C-3A76-A275-882D-319AECAC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B034B-1969-433A-B0A3-72833E82EB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0376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58AF98-A166-C1DB-D361-87B019B8D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60D10DC-3BD2-A141-BF37-EEC320BBB5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FBD6CED-180C-5BC6-C42E-DC73F99EB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AAB7F03-42DF-3FED-8786-E84E4632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3A5B-84B0-4801-8D7B-DEC79397B461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353B1B3-2AF4-798D-CAA4-38257DD0E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49FB35E-AEF0-7428-1454-65068D6F4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B034B-1969-433A-B0A3-72833E82EB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6361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C8DD10B-DD64-1CEC-DE0A-B251ABA7A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AE740DF-E6C1-C347-EB4F-935E765F1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29B95C-3EFF-8CBD-2FC2-4DA86430D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73A5B-84B0-4801-8D7B-DEC79397B461}" type="datetimeFigureOut">
              <a:rPr lang="pt-BR" smtClean="0"/>
              <a:t>04/09/2023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78397B-34E5-7F06-B5F3-2228859E24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0F08CC-1D3A-3734-ABE4-B7C61EE57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B034B-1969-433A-B0A3-72833E82EB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956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Ao Vivo">
            <a:extLst>
              <a:ext uri="{FF2B5EF4-FFF2-40B4-BE49-F238E27FC236}">
                <a16:creationId xmlns:a16="http://schemas.microsoft.com/office/drawing/2014/main" id="{5E2FC1FA-8439-F880-67B3-36BEFAE0A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4" y="5756067"/>
            <a:ext cx="22574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Imagem 34" descr="Imagem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27BA89B8-288C-94F4-7320-375A7D33AE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4" t="9091" r="39759" b="1"/>
          <a:stretch/>
        </p:blipFill>
        <p:spPr>
          <a:xfrm>
            <a:off x="3544241" y="-6326"/>
            <a:ext cx="8668512" cy="6857990"/>
          </a:xfrm>
          <a:prstGeom prst="rect">
            <a:avLst/>
          </a:prstGeom>
        </p:spPr>
      </p:pic>
      <p:sp>
        <p:nvSpPr>
          <p:cNvPr id="42" name="Subtítulo 2">
            <a:extLst>
              <a:ext uri="{FF2B5EF4-FFF2-40B4-BE49-F238E27FC236}">
                <a16:creationId xmlns:a16="http://schemas.microsoft.com/office/drawing/2014/main" id="{DE2FA6AB-8A73-23E6-78C1-5193A3222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7683" y="5860264"/>
            <a:ext cx="4023359" cy="744106"/>
          </a:xfrm>
        </p:spPr>
        <p:txBody>
          <a:bodyPr>
            <a:normAutofit lnSpcReduction="10000"/>
          </a:bodyPr>
          <a:lstStyle/>
          <a:p>
            <a:pPr algn="r"/>
            <a:r>
              <a:rPr lang="pt-BR" sz="2000" dirty="0"/>
              <a:t>EBA – Escola Bíblica de Adultos</a:t>
            </a:r>
          </a:p>
          <a:p>
            <a:pPr algn="r"/>
            <a:r>
              <a:rPr lang="pt-BR" sz="2000" dirty="0"/>
              <a:t>2023</a:t>
            </a:r>
          </a:p>
        </p:txBody>
      </p:sp>
      <p:sp>
        <p:nvSpPr>
          <p:cNvPr id="45" name="Título 1">
            <a:extLst>
              <a:ext uri="{FF2B5EF4-FFF2-40B4-BE49-F238E27FC236}">
                <a16:creationId xmlns:a16="http://schemas.microsoft.com/office/drawing/2014/main" id="{1DC1E953-F667-DEF3-0329-2575EF736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779" y="768583"/>
            <a:ext cx="6671388" cy="1258175"/>
          </a:xfrm>
        </p:spPr>
        <p:txBody>
          <a:bodyPr anchor="b">
            <a:noAutofit/>
          </a:bodyPr>
          <a:lstStyle/>
          <a:p>
            <a:pPr algn="r"/>
            <a:r>
              <a:rPr lang="pt-BR" b="1" dirty="0">
                <a:solidFill>
                  <a:srgbClr val="ADAD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IN</a:t>
            </a:r>
            <a:r>
              <a:rPr lang="pt-BR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CREDULIDADE</a:t>
            </a:r>
            <a:br>
              <a:rPr lang="pt-BR" b="1" dirty="0">
                <a:solidFill>
                  <a:srgbClr val="ADAD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endParaRPr lang="pt-BR" sz="2400" b="1" dirty="0">
              <a:solidFill>
                <a:srgbClr val="ADAD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1032" name="CaixaDeTexto 1031">
            <a:extLst>
              <a:ext uri="{FF2B5EF4-FFF2-40B4-BE49-F238E27FC236}">
                <a16:creationId xmlns:a16="http://schemas.microsoft.com/office/drawing/2014/main" id="{4A0BE392-2509-30D3-8F7D-38FF138F51B0}"/>
              </a:ext>
            </a:extLst>
          </p:cNvPr>
          <p:cNvSpPr txBox="1"/>
          <p:nvPr/>
        </p:nvSpPr>
        <p:spPr>
          <a:xfrm>
            <a:off x="4850158" y="1541886"/>
            <a:ext cx="2214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ADAD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Aula 05 – Cobiça  </a:t>
            </a:r>
            <a:endParaRPr lang="pt-BR" dirty="0"/>
          </a:p>
        </p:txBody>
      </p:sp>
      <p:sp>
        <p:nvSpPr>
          <p:cNvPr id="52" name="Semicírculo 51">
            <a:extLst>
              <a:ext uri="{FF2B5EF4-FFF2-40B4-BE49-F238E27FC236}">
                <a16:creationId xmlns:a16="http://schemas.microsoft.com/office/drawing/2014/main" id="{D353F739-C6D8-9812-6BB3-8C3CB91F48FC}"/>
              </a:ext>
            </a:extLst>
          </p:cNvPr>
          <p:cNvSpPr/>
          <p:nvPr/>
        </p:nvSpPr>
        <p:spPr>
          <a:xfrm>
            <a:off x="-15094" y="2182086"/>
            <a:ext cx="1594916" cy="1782451"/>
          </a:xfrm>
          <a:prstGeom prst="blockArc">
            <a:avLst>
              <a:gd name="adj1" fmla="val 10755156"/>
              <a:gd name="adj2" fmla="val 21456536"/>
              <a:gd name="adj3" fmla="val 5085"/>
            </a:avLst>
          </a:prstGeom>
          <a:solidFill>
            <a:srgbClr val="ADADAD"/>
          </a:solidFill>
          <a:ln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3" name="Semicírculo 52">
            <a:extLst>
              <a:ext uri="{FF2B5EF4-FFF2-40B4-BE49-F238E27FC236}">
                <a16:creationId xmlns:a16="http://schemas.microsoft.com/office/drawing/2014/main" id="{455AA3E0-7D37-C313-F044-F23E9BCBA72C}"/>
              </a:ext>
            </a:extLst>
          </p:cNvPr>
          <p:cNvSpPr/>
          <p:nvPr/>
        </p:nvSpPr>
        <p:spPr>
          <a:xfrm rot="10800000">
            <a:off x="1500820" y="2118122"/>
            <a:ext cx="1594916" cy="1782451"/>
          </a:xfrm>
          <a:prstGeom prst="blockArc">
            <a:avLst>
              <a:gd name="adj1" fmla="val 10761583"/>
              <a:gd name="adj2" fmla="val 21456536"/>
              <a:gd name="adj3" fmla="val 5085"/>
            </a:avLst>
          </a:prstGeom>
          <a:solidFill>
            <a:srgbClr val="525252"/>
          </a:solidFill>
          <a:ln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9" name="Semicírculo 58">
            <a:extLst>
              <a:ext uri="{FF2B5EF4-FFF2-40B4-BE49-F238E27FC236}">
                <a16:creationId xmlns:a16="http://schemas.microsoft.com/office/drawing/2014/main" id="{77C8B257-33E6-E1FA-1FBC-57204B10DC1D}"/>
              </a:ext>
            </a:extLst>
          </p:cNvPr>
          <p:cNvSpPr/>
          <p:nvPr/>
        </p:nvSpPr>
        <p:spPr>
          <a:xfrm>
            <a:off x="3016733" y="2105717"/>
            <a:ext cx="1594916" cy="1782451"/>
          </a:xfrm>
          <a:prstGeom prst="blockArc">
            <a:avLst>
              <a:gd name="adj1" fmla="val 10761583"/>
              <a:gd name="adj2" fmla="val 21456536"/>
              <a:gd name="adj3" fmla="val 5085"/>
            </a:avLst>
          </a:prstGeom>
          <a:solidFill>
            <a:srgbClr val="ADADAD"/>
          </a:solidFill>
          <a:ln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0" name="Semicírculo 59">
            <a:extLst>
              <a:ext uri="{FF2B5EF4-FFF2-40B4-BE49-F238E27FC236}">
                <a16:creationId xmlns:a16="http://schemas.microsoft.com/office/drawing/2014/main" id="{3F2A5A8F-5D9D-A6B3-FFB0-DF80FE05BDDB}"/>
              </a:ext>
            </a:extLst>
          </p:cNvPr>
          <p:cNvSpPr/>
          <p:nvPr/>
        </p:nvSpPr>
        <p:spPr>
          <a:xfrm rot="10800000">
            <a:off x="4525228" y="2033707"/>
            <a:ext cx="1620000" cy="1782451"/>
          </a:xfrm>
          <a:prstGeom prst="blockArc">
            <a:avLst>
              <a:gd name="adj1" fmla="val 10761583"/>
              <a:gd name="adj2" fmla="val 21456536"/>
              <a:gd name="adj3" fmla="val 5085"/>
            </a:avLst>
          </a:prstGeom>
          <a:solidFill>
            <a:srgbClr val="525252"/>
          </a:solidFill>
          <a:ln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1" name="Semicírculo 60">
            <a:extLst>
              <a:ext uri="{FF2B5EF4-FFF2-40B4-BE49-F238E27FC236}">
                <a16:creationId xmlns:a16="http://schemas.microsoft.com/office/drawing/2014/main" id="{035E2787-8DC5-EF0B-4F28-DB95A4E4D9AF}"/>
              </a:ext>
            </a:extLst>
          </p:cNvPr>
          <p:cNvSpPr/>
          <p:nvPr/>
        </p:nvSpPr>
        <p:spPr>
          <a:xfrm>
            <a:off x="6062614" y="2015952"/>
            <a:ext cx="1594916" cy="1782451"/>
          </a:xfrm>
          <a:prstGeom prst="blockArc">
            <a:avLst>
              <a:gd name="adj1" fmla="val 10761583"/>
              <a:gd name="adj2" fmla="val 21456536"/>
              <a:gd name="adj3" fmla="val 5085"/>
            </a:avLst>
          </a:prstGeom>
          <a:solidFill>
            <a:srgbClr val="ADADAD"/>
          </a:solidFill>
          <a:ln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24" name="Elipse 1023">
            <a:extLst>
              <a:ext uri="{FF2B5EF4-FFF2-40B4-BE49-F238E27FC236}">
                <a16:creationId xmlns:a16="http://schemas.microsoft.com/office/drawing/2014/main" id="{E78C827F-B756-37AD-B801-4888E5306CDA}"/>
              </a:ext>
            </a:extLst>
          </p:cNvPr>
          <p:cNvSpPr/>
          <p:nvPr/>
        </p:nvSpPr>
        <p:spPr>
          <a:xfrm>
            <a:off x="145615" y="2328766"/>
            <a:ext cx="1265659" cy="1263801"/>
          </a:xfrm>
          <a:prstGeom prst="ellipse">
            <a:avLst/>
          </a:prstGeom>
          <a:solidFill>
            <a:srgbClr val="025523">
              <a:alpha val="18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25" name="Elipse 1024">
            <a:extLst>
              <a:ext uri="{FF2B5EF4-FFF2-40B4-BE49-F238E27FC236}">
                <a16:creationId xmlns:a16="http://schemas.microsoft.com/office/drawing/2014/main" id="{106C284E-2F57-0FCB-0715-4FE7C7389BE4}"/>
              </a:ext>
            </a:extLst>
          </p:cNvPr>
          <p:cNvSpPr/>
          <p:nvPr/>
        </p:nvSpPr>
        <p:spPr>
          <a:xfrm>
            <a:off x="1661529" y="2430075"/>
            <a:ext cx="1265659" cy="1263801"/>
          </a:xfrm>
          <a:prstGeom prst="ellipse">
            <a:avLst/>
          </a:prstGeom>
          <a:solidFill>
            <a:srgbClr val="025523">
              <a:alpha val="18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31" name="Elipse 1030">
            <a:extLst>
              <a:ext uri="{FF2B5EF4-FFF2-40B4-BE49-F238E27FC236}">
                <a16:creationId xmlns:a16="http://schemas.microsoft.com/office/drawing/2014/main" id="{1D686851-5C98-3932-96DA-FC410E0171C5}"/>
              </a:ext>
            </a:extLst>
          </p:cNvPr>
          <p:cNvSpPr/>
          <p:nvPr/>
        </p:nvSpPr>
        <p:spPr>
          <a:xfrm>
            <a:off x="4691707" y="2375223"/>
            <a:ext cx="1265659" cy="1263801"/>
          </a:xfrm>
          <a:prstGeom prst="ellipse">
            <a:avLst/>
          </a:prstGeom>
          <a:solidFill>
            <a:srgbClr val="025523">
              <a:alpha val="18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33" name="Elipse 1032">
            <a:extLst>
              <a:ext uri="{FF2B5EF4-FFF2-40B4-BE49-F238E27FC236}">
                <a16:creationId xmlns:a16="http://schemas.microsoft.com/office/drawing/2014/main" id="{7D2B889D-4095-2920-A171-28C87F95FA3A}"/>
              </a:ext>
            </a:extLst>
          </p:cNvPr>
          <p:cNvSpPr/>
          <p:nvPr/>
        </p:nvSpPr>
        <p:spPr>
          <a:xfrm>
            <a:off x="3182818" y="2254128"/>
            <a:ext cx="1265659" cy="1263801"/>
          </a:xfrm>
          <a:prstGeom prst="ellipse">
            <a:avLst/>
          </a:prstGeom>
          <a:solidFill>
            <a:srgbClr val="025523">
              <a:alpha val="18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34" name="Elipse 1033">
            <a:extLst>
              <a:ext uri="{FF2B5EF4-FFF2-40B4-BE49-F238E27FC236}">
                <a16:creationId xmlns:a16="http://schemas.microsoft.com/office/drawing/2014/main" id="{722E5740-1DDA-687B-E328-5D284599AEC9}"/>
              </a:ext>
            </a:extLst>
          </p:cNvPr>
          <p:cNvSpPr/>
          <p:nvPr/>
        </p:nvSpPr>
        <p:spPr>
          <a:xfrm>
            <a:off x="6219346" y="2182086"/>
            <a:ext cx="1265659" cy="1263801"/>
          </a:xfrm>
          <a:prstGeom prst="ellipse">
            <a:avLst/>
          </a:prstGeom>
          <a:solidFill>
            <a:srgbClr val="025523">
              <a:alpha val="18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36" name="CaixaDeTexto 1035">
            <a:extLst>
              <a:ext uri="{FF2B5EF4-FFF2-40B4-BE49-F238E27FC236}">
                <a16:creationId xmlns:a16="http://schemas.microsoft.com/office/drawing/2014/main" id="{51031584-C5BA-8567-3392-FE523E071D71}"/>
              </a:ext>
            </a:extLst>
          </p:cNvPr>
          <p:cNvSpPr txBox="1"/>
          <p:nvPr/>
        </p:nvSpPr>
        <p:spPr>
          <a:xfrm>
            <a:off x="48860" y="2682023"/>
            <a:ext cx="1370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FFC000"/>
                </a:solidFill>
              </a:rPr>
              <a:t>ANSIEDADE</a:t>
            </a:r>
          </a:p>
        </p:txBody>
      </p:sp>
      <p:sp>
        <p:nvSpPr>
          <p:cNvPr id="1038" name="CaixaDeTexto 1037">
            <a:extLst>
              <a:ext uri="{FF2B5EF4-FFF2-40B4-BE49-F238E27FC236}">
                <a16:creationId xmlns:a16="http://schemas.microsoft.com/office/drawing/2014/main" id="{FEA513AB-84D6-54C0-82AE-3C8438F522FB}"/>
              </a:ext>
            </a:extLst>
          </p:cNvPr>
          <p:cNvSpPr txBox="1"/>
          <p:nvPr/>
        </p:nvSpPr>
        <p:spPr>
          <a:xfrm>
            <a:off x="6048560" y="2506209"/>
            <a:ext cx="1503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FFC000"/>
                </a:solidFill>
              </a:rPr>
              <a:t>COBIÇA</a:t>
            </a:r>
          </a:p>
        </p:txBody>
      </p:sp>
      <p:sp>
        <p:nvSpPr>
          <p:cNvPr id="1039" name="CaixaDeTexto 1038">
            <a:extLst>
              <a:ext uri="{FF2B5EF4-FFF2-40B4-BE49-F238E27FC236}">
                <a16:creationId xmlns:a16="http://schemas.microsoft.com/office/drawing/2014/main" id="{88D99AF7-6207-46D5-1AE4-BE1B3906F00E}"/>
              </a:ext>
            </a:extLst>
          </p:cNvPr>
          <p:cNvSpPr txBox="1"/>
          <p:nvPr/>
        </p:nvSpPr>
        <p:spPr>
          <a:xfrm>
            <a:off x="4639394" y="3087787"/>
            <a:ext cx="1370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FFC000"/>
                </a:solidFill>
              </a:rPr>
              <a:t>IMPACIÊNCIA</a:t>
            </a:r>
          </a:p>
        </p:txBody>
      </p:sp>
      <p:sp>
        <p:nvSpPr>
          <p:cNvPr id="1040" name="CaixaDeTexto 1039">
            <a:extLst>
              <a:ext uri="{FF2B5EF4-FFF2-40B4-BE49-F238E27FC236}">
                <a16:creationId xmlns:a16="http://schemas.microsoft.com/office/drawing/2014/main" id="{F99783A3-3ABC-461A-CBCD-A364FD6D32B2}"/>
              </a:ext>
            </a:extLst>
          </p:cNvPr>
          <p:cNvSpPr txBox="1"/>
          <p:nvPr/>
        </p:nvSpPr>
        <p:spPr>
          <a:xfrm>
            <a:off x="3100087" y="2483903"/>
            <a:ext cx="1448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FFC000"/>
                </a:solidFill>
              </a:rPr>
              <a:t>VERGONHA INPROPRIADA</a:t>
            </a:r>
          </a:p>
        </p:txBody>
      </p:sp>
      <p:sp>
        <p:nvSpPr>
          <p:cNvPr id="1041" name="CaixaDeTexto 1040">
            <a:extLst>
              <a:ext uri="{FF2B5EF4-FFF2-40B4-BE49-F238E27FC236}">
                <a16:creationId xmlns:a16="http://schemas.microsoft.com/office/drawing/2014/main" id="{AD56E4C0-6FD5-C077-877F-FF793CB03115}"/>
              </a:ext>
            </a:extLst>
          </p:cNvPr>
          <p:cNvSpPr txBox="1"/>
          <p:nvPr/>
        </p:nvSpPr>
        <p:spPr>
          <a:xfrm>
            <a:off x="1616529" y="3088640"/>
            <a:ext cx="1370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FFC000"/>
                </a:solidFill>
              </a:rPr>
              <a:t>ORGULHO</a:t>
            </a:r>
          </a:p>
        </p:txBody>
      </p:sp>
    </p:spTree>
    <p:extLst>
      <p:ext uri="{BB962C8B-B14F-4D97-AF65-F5344CB8AC3E}">
        <p14:creationId xmlns:p14="http://schemas.microsoft.com/office/powerpoint/2010/main" val="3807611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/>
      <p:bldP spid="52" grpId="0" animBg="1"/>
      <p:bldP spid="53" grpId="0" animBg="1"/>
      <p:bldP spid="59" grpId="0" animBg="1"/>
      <p:bldP spid="60" grpId="0" animBg="1"/>
      <p:bldP spid="61" grpId="0" animBg="1"/>
      <p:bldP spid="1024" grpId="0" animBg="1"/>
      <p:bldP spid="1025" grpId="0" animBg="1"/>
      <p:bldP spid="1031" grpId="0" animBg="1"/>
      <p:bldP spid="1033" grpId="0" animBg="1"/>
      <p:bldP spid="1034" grpId="0" animBg="1"/>
      <p:bldP spid="1036" grpId="0"/>
      <p:bldP spid="1038" grpId="0"/>
      <p:bldP spid="1039" grpId="0"/>
      <p:bldP spid="1040" grpId="0"/>
      <p:bldP spid="10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9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7879FAC-1A81-16FB-6EFC-E4A9ECE1D32F}"/>
              </a:ext>
            </a:extLst>
          </p:cNvPr>
          <p:cNvSpPr/>
          <p:nvPr/>
        </p:nvSpPr>
        <p:spPr>
          <a:xfrm>
            <a:off x="0" y="-25789"/>
            <a:ext cx="23977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5400" b="1" cap="none" spc="0" dirty="0">
                <a:ln/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COBIÇA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7C7F7B0-F323-D58B-57C4-7A0E0A2FAFF3}"/>
              </a:ext>
            </a:extLst>
          </p:cNvPr>
          <p:cNvSpPr txBox="1"/>
          <p:nvPr/>
        </p:nvSpPr>
        <p:spPr>
          <a:xfrm>
            <a:off x="277951" y="4571598"/>
            <a:ext cx="11825632" cy="1634490"/>
          </a:xfrm>
          <a:prstGeom prst="roundRect">
            <a:avLst/>
          </a:prstGeom>
          <a:solidFill>
            <a:schemeClr val="tx1">
              <a:alpha val="49000"/>
            </a:schemeClr>
          </a:solidFill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pois o amor ao dinheiro é a raiz de todos os males. Algumas pessoas, por cobiçarem o dinheiro, desviaram-se da fé e se atormentaram com muitos sofrimentos. </a:t>
            </a:r>
            <a:r>
              <a:rPr lang="pt-BR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Você, porém, homem de Deus, fuja de tudo isso e busque a justiça, a piedade, a fé, o amor, a perseverança e a mansidão</a:t>
            </a:r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. </a:t>
            </a:r>
            <a:r>
              <a:rPr lang="pt-BR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MT"/>
              </a:rPr>
              <a:t>Combata o bom combate da fé</a:t>
            </a:r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. Tome posse da vida eterna, para a qual você foi chamado e fez a boa confissão na presença de muitas testemunhas.</a:t>
            </a:r>
          </a:p>
          <a:p>
            <a:pPr algn="r"/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1 Timóteo 6:10-12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Picture 2" descr="Ao Vivo">
            <a:extLst>
              <a:ext uri="{FF2B5EF4-FFF2-40B4-BE49-F238E27FC236}">
                <a16:creationId xmlns:a16="http://schemas.microsoft.com/office/drawing/2014/main" id="{46BA3A33-46E1-7E0F-9498-D126C9854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51" y="6221039"/>
            <a:ext cx="996944" cy="42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998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9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65DE20B-EC07-72C1-FED8-44C51A4E78E3}"/>
              </a:ext>
            </a:extLst>
          </p:cNvPr>
          <p:cNvSpPr txBox="1"/>
          <p:nvPr/>
        </p:nvSpPr>
        <p:spPr>
          <a:xfrm>
            <a:off x="196645" y="306191"/>
            <a:ext cx="6774426" cy="923330"/>
          </a:xfrm>
          <a:prstGeom prst="rect">
            <a:avLst/>
          </a:prstGeom>
          <a:solidFill>
            <a:schemeClr val="tx1">
              <a:alpha val="49000"/>
            </a:schemeClr>
          </a:solidFill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b="0" i="0">
                <a:solidFill>
                  <a:schemeClr val="bg1"/>
                </a:solidFill>
                <a:effectLst/>
                <a:latin typeface="ArialMT"/>
              </a:defRPr>
            </a:lvl1pPr>
          </a:lstStyle>
          <a:p>
            <a:r>
              <a:rPr lang="pt-BR" dirty="0"/>
              <a:t>Então Jesus declarou: “Eu sou o </a:t>
            </a:r>
            <a:r>
              <a:rPr lang="pt-BR" dirty="0">
                <a:solidFill>
                  <a:srgbClr val="FFFF00"/>
                </a:solidFill>
              </a:rPr>
              <a:t>pão da vida</a:t>
            </a:r>
            <a:r>
              <a:rPr lang="pt-BR" dirty="0"/>
              <a:t>. Aquele que vem a mim </a:t>
            </a:r>
            <a:r>
              <a:rPr lang="pt-BR" dirty="0">
                <a:solidFill>
                  <a:srgbClr val="FFFF00"/>
                </a:solidFill>
              </a:rPr>
              <a:t>nunca terá fome</a:t>
            </a:r>
            <a:r>
              <a:rPr lang="pt-BR" dirty="0"/>
              <a:t>; aquele que crê em mim </a:t>
            </a:r>
            <a:r>
              <a:rPr lang="pt-BR" dirty="0">
                <a:solidFill>
                  <a:srgbClr val="FFFF00"/>
                </a:solidFill>
              </a:rPr>
              <a:t>nunca terá sede</a:t>
            </a:r>
            <a:r>
              <a:rPr lang="pt-BR" dirty="0"/>
              <a:t>.</a:t>
            </a:r>
          </a:p>
          <a:p>
            <a:pPr algn="r"/>
            <a:r>
              <a:rPr lang="pt-BR" dirty="0"/>
              <a:t>João 6:35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F42F96D-3D91-14BF-3D22-6E37A2DFF5C3}"/>
              </a:ext>
            </a:extLst>
          </p:cNvPr>
          <p:cNvSpPr/>
          <p:nvPr/>
        </p:nvSpPr>
        <p:spPr>
          <a:xfrm>
            <a:off x="6096000" y="5753170"/>
            <a:ext cx="60062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5400" b="1" cap="none" spc="0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PLENA SATISFAÇÃO</a:t>
            </a:r>
          </a:p>
        </p:txBody>
      </p:sp>
      <p:pic>
        <p:nvPicPr>
          <p:cNvPr id="6" name="Picture 2" descr="Ao Vivo">
            <a:extLst>
              <a:ext uri="{FF2B5EF4-FFF2-40B4-BE49-F238E27FC236}">
                <a16:creationId xmlns:a16="http://schemas.microsoft.com/office/drawing/2014/main" id="{98BE3C9E-1ADD-65E4-5998-1A79F3E99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51" y="6221039"/>
            <a:ext cx="996944" cy="42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1964D8C-A945-2526-5BDE-FFF738A4F691}"/>
              </a:ext>
            </a:extLst>
          </p:cNvPr>
          <p:cNvSpPr txBox="1"/>
          <p:nvPr/>
        </p:nvSpPr>
        <p:spPr>
          <a:xfrm>
            <a:off x="196645" y="4336531"/>
            <a:ext cx="6774426" cy="1200329"/>
          </a:xfrm>
          <a:prstGeom prst="rect">
            <a:avLst/>
          </a:prstGeom>
          <a:solidFill>
            <a:schemeClr val="tx1">
              <a:alpha val="49000"/>
            </a:schemeClr>
          </a:solidFill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b="0" i="0">
                <a:solidFill>
                  <a:schemeClr val="bg1"/>
                </a:solidFill>
                <a:effectLst/>
                <a:latin typeface="ArialMT"/>
              </a:defRPr>
            </a:lvl1pPr>
          </a:lstStyle>
          <a:p>
            <a:r>
              <a:rPr lang="pt-BR" dirty="0"/>
              <a:t>Quem ama o dinheiro </a:t>
            </a:r>
            <a:r>
              <a:rPr lang="pt-BR" dirty="0">
                <a:solidFill>
                  <a:srgbClr val="FFFF00"/>
                </a:solidFill>
              </a:rPr>
              <a:t>jamais terá o suficiente</a:t>
            </a:r>
            <a:r>
              <a:rPr lang="pt-BR" dirty="0"/>
              <a:t>; quem ama as riquezas </a:t>
            </a:r>
            <a:r>
              <a:rPr lang="pt-BR" dirty="0">
                <a:solidFill>
                  <a:srgbClr val="FFFF00"/>
                </a:solidFill>
              </a:rPr>
              <a:t>jamais ficará satisfeito </a:t>
            </a:r>
            <a:r>
              <a:rPr lang="pt-BR" dirty="0"/>
              <a:t>com os seus rendimentos. Isso também não faz sentido.</a:t>
            </a:r>
          </a:p>
          <a:p>
            <a:pPr algn="r"/>
            <a:r>
              <a:rPr lang="pt-BR" dirty="0"/>
              <a:t>Eclesiastes 5:10</a:t>
            </a:r>
          </a:p>
        </p:txBody>
      </p:sp>
    </p:spTree>
    <p:extLst>
      <p:ext uri="{BB962C8B-B14F-4D97-AF65-F5344CB8AC3E}">
        <p14:creationId xmlns:p14="http://schemas.microsoft.com/office/powerpoint/2010/main" val="446137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9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F42F96D-3D91-14BF-3D22-6E37A2DFF5C3}"/>
              </a:ext>
            </a:extLst>
          </p:cNvPr>
          <p:cNvSpPr/>
          <p:nvPr/>
        </p:nvSpPr>
        <p:spPr>
          <a:xfrm>
            <a:off x="6252730" y="110907"/>
            <a:ext cx="60062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5400" b="1" cap="none" spc="0" dirty="0">
                <a:ln/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VISÃO SECULAR</a:t>
            </a:r>
          </a:p>
        </p:txBody>
      </p:sp>
      <p:pic>
        <p:nvPicPr>
          <p:cNvPr id="6" name="Picture 2" descr="Ao Vivo">
            <a:extLst>
              <a:ext uri="{FF2B5EF4-FFF2-40B4-BE49-F238E27FC236}">
                <a16:creationId xmlns:a16="http://schemas.microsoft.com/office/drawing/2014/main" id="{98BE3C9E-1ADD-65E4-5998-1A79F3E99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51" y="6221039"/>
            <a:ext cx="996944" cy="42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DCFC797-60FB-4174-57D0-6E6D33645947}"/>
              </a:ext>
            </a:extLst>
          </p:cNvPr>
          <p:cNvSpPr txBox="1"/>
          <p:nvPr/>
        </p:nvSpPr>
        <p:spPr>
          <a:xfrm>
            <a:off x="79231" y="110907"/>
            <a:ext cx="6094268" cy="1328023"/>
          </a:xfrm>
          <a:prstGeom prst="round2DiagRect">
            <a:avLst/>
          </a:prstGeom>
          <a:solidFill>
            <a:schemeClr val="tx1">
              <a:alpha val="41000"/>
            </a:schemeClr>
          </a:solidFill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E disse-lhes: Acautelai-vos e guardai-vos da avareza, porque a vida de qualquer não consiste na abundância do que possui.</a:t>
            </a:r>
          </a:p>
          <a:p>
            <a:pPr algn="r"/>
            <a:r>
              <a:rPr lang="pt-BR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Lucas 12:15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9A35B67-F371-A9D7-0640-01B35C12C973}"/>
              </a:ext>
            </a:extLst>
          </p:cNvPr>
          <p:cNvSpPr txBox="1"/>
          <p:nvPr/>
        </p:nvSpPr>
        <p:spPr>
          <a:xfrm>
            <a:off x="1552846" y="5164362"/>
            <a:ext cx="10543471" cy="1477328"/>
          </a:xfrm>
          <a:prstGeom prst="rect">
            <a:avLst/>
          </a:prstGeom>
          <a:solidFill>
            <a:schemeClr val="tx1">
              <a:alpha val="41000"/>
            </a:schemeClr>
          </a:solidFill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b="0" i="0">
                <a:solidFill>
                  <a:schemeClr val="bg1"/>
                </a:solidFill>
                <a:effectLst/>
                <a:latin typeface="ArialMT"/>
              </a:defRPr>
            </a:lvl1pPr>
          </a:lstStyle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fato, a piedade com contentamento é grande fonte de lucro</a:t>
            </a:r>
            <a:r>
              <a:rPr lang="pt-B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pois nada trouxemos para este mundo e dele nada podemos levar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por isso, tendo o que comer e com que vestir-nos, estejamos com isso satisfeitos. Os que querem ficar ricos caem em tentação, em armadilhas e em muitos desejos descontrolados e nocivos, </a:t>
            </a:r>
            <a:r>
              <a:rPr lang="pt-B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levam os homens a mergulharem na ruína e na destruição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r"/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Timóteo 6:6-9</a:t>
            </a:r>
          </a:p>
        </p:txBody>
      </p:sp>
    </p:spTree>
    <p:extLst>
      <p:ext uri="{BB962C8B-B14F-4D97-AF65-F5344CB8AC3E}">
        <p14:creationId xmlns:p14="http://schemas.microsoft.com/office/powerpoint/2010/main" val="97300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9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F42F96D-3D91-14BF-3D22-6E37A2DFF5C3}"/>
              </a:ext>
            </a:extLst>
          </p:cNvPr>
          <p:cNvSpPr/>
          <p:nvPr/>
        </p:nvSpPr>
        <p:spPr>
          <a:xfrm>
            <a:off x="-186813" y="0"/>
            <a:ext cx="60062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5400" b="1" dirty="0">
                <a:ln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CONTENTAMENTO</a:t>
            </a:r>
            <a:endParaRPr lang="pt-BR" sz="5400" b="1" cap="none" spc="0" dirty="0">
              <a:ln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F0F4C00-995D-3681-7462-1AA71A7D2FAD}"/>
              </a:ext>
            </a:extLst>
          </p:cNvPr>
          <p:cNvSpPr txBox="1"/>
          <p:nvPr/>
        </p:nvSpPr>
        <p:spPr>
          <a:xfrm>
            <a:off x="363794" y="2136338"/>
            <a:ext cx="5230757" cy="3166824"/>
          </a:xfrm>
          <a:prstGeom prst="round2Diag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Alegrem-se sempre no Senhor</a:t>
            </a:r>
            <a:r>
              <a:rPr lang="pt-BR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. Novamente direi: </a:t>
            </a:r>
            <a:r>
              <a:rPr lang="pt-BR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Alegrem-se!</a:t>
            </a:r>
            <a:r>
              <a:rPr lang="pt-BR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 Seja a amabilidade de vocês conhecida por todos. Perto está o Senhor. Não andem ansiosos por coisa alguma, mas em tudo, pela oração e súplicas, e com ação de graças, apresentem seus pedidos a Deus. E a paz de Deus, que excede todo o entendimento, </a:t>
            </a:r>
            <a:r>
              <a:rPr lang="pt-BR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guardará o coração e a mente de vocês em Cristo Jesus</a:t>
            </a:r>
            <a:r>
              <a:rPr lang="pt-BR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.</a:t>
            </a:r>
          </a:p>
          <a:p>
            <a:pPr algn="r"/>
            <a:r>
              <a:rPr lang="pt-BR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Filipenses 4:4-7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2C86E1E-F310-650D-BCD9-903D6290AF42}"/>
              </a:ext>
            </a:extLst>
          </p:cNvPr>
          <p:cNvSpPr txBox="1"/>
          <p:nvPr/>
        </p:nvSpPr>
        <p:spPr>
          <a:xfrm>
            <a:off x="6597451" y="461665"/>
            <a:ext cx="5230757" cy="4392692"/>
          </a:xfrm>
          <a:prstGeom prst="round2Diag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Alegro-me grandemente no Senhor</a:t>
            </a:r>
            <a:r>
              <a:rPr lang="pt-BR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, porque finalmente vocês renovaram o seu interesse por mim. De fato, vocês já se interessavam, mas não tinham oportunidade para demonstrá-lo. Não estou dizendo isso porque esteja necessitado, pois aprendi a adaptar-me a toda e qualquer circunstância. </a:t>
            </a:r>
            <a:r>
              <a:rPr lang="pt-BR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Sei o que é passar necessidade e sei o que é ter fartura</a:t>
            </a:r>
            <a:r>
              <a:rPr lang="pt-BR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. Aprendi o </a:t>
            </a:r>
            <a:r>
              <a:rPr lang="pt-BR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segredo de viver contente em toda e qualquer situação</a:t>
            </a:r>
            <a:r>
              <a:rPr lang="pt-BR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, seja bem alimentado, seja com fome, tendo muito, ou passando necessidade. Tudo posso naquele que me fortalece.</a:t>
            </a:r>
          </a:p>
          <a:p>
            <a:r>
              <a:rPr lang="pt-BR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Filipenses 4:10-13</a:t>
            </a:r>
          </a:p>
        </p:txBody>
      </p:sp>
      <p:pic>
        <p:nvPicPr>
          <p:cNvPr id="9" name="Picture 2" descr="Ao Vivo">
            <a:extLst>
              <a:ext uri="{FF2B5EF4-FFF2-40B4-BE49-F238E27FC236}">
                <a16:creationId xmlns:a16="http://schemas.microsoft.com/office/drawing/2014/main" id="{42E8249D-9CBE-AFDC-2F0A-203CFEC59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51" y="6230871"/>
            <a:ext cx="996944" cy="42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03B997D-E996-A49A-5714-A9B8CB8F2720}"/>
              </a:ext>
            </a:extLst>
          </p:cNvPr>
          <p:cNvSpPr txBox="1"/>
          <p:nvPr/>
        </p:nvSpPr>
        <p:spPr>
          <a:xfrm>
            <a:off x="6597450" y="5038842"/>
            <a:ext cx="5154205" cy="1634490"/>
          </a:xfrm>
          <a:prstGeom prst="round2DiagRect">
            <a:avLst/>
          </a:prstGeom>
          <a:solidFill>
            <a:schemeClr val="bg1">
              <a:alpha val="45000"/>
            </a:schemeClr>
          </a:solidFill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b="0" i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defRPr>
            </a:lvl1pPr>
          </a:lstStyle>
          <a:p>
            <a:pPr algn="r"/>
            <a:r>
              <a:rPr lang="pt-BR" dirty="0">
                <a:solidFill>
                  <a:srgbClr val="002060"/>
                </a:solidFill>
              </a:rPr>
              <a:t>O meu Deus </a:t>
            </a:r>
            <a:r>
              <a:rPr lang="pt-BR" dirty="0">
                <a:solidFill>
                  <a:srgbClr val="7030A0"/>
                </a:solidFill>
              </a:rPr>
              <a:t>suprirá todas as necessidades de vocês</a:t>
            </a:r>
            <a:r>
              <a:rPr lang="pt-BR" dirty="0">
                <a:solidFill>
                  <a:srgbClr val="002060"/>
                </a:solidFill>
              </a:rPr>
              <a:t>, </a:t>
            </a:r>
            <a:r>
              <a:rPr lang="pt-BR" dirty="0">
                <a:solidFill>
                  <a:srgbClr val="C00000"/>
                </a:solidFill>
              </a:rPr>
              <a:t>de acordo com as suas gloriosas riquezas em Cristo Jesus</a:t>
            </a:r>
            <a:r>
              <a:rPr lang="pt-BR" dirty="0">
                <a:solidFill>
                  <a:srgbClr val="002060"/>
                </a:solidFill>
              </a:rPr>
              <a:t>. A nosso Deus e Pai seja a glória para todo o sempre. Amém. Filipenses 4:19-20</a:t>
            </a:r>
          </a:p>
        </p:txBody>
      </p:sp>
    </p:spTree>
    <p:extLst>
      <p:ext uri="{BB962C8B-B14F-4D97-AF65-F5344CB8AC3E}">
        <p14:creationId xmlns:p14="http://schemas.microsoft.com/office/powerpoint/2010/main" val="3948488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9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o Vivo">
            <a:extLst>
              <a:ext uri="{FF2B5EF4-FFF2-40B4-BE49-F238E27FC236}">
                <a16:creationId xmlns:a16="http://schemas.microsoft.com/office/drawing/2014/main" id="{4CC5A798-96DE-3B85-B6A3-9583F6498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51" y="6221039"/>
            <a:ext cx="996944" cy="42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B64EF09-08D9-10BE-A9BD-DECE8E51EDD8}"/>
              </a:ext>
            </a:extLst>
          </p:cNvPr>
          <p:cNvSpPr txBox="1"/>
          <p:nvPr/>
        </p:nvSpPr>
        <p:spPr>
          <a:xfrm>
            <a:off x="443612" y="301122"/>
            <a:ext cx="5347588" cy="1940957"/>
          </a:xfrm>
          <a:prstGeom prst="round2DiagRect">
            <a:avLst/>
          </a:prstGeom>
          <a:solidFill>
            <a:schemeClr val="tx1">
              <a:alpha val="44000"/>
            </a:schemeClr>
          </a:solidFill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Quando a mulher viu que a árvore parecia agradável ao paladar, era atraente aos olhos e, além disso, desejável para dela se obter discernimento, tomou do seu fruto, comeu-o e o deu a seu marido, que comeu também.</a:t>
            </a:r>
          </a:p>
          <a:p>
            <a:pPr algn="r"/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Gênesis 3:6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4D3E666-F774-0712-D05B-27D06B4A5B8B}"/>
              </a:ext>
            </a:extLst>
          </p:cNvPr>
          <p:cNvSpPr txBox="1"/>
          <p:nvPr/>
        </p:nvSpPr>
        <p:spPr>
          <a:xfrm>
            <a:off x="443612" y="1385887"/>
            <a:ext cx="5347588" cy="4086225"/>
          </a:xfrm>
          <a:prstGeom prst="round2DiagRect">
            <a:avLst/>
          </a:prstGeom>
          <a:solidFill>
            <a:schemeClr val="tx1">
              <a:alpha val="44000"/>
            </a:schemeClr>
          </a:solidFill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Olhou então Ló e viu todo o vale do Jordão, todo ele bem irrigado, até Zoar; era como o jardim do Senhor , como a terra do Egito. Isto se deu antes de o Senhor destruir Sodoma e Gomorra. Ló escolheu todo o vale do Jordão e partiu em direção ao leste. Assim os dois se separaram: Abrão ficou na terra de Canaã, mas Ló mudou seu acampamento para um lugar próximo a Sodoma, entre as cidades do vale. Ora, os homens de Sodoma eram extremamente perversos e pecadores contra o Senhor .</a:t>
            </a:r>
          </a:p>
          <a:p>
            <a:pPr algn="r"/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Gênesis 13:10-13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52DBE6-0480-7DAA-3D08-9A03F33B7695}"/>
              </a:ext>
            </a:extLst>
          </p:cNvPr>
          <p:cNvSpPr txBox="1"/>
          <p:nvPr/>
        </p:nvSpPr>
        <p:spPr>
          <a:xfrm>
            <a:off x="443612" y="2372815"/>
            <a:ext cx="5347588" cy="2860358"/>
          </a:xfrm>
          <a:prstGeom prst="round2DiagRect">
            <a:avLst/>
          </a:prstGeom>
          <a:solidFill>
            <a:schemeClr val="tx1">
              <a:alpha val="44000"/>
            </a:schemeClr>
          </a:solidFill>
        </p:spPr>
        <p:txBody>
          <a:bodyPr wrap="square">
            <a:spAutoFit/>
          </a:bodyPr>
          <a:lstStyle/>
          <a:p>
            <a:r>
              <a:rPr lang="pt-BR" b="0" i="0" dirty="0" err="1">
                <a:solidFill>
                  <a:schemeClr val="bg1"/>
                </a:solidFill>
                <a:effectLst/>
                <a:latin typeface="ArialMT"/>
              </a:rPr>
              <a:t>Acã</a:t>
            </a:r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 respondeu: “É verdade que pequei contra o Senhor , o Deus de Israel. O que fiz foi o seguinte: quando vi entre os despojos uma bela capa feita na Babilônia , dois quilos e quatrocentos gramas de prata e uma barra de ouro de seiscentos gramas , eu os cobicei e me apossei deles. Estão escondidos no chão da minha tenda, com a prata por baixo”.</a:t>
            </a:r>
          </a:p>
          <a:p>
            <a:pPr algn="r"/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Josué 7:20-21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2BF40BD-AA1A-3816-B82A-B74D2B833C17}"/>
              </a:ext>
            </a:extLst>
          </p:cNvPr>
          <p:cNvSpPr txBox="1"/>
          <p:nvPr/>
        </p:nvSpPr>
        <p:spPr>
          <a:xfrm>
            <a:off x="6577971" y="262175"/>
            <a:ext cx="5347588" cy="2247424"/>
          </a:xfrm>
          <a:prstGeom prst="round2DiagRect">
            <a:avLst/>
          </a:prstGeom>
          <a:solidFill>
            <a:schemeClr val="tx1">
              <a:alpha val="44000"/>
            </a:schemeClr>
          </a:solidFill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Certo dia Acabe disse a Nabote: — Dê-me a sua plantação de uvas. Ela fica perto do meu palácio, e eu quero aproveitar o terreno para fazer uma horta. Em troca, eu lhe darei uma plantação de uvas melhor do que a sua ou, se você preferir, eu pagarei um preço justo por ela.</a:t>
            </a:r>
          </a:p>
          <a:p>
            <a:pPr algn="r"/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1Reis 21:2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3874688-CCEF-C987-8EA6-FAA3CD90A6B4}"/>
              </a:ext>
            </a:extLst>
          </p:cNvPr>
          <p:cNvSpPr txBox="1"/>
          <p:nvPr/>
        </p:nvSpPr>
        <p:spPr>
          <a:xfrm>
            <a:off x="6577971" y="1039315"/>
            <a:ext cx="5412277" cy="3779758"/>
          </a:xfrm>
          <a:prstGeom prst="round2DiagRect">
            <a:avLst/>
          </a:prstGeom>
          <a:solidFill>
            <a:schemeClr val="tx1">
              <a:alpha val="44000"/>
            </a:schemeClr>
          </a:solidFill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Uma tarde Davi se levantou, depois de ter dormido um pouco, e foi passear no terraço do palácio. Dali viu uma mulher muito bonita tomando banho. Aí ele mandou que descobrissem quem era aquela mulher e soube que era Bate-</a:t>
            </a:r>
            <a:r>
              <a:rPr lang="pt-BR" b="0" i="0" dirty="0" err="1">
                <a:solidFill>
                  <a:schemeClr val="bg1"/>
                </a:solidFill>
                <a:effectLst/>
                <a:latin typeface="ArialMT"/>
              </a:rPr>
              <a:t>Seba</a:t>
            </a:r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, filha de </a:t>
            </a:r>
            <a:r>
              <a:rPr lang="pt-BR" b="0" i="0" dirty="0" err="1">
                <a:solidFill>
                  <a:schemeClr val="bg1"/>
                </a:solidFill>
                <a:effectLst/>
                <a:latin typeface="ArialMT"/>
              </a:rPr>
              <a:t>Eliã</a:t>
            </a:r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 e esposa de Urias, o heteu. Então Davi mandou que alguns mensageiros fossem buscá-la. Eles a trouxeram, e Davi teve relações com ela. Bate-</a:t>
            </a:r>
            <a:r>
              <a:rPr lang="pt-BR" b="0" i="0" dirty="0" err="1">
                <a:solidFill>
                  <a:schemeClr val="bg1"/>
                </a:solidFill>
                <a:effectLst/>
                <a:latin typeface="ArialMT"/>
              </a:rPr>
              <a:t>Seba</a:t>
            </a:r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 tinha justamente terminado o seu ritual mensal de purificação . Ela voltou para casa </a:t>
            </a:r>
            <a:endParaRPr lang="pt-BR" dirty="0">
              <a:solidFill>
                <a:schemeClr val="bg1"/>
              </a:solidFill>
              <a:latin typeface="ArialMT"/>
            </a:endParaRPr>
          </a:p>
          <a:p>
            <a:pPr algn="r"/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2Samuel 11:2-4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3A5767C-C73C-6FC1-0E45-A79C7747FE59}"/>
              </a:ext>
            </a:extLst>
          </p:cNvPr>
          <p:cNvSpPr txBox="1"/>
          <p:nvPr/>
        </p:nvSpPr>
        <p:spPr>
          <a:xfrm>
            <a:off x="6577971" y="2781438"/>
            <a:ext cx="5412277" cy="1021556"/>
          </a:xfrm>
          <a:prstGeom prst="round2DiagRect">
            <a:avLst/>
          </a:prstGeom>
          <a:solidFill>
            <a:schemeClr val="tx1">
              <a:alpha val="44000"/>
            </a:schemeClr>
          </a:solidFill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Os fariseus, que eram avarentos, ouviam tudo isto e o ridiculizavam. </a:t>
            </a:r>
            <a:endParaRPr lang="pt-BR" dirty="0">
              <a:solidFill>
                <a:schemeClr val="bg1"/>
              </a:solidFill>
              <a:latin typeface="ArialMT"/>
            </a:endParaRPr>
          </a:p>
          <a:p>
            <a:pPr algn="r"/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Lucas 16:14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228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6" grpId="0" animBg="1"/>
      <p:bldP spid="1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7C7A5F"/>
            </a:gs>
            <a:gs pos="0">
              <a:srgbClr val="37321C"/>
            </a:gs>
            <a:gs pos="74000">
              <a:srgbClr val="81846F"/>
            </a:gs>
            <a:gs pos="83000">
              <a:srgbClr val="39372B"/>
            </a:gs>
            <a:gs pos="100000">
              <a:srgbClr val="281F1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o Vivo">
            <a:extLst>
              <a:ext uri="{FF2B5EF4-FFF2-40B4-BE49-F238E27FC236}">
                <a16:creationId xmlns:a16="http://schemas.microsoft.com/office/drawing/2014/main" id="{F834FFA1-18D6-4EAA-A523-72B230411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5" y="6248399"/>
            <a:ext cx="1090596" cy="46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mazon.com: AOFOTO 7x7ft Cross on Old Wooden Board Background Jesus Christ  Wood Symbol Christian Crucifix on Shabby Brown Wood Plank Backdrop  Christianity Easter Church Decoration Photo Shoot Props Vinyl : מוצרי חשמל">
            <a:extLst>
              <a:ext uri="{FF2B5EF4-FFF2-40B4-BE49-F238E27FC236}">
                <a16:creationId xmlns:a16="http://schemas.microsoft.com/office/drawing/2014/main" id="{4D185189-2102-92FF-7C25-4761C661E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lory Sticker for iOS &amp; Android | GIPHY">
            <a:extLst>
              <a:ext uri="{FF2B5EF4-FFF2-40B4-BE49-F238E27FC236}">
                <a16:creationId xmlns:a16="http://schemas.microsoft.com/office/drawing/2014/main" id="{8871AAA4-6082-B7A0-DBCE-B47010C67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602" y="-523875"/>
            <a:ext cx="4810125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 descr="Interface gráfica do usuário, Logotipo&#10;&#10;Descrição gerada automaticamente">
            <a:extLst>
              <a:ext uri="{FF2B5EF4-FFF2-40B4-BE49-F238E27FC236}">
                <a16:creationId xmlns:a16="http://schemas.microsoft.com/office/drawing/2014/main" id="{9A98A959-EEE0-821D-7A0A-E4CC4FF863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121" y="2513348"/>
            <a:ext cx="3577606" cy="2268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8425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9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0DCDDFC-D0EF-B1ED-20EB-D01FCDCF7510}"/>
              </a:ext>
            </a:extLst>
          </p:cNvPr>
          <p:cNvSpPr txBox="1"/>
          <p:nvPr/>
        </p:nvSpPr>
        <p:spPr>
          <a:xfrm>
            <a:off x="39331" y="55984"/>
            <a:ext cx="5683044" cy="2247424"/>
          </a:xfrm>
          <a:prstGeom prst="roundRect">
            <a:avLst/>
          </a:prstGeom>
          <a:solidFill>
            <a:schemeClr val="tx1">
              <a:alpha val="47000"/>
            </a:schemeClr>
          </a:solidFill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b="0" i="0">
                <a:solidFill>
                  <a:schemeClr val="bg1"/>
                </a:solidFill>
                <a:effectLst/>
                <a:latin typeface="ArialMT"/>
              </a:defRPr>
            </a:lvl1pPr>
          </a:lstStyle>
          <a:p>
            <a:r>
              <a:rPr lang="pt-BR" dirty="0"/>
              <a:t>Conservem-se livres do amor ao dinheiro e </a:t>
            </a:r>
            <a:r>
              <a:rPr lang="pt-BR" dirty="0">
                <a:solidFill>
                  <a:srgbClr val="FFFF00"/>
                </a:solidFill>
              </a:rPr>
              <a:t>contentem-se</a:t>
            </a:r>
            <a:r>
              <a:rPr lang="pt-BR" dirty="0"/>
              <a:t> com o que vocês têm, porque Deus mesmo disse: “Nunca o deixarei, nunca o abandonarei” . Podemos, pois, dizer com confiança: “O Senhor é o meu ajudador, não temerei. O que me podem fazer os homens?</a:t>
            </a:r>
          </a:p>
          <a:p>
            <a:pPr algn="r"/>
            <a:r>
              <a:rPr lang="pt-BR" dirty="0"/>
              <a:t>Hebreus 13:5-6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E3D389D-F67E-9102-7ACB-E371B6B99059}"/>
              </a:ext>
            </a:extLst>
          </p:cNvPr>
          <p:cNvSpPr txBox="1"/>
          <p:nvPr/>
        </p:nvSpPr>
        <p:spPr>
          <a:xfrm>
            <a:off x="1409700" y="5203846"/>
            <a:ext cx="10782300" cy="1634490"/>
          </a:xfrm>
          <a:prstGeom prst="roundRect">
            <a:avLst/>
          </a:prstGeom>
          <a:solidFill>
            <a:schemeClr val="tx1">
              <a:alpha val="66000"/>
            </a:schemeClr>
          </a:solidFill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b="0" i="0">
                <a:solidFill>
                  <a:schemeClr val="bg1"/>
                </a:solidFill>
                <a:effectLst/>
                <a:latin typeface="ArialMT"/>
              </a:defRPr>
            </a:lvl1pPr>
          </a:lstStyle>
          <a:p>
            <a:r>
              <a:rPr lang="pt-BR" dirty="0"/>
              <a:t>Não estou dizendo isso porque esteja necessitado, pois aprendi a adaptar-me a toda e qualquer circunstância. Sei o que é passar necessidade e sei o que é ter fartura. Aprendi o segredo de </a:t>
            </a:r>
            <a:r>
              <a:rPr lang="pt-BR" dirty="0">
                <a:solidFill>
                  <a:srgbClr val="FFFF00"/>
                </a:solidFill>
              </a:rPr>
              <a:t>viver contente </a:t>
            </a:r>
            <a:r>
              <a:rPr lang="pt-BR" dirty="0"/>
              <a:t>em toda e qualquer situação, seja bem alimentado, seja com fome, tendo muito, ou passando necessidade. </a:t>
            </a:r>
            <a:r>
              <a:rPr lang="pt-BR" dirty="0">
                <a:solidFill>
                  <a:srgbClr val="FFFF00"/>
                </a:solidFill>
              </a:rPr>
              <a:t>Tudo posso naquele que me fortalece</a:t>
            </a:r>
            <a:r>
              <a:rPr lang="pt-BR" dirty="0"/>
              <a:t>.</a:t>
            </a:r>
          </a:p>
          <a:p>
            <a:pPr algn="r"/>
            <a:r>
              <a:rPr lang="pt-BR" dirty="0"/>
              <a:t>Filipenses 4:11-13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9AE427E-2297-C97E-241B-30C7AEDCE6D5}"/>
              </a:ext>
            </a:extLst>
          </p:cNvPr>
          <p:cNvSpPr txBox="1"/>
          <p:nvPr/>
        </p:nvSpPr>
        <p:spPr>
          <a:xfrm>
            <a:off x="7836312" y="158140"/>
            <a:ext cx="4257368" cy="1021556"/>
          </a:xfrm>
          <a:prstGeom prst="roundRect">
            <a:avLst/>
          </a:prstGeom>
          <a:solidFill>
            <a:schemeClr val="tx1">
              <a:alpha val="47000"/>
            </a:schemeClr>
          </a:solidFill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b="0" i="0">
                <a:solidFill>
                  <a:schemeClr val="bg1"/>
                </a:solidFill>
                <a:effectLst/>
                <a:latin typeface="ArialMT"/>
              </a:defRPr>
            </a:lvl1pPr>
          </a:lstStyle>
          <a:p>
            <a:r>
              <a:rPr lang="pt-BR" dirty="0"/>
              <a:t>De fato, a piedade com </a:t>
            </a:r>
            <a:r>
              <a:rPr lang="pt-BR" dirty="0">
                <a:solidFill>
                  <a:srgbClr val="FFFF00"/>
                </a:solidFill>
              </a:rPr>
              <a:t>contentamento</a:t>
            </a:r>
            <a:r>
              <a:rPr lang="pt-BR" dirty="0"/>
              <a:t> é grande fonte de lucro,</a:t>
            </a:r>
          </a:p>
          <a:p>
            <a:pPr algn="r"/>
            <a:r>
              <a:rPr lang="pt-BR" dirty="0"/>
              <a:t>1 Timóteo 6:6</a:t>
            </a:r>
          </a:p>
        </p:txBody>
      </p:sp>
      <p:pic>
        <p:nvPicPr>
          <p:cNvPr id="2" name="Picture 2" descr="Ao Vivo">
            <a:extLst>
              <a:ext uri="{FF2B5EF4-FFF2-40B4-BE49-F238E27FC236}">
                <a16:creationId xmlns:a16="http://schemas.microsoft.com/office/drawing/2014/main" id="{9E625F9F-57F7-F609-2205-9813F2FCD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7" y="6236856"/>
            <a:ext cx="996944" cy="42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651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9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A5DE77B-764F-7108-2C02-2250C804619E}"/>
              </a:ext>
            </a:extLst>
          </p:cNvPr>
          <p:cNvSpPr txBox="1"/>
          <p:nvPr/>
        </p:nvSpPr>
        <p:spPr>
          <a:xfrm>
            <a:off x="130276" y="171269"/>
            <a:ext cx="6867833" cy="1021556"/>
          </a:xfrm>
          <a:prstGeom prst="round2DiagRect">
            <a:avLst/>
          </a:prstGeom>
          <a:solidFill>
            <a:schemeClr val="tx1">
              <a:alpha val="47000"/>
            </a:schemeClr>
          </a:solidFill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b="0" i="0">
                <a:solidFill>
                  <a:schemeClr val="bg1"/>
                </a:solidFill>
                <a:effectLst/>
                <a:latin typeface="ArialMT"/>
              </a:defRPr>
            </a:lvl1pPr>
          </a:lstStyle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Segui a paz com todos </a:t>
            </a:r>
            <a:r>
              <a:rPr lang="pt-B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 santificação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sem a qual ninguém verá o Senhor,</a:t>
            </a:r>
          </a:p>
          <a:p>
            <a:pPr algn="r"/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Hebreus 12:14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000872A-8FF3-F47C-BE0D-FCAFA658A445}"/>
              </a:ext>
            </a:extLst>
          </p:cNvPr>
          <p:cNvSpPr txBox="1"/>
          <p:nvPr/>
        </p:nvSpPr>
        <p:spPr>
          <a:xfrm>
            <a:off x="7128387" y="5279201"/>
            <a:ext cx="4933336" cy="1432500"/>
          </a:xfrm>
          <a:prstGeom prst="snip2DiagRect">
            <a:avLst/>
          </a:prstGeom>
          <a:solidFill>
            <a:schemeClr val="tx1">
              <a:alpha val="47000"/>
            </a:schemeClr>
          </a:solidFill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b="0" i="0">
                <a:solidFill>
                  <a:schemeClr val="bg1"/>
                </a:solidFill>
                <a:effectLst/>
                <a:latin typeface="ArialMT"/>
              </a:defRPr>
            </a:lvl1pPr>
          </a:lstStyle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Então, lhes direi explicitamente: </a:t>
            </a:r>
            <a:r>
              <a:rPr lang="pt-B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nunca vos conheci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Apartai-vos de mim, os que praticais a iniquidade.</a:t>
            </a:r>
          </a:p>
          <a:p>
            <a:pPr algn="r"/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Mateus 7:23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41870C2-7DAB-0D2C-CE06-AB9B7E67011E}"/>
              </a:ext>
            </a:extLst>
          </p:cNvPr>
          <p:cNvSpPr txBox="1"/>
          <p:nvPr/>
        </p:nvSpPr>
        <p:spPr>
          <a:xfrm>
            <a:off x="130276" y="1979082"/>
            <a:ext cx="6867833" cy="715089"/>
          </a:xfrm>
          <a:prstGeom prst="round2DiagRect">
            <a:avLst/>
          </a:prstGeom>
          <a:solidFill>
            <a:schemeClr val="tx1">
              <a:alpha val="47000"/>
            </a:schemeClr>
          </a:solidFill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b="0" i="0">
                <a:solidFill>
                  <a:schemeClr val="bg1"/>
                </a:solidFill>
                <a:effectLst/>
                <a:latin typeface="ArialMT"/>
              </a:defRPr>
            </a:lvl1pPr>
          </a:lstStyle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Aquele, porém, que </a:t>
            </a:r>
            <a:r>
              <a:rPr lang="pt-B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perseverar até o fim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esse será salvo. </a:t>
            </a:r>
          </a:p>
          <a:p>
            <a:pPr algn="r"/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Mateus 24:13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6DBC853-172A-2CEB-2AD9-9B7C6EC7DB6A}"/>
              </a:ext>
            </a:extLst>
          </p:cNvPr>
          <p:cNvSpPr txBox="1"/>
          <p:nvPr/>
        </p:nvSpPr>
        <p:spPr>
          <a:xfrm>
            <a:off x="130276" y="3745471"/>
            <a:ext cx="6867833" cy="1328023"/>
          </a:xfrm>
          <a:prstGeom prst="round2DiagRect">
            <a:avLst/>
          </a:prstGeom>
          <a:solidFill>
            <a:schemeClr val="tx1">
              <a:alpha val="47000"/>
            </a:schemeClr>
          </a:solidFill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b="0" i="0">
                <a:solidFill>
                  <a:schemeClr val="bg1"/>
                </a:solidFill>
                <a:effectLst/>
                <a:latin typeface="ArialMT"/>
              </a:defRPr>
            </a:lvl1pPr>
          </a:lstStyle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Porque, </a:t>
            </a:r>
            <a:r>
              <a:rPr lang="pt-B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viverdes segundo a carne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caminhais para a morte; mas, se, pelo Espírito, mortificardes os feitos do corpo, </a:t>
            </a:r>
            <a:r>
              <a:rPr lang="pt-B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certamente, vivereis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r"/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Romanos 8:13</a:t>
            </a:r>
          </a:p>
        </p:txBody>
      </p:sp>
      <p:pic>
        <p:nvPicPr>
          <p:cNvPr id="12" name="Picture 2" descr="Ao Vivo">
            <a:extLst>
              <a:ext uri="{FF2B5EF4-FFF2-40B4-BE49-F238E27FC236}">
                <a16:creationId xmlns:a16="http://schemas.microsoft.com/office/drawing/2014/main" id="{647A4812-905D-93E1-3F9E-BBD3940E0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77" y="6266080"/>
            <a:ext cx="996944" cy="42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128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9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721CB01-532E-4F15-941F-6FD8396EA2B5}"/>
              </a:ext>
            </a:extLst>
          </p:cNvPr>
          <p:cNvSpPr txBox="1"/>
          <p:nvPr/>
        </p:nvSpPr>
        <p:spPr>
          <a:xfrm>
            <a:off x="186812" y="253546"/>
            <a:ext cx="11656845" cy="1200329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Se alguém fala, faça-o como quem transmite a palavra de Deus. Se alguém </a:t>
            </a:r>
            <a:r>
              <a:rPr lang="pt-BR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serve</a:t>
            </a:r>
            <a:r>
              <a:rPr lang="pt-BR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, faça-o </a:t>
            </a:r>
            <a:r>
              <a:rPr lang="pt-BR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com a força que Deus provê</a:t>
            </a:r>
            <a:r>
              <a:rPr lang="pt-BR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, de forma que </a:t>
            </a:r>
            <a:r>
              <a:rPr lang="pt-BR" b="0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em todas as coisas Deus seja glorificado </a:t>
            </a:r>
            <a:r>
              <a:rPr lang="pt-BR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mediante Jesus Cristo, a quem sejam a glória e o poder para todo o sempre. Amém.</a:t>
            </a:r>
          </a:p>
          <a:p>
            <a:pPr algn="r"/>
            <a:r>
              <a:rPr lang="pt-BR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1 Pedro 4:11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2376FD1-BC37-B72F-00EF-75DF5A8AE3E3}"/>
              </a:ext>
            </a:extLst>
          </p:cNvPr>
          <p:cNvSpPr txBox="1"/>
          <p:nvPr/>
        </p:nvSpPr>
        <p:spPr>
          <a:xfrm>
            <a:off x="186811" y="2290946"/>
            <a:ext cx="11656846" cy="923330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b="0" i="0">
                <a:solidFill>
                  <a:schemeClr val="bg1"/>
                </a:solidFill>
                <a:effectLst/>
                <a:latin typeface="ArialMT"/>
              </a:defRPr>
            </a:lvl1pPr>
          </a:lstStyle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Portanto, </a:t>
            </a:r>
            <a:r>
              <a:rPr lang="pt-B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me glorio em Cristo Jesus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em </a:t>
            </a:r>
            <a:r>
              <a:rPr lang="pt-B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meu serviço a Deus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Não me atrevo a falar de nada, exceto daquilo que Cristo realizou por meu intermédio em palavra e em ação, </a:t>
            </a:r>
            <a:r>
              <a:rPr lang="pt-B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fim de levar os gentios a obedecerem a Deus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r"/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Romanos 15:17-18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DD1BF7F-9565-95AB-5B74-3C6E4936EAE3}"/>
              </a:ext>
            </a:extLst>
          </p:cNvPr>
          <p:cNvSpPr txBox="1"/>
          <p:nvPr/>
        </p:nvSpPr>
        <p:spPr>
          <a:xfrm>
            <a:off x="186811" y="4131530"/>
            <a:ext cx="11656846" cy="923330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Mas, </a:t>
            </a:r>
            <a:r>
              <a:rPr lang="pt-BR" b="0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pela graça de Deus, sou o que sou</a:t>
            </a:r>
            <a:r>
              <a:rPr lang="pt-BR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, e sua graça para comigo não foi inútil; antes, trabalhei mais do que todos eles; contudo, </a:t>
            </a:r>
            <a:r>
              <a:rPr lang="pt-BR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não eu</a:t>
            </a:r>
            <a:r>
              <a:rPr lang="pt-BR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, mas a graça de Deus comigo.</a:t>
            </a:r>
          </a:p>
          <a:p>
            <a:pPr algn="r"/>
            <a:r>
              <a:rPr lang="pt-BR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1 Coríntios 15:10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Ao Vivo">
            <a:extLst>
              <a:ext uri="{FF2B5EF4-FFF2-40B4-BE49-F238E27FC236}">
                <a16:creationId xmlns:a16="http://schemas.microsoft.com/office/drawing/2014/main" id="{177C3227-DA58-195F-5B20-CEDD80AE4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12" y="6353596"/>
            <a:ext cx="996944" cy="42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188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9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o Vivo">
            <a:extLst>
              <a:ext uri="{FF2B5EF4-FFF2-40B4-BE49-F238E27FC236}">
                <a16:creationId xmlns:a16="http://schemas.microsoft.com/office/drawing/2014/main" id="{4CC5A798-96DE-3B85-B6A3-9583F6498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51" y="6221039"/>
            <a:ext cx="996944" cy="42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D23B7272-11A2-29A7-1D87-CD08DD35D81C}"/>
              </a:ext>
            </a:extLst>
          </p:cNvPr>
          <p:cNvSpPr/>
          <p:nvPr/>
        </p:nvSpPr>
        <p:spPr>
          <a:xfrm>
            <a:off x="4641814" y="1923108"/>
            <a:ext cx="31050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7200" b="1" cap="none" spc="0" dirty="0">
                <a:ln/>
                <a:solidFill>
                  <a:srgbClr val="C8C1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COBIÇA</a:t>
            </a:r>
          </a:p>
        </p:txBody>
      </p:sp>
    </p:spTree>
    <p:extLst>
      <p:ext uri="{BB962C8B-B14F-4D97-AF65-F5344CB8AC3E}">
        <p14:creationId xmlns:p14="http://schemas.microsoft.com/office/powerpoint/2010/main" val="2867599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9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B370E51-2BCA-5E9D-47C0-3296FACABAA8}"/>
              </a:ext>
            </a:extLst>
          </p:cNvPr>
          <p:cNvSpPr txBox="1"/>
          <p:nvPr/>
        </p:nvSpPr>
        <p:spPr>
          <a:xfrm>
            <a:off x="8627454" y="1677325"/>
            <a:ext cx="2987603" cy="3647599"/>
          </a:xfrm>
          <a:prstGeom prst="snip2SameRect">
            <a:avLst/>
          </a:prstGeom>
          <a:solidFill>
            <a:schemeClr val="tx1">
              <a:alpha val="31000"/>
            </a:schemeClr>
          </a:solidFill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Não </a:t>
            </a:r>
            <a:r>
              <a:rPr lang="pt-BR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cobiçarás</a:t>
            </a:r>
            <a:r>
              <a:rPr lang="pt-BR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 a casa do teu próximo. Não </a:t>
            </a:r>
            <a:r>
              <a:rPr lang="pt-BR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cobiçarás</a:t>
            </a:r>
            <a:r>
              <a:rPr lang="pt-BR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 a mulher do teu próximo, nem seus servos ou servas, nem seu boi ou jumento, nem coisa alguma que lhe pertença”.</a:t>
            </a:r>
          </a:p>
          <a:p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MT"/>
            </a:endParaRPr>
          </a:p>
          <a:p>
            <a:endParaRPr lang="pt-BR" b="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MT"/>
            </a:endParaRPr>
          </a:p>
          <a:p>
            <a:pPr algn="r"/>
            <a:r>
              <a:rPr lang="pt-BR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Êxodo 20:17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7879FAC-1A81-16FB-6EFC-E4A9ECE1D32F}"/>
              </a:ext>
            </a:extLst>
          </p:cNvPr>
          <p:cNvSpPr/>
          <p:nvPr/>
        </p:nvSpPr>
        <p:spPr>
          <a:xfrm>
            <a:off x="87839" y="0"/>
            <a:ext cx="23741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5400" b="1" cap="none" spc="0" dirty="0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COBIÇA</a:t>
            </a:r>
          </a:p>
        </p:txBody>
      </p:sp>
      <p:pic>
        <p:nvPicPr>
          <p:cNvPr id="9" name="Picture 2" descr="Ao Vivo">
            <a:extLst>
              <a:ext uri="{FF2B5EF4-FFF2-40B4-BE49-F238E27FC236}">
                <a16:creationId xmlns:a16="http://schemas.microsoft.com/office/drawing/2014/main" id="{B0612663-CB7B-5D02-31D9-CC8465A8A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51" y="6221039"/>
            <a:ext cx="996944" cy="42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63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9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7879FAC-1A81-16FB-6EFC-E4A9ECE1D32F}"/>
              </a:ext>
            </a:extLst>
          </p:cNvPr>
          <p:cNvSpPr/>
          <p:nvPr/>
        </p:nvSpPr>
        <p:spPr>
          <a:xfrm>
            <a:off x="0" y="19812"/>
            <a:ext cx="23741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5400" b="1" cap="none" spc="0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COBIÇA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B2F03C8-7F50-0E14-F2D7-4495A86A49A7}"/>
              </a:ext>
            </a:extLst>
          </p:cNvPr>
          <p:cNvSpPr txBox="1"/>
          <p:nvPr/>
        </p:nvSpPr>
        <p:spPr>
          <a:xfrm>
            <a:off x="73742" y="2862684"/>
            <a:ext cx="12044516" cy="2862322"/>
          </a:xfrm>
          <a:prstGeom prst="rect">
            <a:avLst/>
          </a:prstGeom>
          <a:solidFill>
            <a:schemeClr val="tx1">
              <a:alpha val="77000"/>
            </a:schemeClr>
          </a:solidFill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b="0" i="0">
                <a:solidFill>
                  <a:schemeClr val="bg1"/>
                </a:solidFill>
                <a:effectLst/>
                <a:latin typeface="ArialMT"/>
              </a:defRPr>
            </a:lvl1pPr>
          </a:lstStyle>
          <a:p>
            <a:r>
              <a:rPr lang="pt-BR" dirty="0"/>
              <a:t>Se alguém </a:t>
            </a:r>
            <a:r>
              <a:rPr lang="pt-BR" dirty="0">
                <a:solidFill>
                  <a:srgbClr val="FFFF00"/>
                </a:solidFill>
              </a:rPr>
              <a:t>ensina falsas doutrinas e não concorda com a sã doutrina de nosso Senhor Jesus Cristo </a:t>
            </a:r>
            <a:r>
              <a:rPr lang="pt-BR" dirty="0"/>
              <a:t>e com o ensino que é segundo a piedade, </a:t>
            </a:r>
            <a:r>
              <a:rPr lang="pt-BR" dirty="0">
                <a:solidFill>
                  <a:srgbClr val="FFFF00"/>
                </a:solidFill>
              </a:rPr>
              <a:t>é orgulhoso </a:t>
            </a:r>
            <a:r>
              <a:rPr lang="pt-BR" dirty="0"/>
              <a:t>e nada entende. Esse tal mostra um interesse doentio por controvérsias e contendas acerca de palavras, que resultam em </a:t>
            </a:r>
            <a:r>
              <a:rPr lang="pt-BR" dirty="0">
                <a:solidFill>
                  <a:srgbClr val="FFFF00"/>
                </a:solidFill>
              </a:rPr>
              <a:t>inveja, brigas, difamações, suspeitas malignas e atritos constantes </a:t>
            </a:r>
            <a:r>
              <a:rPr lang="pt-BR" dirty="0"/>
              <a:t>entre aqueles que têm a mente corrompida e que são privados da verdade, os quais pensam que a piedade é fonte de lucro. De fato, </a:t>
            </a:r>
            <a:r>
              <a:rPr lang="pt-BR" dirty="0">
                <a:solidFill>
                  <a:srgbClr val="FFFF00"/>
                </a:solidFill>
              </a:rPr>
              <a:t>a piedade com contentamento é grande fonte de lucro</a:t>
            </a:r>
            <a:r>
              <a:rPr lang="pt-BR" dirty="0"/>
              <a:t>, pois nada trouxemos para este mundo e dele nada podemos levar; por isso, tendo o que comer e com que vestir-nos, estejamos com isso satisfeitos. Os que </a:t>
            </a:r>
            <a:r>
              <a:rPr lang="pt-BR" dirty="0">
                <a:solidFill>
                  <a:srgbClr val="FFFF00"/>
                </a:solidFill>
              </a:rPr>
              <a:t>querem ficar ricos caem em tentação, em armadilhas e em muitos desejos descontrolados e nocivos</a:t>
            </a:r>
            <a:r>
              <a:rPr lang="pt-BR" dirty="0"/>
              <a:t>, que levam os homens a mergulharem na ruína e na destruição, </a:t>
            </a:r>
            <a:r>
              <a:rPr lang="pt-BR" dirty="0">
                <a:solidFill>
                  <a:srgbClr val="FFFF00"/>
                </a:solidFill>
              </a:rPr>
              <a:t>pois o amor ao dinheiro é a raiz de todos os males</a:t>
            </a:r>
            <a:r>
              <a:rPr lang="pt-BR" dirty="0"/>
              <a:t>. Algumas pessoas, por </a:t>
            </a:r>
            <a:r>
              <a:rPr lang="pt-BR" dirty="0">
                <a:solidFill>
                  <a:srgbClr val="FFFF00"/>
                </a:solidFill>
              </a:rPr>
              <a:t>cobiçarem o dinheiro</a:t>
            </a:r>
            <a:r>
              <a:rPr lang="pt-BR" dirty="0"/>
              <a:t>, desviaram-se da fé e se atormentaram com muitos sofrimentos.</a:t>
            </a:r>
          </a:p>
          <a:p>
            <a:pPr algn="r"/>
            <a:r>
              <a:rPr lang="pt-BR" dirty="0"/>
              <a:t>1 Timóteo 6:3-10</a:t>
            </a:r>
          </a:p>
        </p:txBody>
      </p:sp>
      <p:pic>
        <p:nvPicPr>
          <p:cNvPr id="9" name="Picture 2" descr="Ao Vivo">
            <a:extLst>
              <a:ext uri="{FF2B5EF4-FFF2-40B4-BE49-F238E27FC236}">
                <a16:creationId xmlns:a16="http://schemas.microsoft.com/office/drawing/2014/main" id="{1D6F699F-7E8C-7E29-A1D6-8B98B3A61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51" y="6221039"/>
            <a:ext cx="996944" cy="42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948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9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7879FAC-1A81-16FB-6EFC-E4A9ECE1D32F}"/>
              </a:ext>
            </a:extLst>
          </p:cNvPr>
          <p:cNvSpPr/>
          <p:nvPr/>
        </p:nvSpPr>
        <p:spPr>
          <a:xfrm>
            <a:off x="4813574" y="-285"/>
            <a:ext cx="70133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5400" b="1" cap="none" spc="0" dirty="0">
                <a:ln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OPOSTO DA COBIÇA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1E71281-923A-7FC3-0D5D-69BB046F087F}"/>
              </a:ext>
            </a:extLst>
          </p:cNvPr>
          <p:cNvSpPr txBox="1"/>
          <p:nvPr/>
        </p:nvSpPr>
        <p:spPr>
          <a:xfrm>
            <a:off x="100897" y="428189"/>
            <a:ext cx="4116474" cy="1200329"/>
          </a:xfrm>
          <a:prstGeom prst="rect">
            <a:avLst/>
          </a:prstGeom>
          <a:solidFill>
            <a:schemeClr val="tx1">
              <a:alpha val="19000"/>
            </a:schemeClr>
          </a:solidFill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De fato, a piedade com </a:t>
            </a:r>
            <a:r>
              <a:rPr lang="pt-BR" b="0" i="0" dirty="0">
                <a:solidFill>
                  <a:srgbClr val="FFFF00"/>
                </a:solidFill>
                <a:effectLst/>
                <a:latin typeface="ArialMT"/>
              </a:rPr>
              <a:t>contentamento</a:t>
            </a:r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 é grande fonte de lucro,</a:t>
            </a:r>
          </a:p>
          <a:p>
            <a:pPr algn="r"/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1 Timóteo 6:6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C1B87E6-0752-19F6-7F04-2C48988E4B06}"/>
              </a:ext>
            </a:extLst>
          </p:cNvPr>
          <p:cNvSpPr txBox="1"/>
          <p:nvPr/>
        </p:nvSpPr>
        <p:spPr>
          <a:xfrm>
            <a:off x="100897" y="4646090"/>
            <a:ext cx="4116474" cy="2031325"/>
          </a:xfrm>
          <a:prstGeom prst="rect">
            <a:avLst/>
          </a:prstGeom>
          <a:solidFill>
            <a:schemeClr val="tx1">
              <a:alpha val="19000"/>
            </a:schemeClr>
          </a:solidFill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b="0" i="0">
                <a:solidFill>
                  <a:schemeClr val="bg1"/>
                </a:solidFill>
                <a:effectLst/>
                <a:latin typeface="ArialMT"/>
              </a:defRPr>
            </a:lvl1pPr>
          </a:lstStyle>
          <a:p>
            <a:r>
              <a:rPr lang="pt-BR" dirty="0"/>
              <a:t>Portanto, matem os desejos deste mundo que agem em vocês, isto é, a imoralidade sexual, a indecência, as paixões más, os maus desejos </a:t>
            </a:r>
            <a:r>
              <a:rPr lang="pt-BR" dirty="0">
                <a:solidFill>
                  <a:srgbClr val="FFFF00"/>
                </a:solidFill>
              </a:rPr>
              <a:t>e a cobiça</a:t>
            </a:r>
            <a:r>
              <a:rPr lang="pt-BR" dirty="0"/>
              <a:t>, porque a </a:t>
            </a:r>
            <a:r>
              <a:rPr lang="pt-BR" dirty="0">
                <a:solidFill>
                  <a:srgbClr val="FFFF00"/>
                </a:solidFill>
              </a:rPr>
              <a:t>cobiça é um tipo de idolatria</a:t>
            </a:r>
            <a:r>
              <a:rPr lang="pt-BR" dirty="0"/>
              <a:t>.</a:t>
            </a:r>
          </a:p>
          <a:p>
            <a:pPr algn="r"/>
            <a:r>
              <a:rPr lang="pt-BR" dirty="0"/>
              <a:t>Colossenses 3:5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EC126EF-D786-57EB-DD59-FE0038CDFF8F}"/>
              </a:ext>
            </a:extLst>
          </p:cNvPr>
          <p:cNvSpPr/>
          <p:nvPr/>
        </p:nvSpPr>
        <p:spPr>
          <a:xfrm>
            <a:off x="100897" y="2929157"/>
            <a:ext cx="2300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5400" b="1" cap="none" spc="0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</a:t>
            </a:r>
          </a:p>
        </p:txBody>
      </p:sp>
      <p:sp>
        <p:nvSpPr>
          <p:cNvPr id="12" name="Seta: para Baixo 11">
            <a:extLst>
              <a:ext uri="{FF2B5EF4-FFF2-40B4-BE49-F238E27FC236}">
                <a16:creationId xmlns:a16="http://schemas.microsoft.com/office/drawing/2014/main" id="{580E4792-9F30-B6D7-0B5C-0E6C666E06B6}"/>
              </a:ext>
            </a:extLst>
          </p:cNvPr>
          <p:cNvSpPr/>
          <p:nvPr/>
        </p:nvSpPr>
        <p:spPr>
          <a:xfrm>
            <a:off x="881743" y="1098266"/>
            <a:ext cx="471948" cy="1960619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2" descr="Ao Vivo">
            <a:extLst>
              <a:ext uri="{FF2B5EF4-FFF2-40B4-BE49-F238E27FC236}">
                <a16:creationId xmlns:a16="http://schemas.microsoft.com/office/drawing/2014/main" id="{BF616067-806E-087F-4D28-CBE28263F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280" y="6256764"/>
            <a:ext cx="996944" cy="42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ímbolo de &quot;Não Permitido&quot; 1">
            <a:extLst>
              <a:ext uri="{FF2B5EF4-FFF2-40B4-BE49-F238E27FC236}">
                <a16:creationId xmlns:a16="http://schemas.microsoft.com/office/drawing/2014/main" id="{A65DDA0E-C5A2-77BA-E497-CD088262A7EE}"/>
              </a:ext>
            </a:extLst>
          </p:cNvPr>
          <p:cNvSpPr/>
          <p:nvPr/>
        </p:nvSpPr>
        <p:spPr>
          <a:xfrm>
            <a:off x="622417" y="4528457"/>
            <a:ext cx="2218754" cy="2231572"/>
          </a:xfrm>
          <a:prstGeom prst="noSmoking">
            <a:avLst>
              <a:gd name="adj" fmla="val 9259"/>
            </a:avLst>
          </a:prstGeom>
          <a:solidFill>
            <a:srgbClr val="FF0000">
              <a:alpha val="36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91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/>
      <p:bldP spid="12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9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B370E51-2BCA-5E9D-47C0-3296FACABAA8}"/>
              </a:ext>
            </a:extLst>
          </p:cNvPr>
          <p:cNvSpPr txBox="1"/>
          <p:nvPr/>
        </p:nvSpPr>
        <p:spPr>
          <a:xfrm>
            <a:off x="5869857" y="5505271"/>
            <a:ext cx="6096000" cy="1200329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Não cobiçarás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a casa do teu próximo.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Não cobiçarás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a mulher do teu próximo, nem seus servos ou servas, nem seu boi ou jumento, nem coisa alguma que lhe pertença”.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Êxodo 20:17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7879FAC-1A81-16FB-6EFC-E4A9ECE1D32F}"/>
              </a:ext>
            </a:extLst>
          </p:cNvPr>
          <p:cNvSpPr/>
          <p:nvPr/>
        </p:nvSpPr>
        <p:spPr>
          <a:xfrm>
            <a:off x="0" y="4125801"/>
            <a:ext cx="326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/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IDOLATRIA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8CE2BF1-B6CC-143C-6283-A3F1AEF219A1}"/>
              </a:ext>
            </a:extLst>
          </p:cNvPr>
          <p:cNvSpPr txBox="1"/>
          <p:nvPr/>
        </p:nvSpPr>
        <p:spPr>
          <a:xfrm>
            <a:off x="115340" y="86535"/>
            <a:ext cx="10356015" cy="1477328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>
            <a:spAutoFit/>
          </a:bodyPr>
          <a:lstStyle>
            <a:defPPr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MT"/>
              </a:defRPr>
            </a:lvl1pPr>
          </a:lstStyle>
          <a:p>
            <a:r>
              <a:rPr lang="pt-BR" dirty="0"/>
              <a:t>Não terás outros deuses além de mim</a:t>
            </a:r>
            <a:r>
              <a:rPr lang="pt-BR" dirty="0">
                <a:solidFill>
                  <a:schemeClr val="bg1"/>
                </a:solidFill>
              </a:rPr>
              <a:t>. Não farás para ti nenhum </a:t>
            </a:r>
            <a:r>
              <a:rPr lang="pt-BR" dirty="0"/>
              <a:t>ídolo, nenhuma imagem de qualquer coisa no céu, na terra, ou nas águas debaixo da terra. Não te prostrarás diante deles nem lhes prestarás culto</a:t>
            </a:r>
            <a:r>
              <a:rPr lang="pt-BR" dirty="0">
                <a:solidFill>
                  <a:schemeClr val="bg1"/>
                </a:solidFill>
              </a:rPr>
              <a:t>, porque eu, o Senhor , o teu Deus, sou Deus zeloso, que castigo os filhos pelos pecados de seus pais até a terceira e quarta geração daqueles que me desprezam, </a:t>
            </a:r>
          </a:p>
          <a:p>
            <a:pPr algn="r"/>
            <a:r>
              <a:rPr lang="pt-BR" dirty="0">
                <a:solidFill>
                  <a:schemeClr val="bg1"/>
                </a:solidFill>
              </a:rPr>
              <a:t>Êxodo 20:3-5</a:t>
            </a:r>
          </a:p>
        </p:txBody>
      </p:sp>
      <p:pic>
        <p:nvPicPr>
          <p:cNvPr id="4" name="Picture 2" descr="Ao Vivo">
            <a:extLst>
              <a:ext uri="{FF2B5EF4-FFF2-40B4-BE49-F238E27FC236}">
                <a16:creationId xmlns:a16="http://schemas.microsoft.com/office/drawing/2014/main" id="{65DA7D48-3C7E-5E90-4B4F-F1B08923D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51" y="6230871"/>
            <a:ext cx="996944" cy="42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208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1695</Words>
  <Application>Microsoft Office PowerPoint</Application>
  <PresentationFormat>Widescreen</PresentationFormat>
  <Paragraphs>80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ArialMT</vt:lpstr>
      <vt:lpstr>Berlin Sans FB</vt:lpstr>
      <vt:lpstr>Calibri</vt:lpstr>
      <vt:lpstr>Calibri Light</vt:lpstr>
      <vt:lpstr>Tema do Office</vt:lpstr>
      <vt:lpstr>INCREDULIDADE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Ricardo Cota</dc:creator>
  <cp:lastModifiedBy>Família Cota</cp:lastModifiedBy>
  <cp:revision>147</cp:revision>
  <dcterms:created xsi:type="dcterms:W3CDTF">2023-03-19T00:25:54Z</dcterms:created>
  <dcterms:modified xsi:type="dcterms:W3CDTF">2023-09-04T09:06:01Z</dcterms:modified>
</cp:coreProperties>
</file>