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71" r:id="rId6"/>
    <p:sldId id="260" r:id="rId7"/>
    <p:sldId id="259" r:id="rId8"/>
    <p:sldId id="262" r:id="rId9"/>
    <p:sldId id="261" r:id="rId10"/>
    <p:sldId id="265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975E76E1-F179-437D-96C2-E4F5EA37BBDA}">
          <p14:sldIdLst>
            <p14:sldId id="256"/>
            <p14:sldId id="257"/>
            <p14:sldId id="258"/>
            <p14:sldId id="263"/>
            <p14:sldId id="271"/>
            <p14:sldId id="260"/>
            <p14:sldId id="259"/>
            <p14:sldId id="262"/>
            <p14:sldId id="261"/>
            <p14:sldId id="265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8BB7"/>
    <a:srgbClr val="BFA380"/>
    <a:srgbClr val="7F7671"/>
    <a:srgbClr val="281F10"/>
    <a:srgbClr val="39372B"/>
    <a:srgbClr val="81846F"/>
    <a:srgbClr val="7C7A5F"/>
    <a:srgbClr val="37321C"/>
    <a:srgbClr val="B5BAB4"/>
    <a:srgbClr val="ADA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9AA4B1-ED21-A0FC-51D8-100F61F9D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4DFAC7-AC9A-0B21-A7BE-3F503860D0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849391-6B23-3EC3-2172-8B28A770C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3A5B-84B0-4801-8D7B-DEC79397B461}" type="datetimeFigureOut">
              <a:rPr lang="pt-BR" smtClean="0"/>
              <a:t>27/08/2023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98142F-D8A7-AE47-CFDB-F4CC50443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0964DA-8D0A-7699-E34B-22B0AA6F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B034B-1969-433A-B0A3-72833E82EB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348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965E67-0840-8A49-9267-6660E2A5C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B03072A-634F-8378-9B0D-75B7F8381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3EABCF-B739-AB01-4433-43C906137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3A5B-84B0-4801-8D7B-DEC79397B461}" type="datetimeFigureOut">
              <a:rPr lang="pt-BR" smtClean="0"/>
              <a:t>27/08/2023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52423B-2E2B-EE2A-D198-815811F66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5E326B-973B-2CA6-3CDB-23E6C1197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B034B-1969-433A-B0A3-72833E82EB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9093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D8D1F88-4EC9-3F24-D6E3-21B78867F7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81FC711-963E-826B-4B36-235EEE0C9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E75C56-4925-CF9E-5317-0D4276926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3A5B-84B0-4801-8D7B-DEC79397B461}" type="datetimeFigureOut">
              <a:rPr lang="pt-BR" smtClean="0"/>
              <a:t>27/08/2023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D5B7DB-8E8C-AF45-E31A-AE9D5367E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CDBAC4-7556-7976-4249-E574E81DF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B034B-1969-433A-B0A3-72833E82EB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1025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078881-E4FA-D38A-93B1-D09409F85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054126-CB7E-509B-A476-CAE7BB779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F8792A-7A7D-DD95-249D-D74121354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3A5B-84B0-4801-8D7B-DEC79397B461}" type="datetimeFigureOut">
              <a:rPr lang="pt-BR" smtClean="0"/>
              <a:t>27/08/2023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A1190D-B24A-3AFA-BD43-0B647492B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54CE66-435E-8508-8177-FD5FAAAD3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B034B-1969-433A-B0A3-72833E82EB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753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D90A5D-17F9-5E1B-9D7C-613E2719F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BA90F9-6B8C-9B6F-C84C-0A3FF1CC7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2F47A4-6B4D-E747-71F9-CACB86B86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3A5B-84B0-4801-8D7B-DEC79397B461}" type="datetimeFigureOut">
              <a:rPr lang="pt-BR" smtClean="0"/>
              <a:t>27/08/2023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4C4107-8B23-74D1-1E45-2908E1E94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ED569B-7644-C820-9BE4-A8449E8D0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B034B-1969-433A-B0A3-72833E82EB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75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316DC9-D26F-3085-ABB8-D19DF55AF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197F7A-81BB-6E55-2F54-DB6854FFAD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5A0F3A8-52DA-9445-730A-208E25B53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7361C7D-C72D-A375-9435-8A53858C6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3A5B-84B0-4801-8D7B-DEC79397B461}" type="datetimeFigureOut">
              <a:rPr lang="pt-BR" smtClean="0"/>
              <a:t>27/08/2023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BF7017B-C6EC-82A4-5E93-E46D5C1F7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9539809-D8F5-DDA3-435A-5093B5597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B034B-1969-433A-B0A3-72833E82EB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065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51AB0D-1AC1-0DA9-B8B0-71BDC829A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82728BA-636E-A8C0-F596-60E5FBC1D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7179E7-4753-CD4C-A18E-F2F8989FC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5FEB829-F9A4-1376-EAB7-44F8E7707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FBE4CE6-8C2A-94B0-B401-15893F3AA2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B1E8563-D5E6-C856-027E-1B15EB59A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3A5B-84B0-4801-8D7B-DEC79397B461}" type="datetimeFigureOut">
              <a:rPr lang="pt-BR" smtClean="0"/>
              <a:t>27/08/2023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48B6A87-2A86-E4A1-C8AA-59F43255E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9DA7AEE-C934-C3E5-DEDB-BB25CD1FC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B034B-1969-433A-B0A3-72833E82EB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589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9A1372-9E11-47A4-5AA3-F2F91EBEF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661E622-A9F5-52DE-6849-FA87BDE34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3A5B-84B0-4801-8D7B-DEC79397B461}" type="datetimeFigureOut">
              <a:rPr lang="pt-BR" smtClean="0"/>
              <a:t>27/08/2023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EB002D6-484E-84FB-3B3F-671CA65AA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E42A49B-2257-2814-9B08-138EDCA7D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B034B-1969-433A-B0A3-72833E82EB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0090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578D3FA-BA5C-4909-0E20-CB7886B36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3A5B-84B0-4801-8D7B-DEC79397B461}" type="datetimeFigureOut">
              <a:rPr lang="pt-BR" smtClean="0"/>
              <a:t>27/08/2023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87FA20D-FB97-AC21-183F-84880473F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8BD0D9C-16CD-CA22-BD67-CA0F643E8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B034B-1969-433A-B0A3-72833E82EB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58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E7090-52C8-A27B-953E-D48302CB2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1F0A78-AA3C-41A2-D5E5-30F90A13A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25C3D99-7182-C7D2-F3DE-CF8D1F853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934608-8169-919E-C6DF-FF2A3FBB4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3A5B-84B0-4801-8D7B-DEC79397B461}" type="datetimeFigureOut">
              <a:rPr lang="pt-BR" smtClean="0"/>
              <a:t>27/08/2023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72853AD-5299-F000-57DF-9F62B598F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499153C-3A76-A275-882D-319AECAC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B034B-1969-433A-B0A3-72833E82EB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0376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58AF98-A166-C1DB-D361-87B019B8D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60D10DC-3BD2-A141-BF37-EEC320BBB5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FBD6CED-180C-5BC6-C42E-DC73F99EB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AAB7F03-42DF-3FED-8786-E84E4632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3A5B-84B0-4801-8D7B-DEC79397B461}" type="datetimeFigureOut">
              <a:rPr lang="pt-BR" smtClean="0"/>
              <a:t>27/08/2023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353B1B3-2AF4-798D-CAA4-38257DD0E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49FB35E-AEF0-7428-1454-65068D6F4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B034B-1969-433A-B0A3-72833E82EB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6361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C8DD10B-DD64-1CEC-DE0A-B251ABA7A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AE740DF-E6C1-C347-EB4F-935E765F1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29B95C-3EFF-8CBD-2FC2-4DA86430D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73A5B-84B0-4801-8D7B-DEC79397B461}" type="datetimeFigureOut">
              <a:rPr lang="pt-BR" smtClean="0"/>
              <a:t>27/08/2023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78397B-34E5-7F06-B5F3-2228859E24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0F08CC-1D3A-3734-ABE4-B7C61EE57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B034B-1969-433A-B0A3-72833E82EB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956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Imagem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3E1CCC9D-4A94-6A8C-C47B-AFB806570E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4" t="9091" r="39759" b="1"/>
          <a:stretch/>
        </p:blipFill>
        <p:spPr>
          <a:xfrm>
            <a:off x="3523488" y="0"/>
            <a:ext cx="8668512" cy="6857990"/>
          </a:xfrm>
          <a:prstGeom prst="rect">
            <a:avLst/>
          </a:prstGeom>
        </p:spPr>
      </p:pic>
      <p:sp>
        <p:nvSpPr>
          <p:cNvPr id="38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F62CC61-B2FD-DBB2-BF33-AECE12ECB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966" y="825152"/>
            <a:ext cx="6671388" cy="1258175"/>
          </a:xfrm>
        </p:spPr>
        <p:txBody>
          <a:bodyPr anchor="b">
            <a:noAutofit/>
          </a:bodyPr>
          <a:lstStyle/>
          <a:p>
            <a:pPr algn="r"/>
            <a:r>
              <a:rPr lang="pt-BR" b="1" dirty="0">
                <a:solidFill>
                  <a:srgbClr val="ADAD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IN</a:t>
            </a:r>
            <a:r>
              <a:rPr lang="pt-BR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CREDULIDADE</a:t>
            </a:r>
            <a:br>
              <a:rPr lang="pt-BR" b="1" dirty="0">
                <a:solidFill>
                  <a:srgbClr val="ADAD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r>
              <a:rPr lang="pt-BR" sz="2400" dirty="0">
                <a:solidFill>
                  <a:srgbClr val="ADAD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Aula 04 - Impaciência</a:t>
            </a:r>
            <a:endParaRPr lang="pt-BR" sz="2400" b="1" dirty="0">
              <a:solidFill>
                <a:srgbClr val="ADAD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E84634-5D9B-9565-231B-5E5F95A77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76147" y="5992597"/>
            <a:ext cx="4023359" cy="744106"/>
          </a:xfrm>
        </p:spPr>
        <p:txBody>
          <a:bodyPr>
            <a:normAutofit lnSpcReduction="10000"/>
          </a:bodyPr>
          <a:lstStyle/>
          <a:p>
            <a:pPr algn="r"/>
            <a:r>
              <a:rPr lang="pt-BR" sz="2000" dirty="0"/>
              <a:t>EBA – Escola Bíblica de Adultos</a:t>
            </a:r>
          </a:p>
          <a:p>
            <a:pPr algn="r"/>
            <a:r>
              <a:rPr lang="pt-BR" sz="2000" dirty="0"/>
              <a:t>2023</a:t>
            </a:r>
          </a:p>
        </p:txBody>
      </p:sp>
      <p:sp>
        <p:nvSpPr>
          <p:cNvPr id="39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Ao Vivo">
            <a:extLst>
              <a:ext uri="{FF2B5EF4-FFF2-40B4-BE49-F238E27FC236}">
                <a16:creationId xmlns:a16="http://schemas.microsoft.com/office/drawing/2014/main" id="{5E2FC1FA-8439-F880-67B3-36BEFAE0A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4" y="5756067"/>
            <a:ext cx="22574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micírculo 3">
            <a:extLst>
              <a:ext uri="{FF2B5EF4-FFF2-40B4-BE49-F238E27FC236}">
                <a16:creationId xmlns:a16="http://schemas.microsoft.com/office/drawing/2014/main" id="{A55EE50F-BE76-8E32-F476-513E8C4C3CC2}"/>
              </a:ext>
            </a:extLst>
          </p:cNvPr>
          <p:cNvSpPr/>
          <p:nvPr/>
        </p:nvSpPr>
        <p:spPr>
          <a:xfrm>
            <a:off x="-15094" y="2182086"/>
            <a:ext cx="1594916" cy="1782451"/>
          </a:xfrm>
          <a:prstGeom prst="blockArc">
            <a:avLst>
              <a:gd name="adj1" fmla="val 10755156"/>
              <a:gd name="adj2" fmla="val 21456536"/>
              <a:gd name="adj3" fmla="val 5085"/>
            </a:avLst>
          </a:prstGeom>
          <a:solidFill>
            <a:srgbClr val="ADADAD"/>
          </a:solidFill>
          <a:ln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Semicírculo 4">
            <a:extLst>
              <a:ext uri="{FF2B5EF4-FFF2-40B4-BE49-F238E27FC236}">
                <a16:creationId xmlns:a16="http://schemas.microsoft.com/office/drawing/2014/main" id="{31245DEE-C106-02B4-F4E5-A6A04D3DE7E4}"/>
              </a:ext>
            </a:extLst>
          </p:cNvPr>
          <p:cNvSpPr/>
          <p:nvPr/>
        </p:nvSpPr>
        <p:spPr>
          <a:xfrm rot="10800000">
            <a:off x="1500820" y="2118122"/>
            <a:ext cx="1594916" cy="1782451"/>
          </a:xfrm>
          <a:prstGeom prst="blockArc">
            <a:avLst>
              <a:gd name="adj1" fmla="val 10761583"/>
              <a:gd name="adj2" fmla="val 21456536"/>
              <a:gd name="adj3" fmla="val 5085"/>
            </a:avLst>
          </a:prstGeom>
          <a:solidFill>
            <a:srgbClr val="525252"/>
          </a:solidFill>
          <a:ln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Semicírculo 6">
            <a:extLst>
              <a:ext uri="{FF2B5EF4-FFF2-40B4-BE49-F238E27FC236}">
                <a16:creationId xmlns:a16="http://schemas.microsoft.com/office/drawing/2014/main" id="{D4448831-9203-D03F-8437-6E799ABA2B43}"/>
              </a:ext>
            </a:extLst>
          </p:cNvPr>
          <p:cNvSpPr/>
          <p:nvPr/>
        </p:nvSpPr>
        <p:spPr>
          <a:xfrm>
            <a:off x="3016733" y="2105717"/>
            <a:ext cx="1594916" cy="1782451"/>
          </a:xfrm>
          <a:prstGeom prst="blockArc">
            <a:avLst>
              <a:gd name="adj1" fmla="val 10761583"/>
              <a:gd name="adj2" fmla="val 21456536"/>
              <a:gd name="adj3" fmla="val 5085"/>
            </a:avLst>
          </a:prstGeom>
          <a:solidFill>
            <a:srgbClr val="ADADAD"/>
          </a:solidFill>
          <a:ln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Semicírculo 7">
            <a:extLst>
              <a:ext uri="{FF2B5EF4-FFF2-40B4-BE49-F238E27FC236}">
                <a16:creationId xmlns:a16="http://schemas.microsoft.com/office/drawing/2014/main" id="{071EF998-C509-418C-2ECC-F0D4A0C5FE2D}"/>
              </a:ext>
            </a:extLst>
          </p:cNvPr>
          <p:cNvSpPr/>
          <p:nvPr/>
        </p:nvSpPr>
        <p:spPr>
          <a:xfrm rot="10800000">
            <a:off x="4525228" y="2033707"/>
            <a:ext cx="1620000" cy="1782451"/>
          </a:xfrm>
          <a:prstGeom prst="blockArc">
            <a:avLst>
              <a:gd name="adj1" fmla="val 10761583"/>
              <a:gd name="adj2" fmla="val 21456536"/>
              <a:gd name="adj3" fmla="val 5085"/>
            </a:avLst>
          </a:prstGeom>
          <a:solidFill>
            <a:srgbClr val="525252"/>
          </a:solidFill>
          <a:ln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43A70A29-A615-B9BB-934F-D0FF2D4710C9}"/>
              </a:ext>
            </a:extLst>
          </p:cNvPr>
          <p:cNvSpPr/>
          <p:nvPr/>
        </p:nvSpPr>
        <p:spPr>
          <a:xfrm>
            <a:off x="145615" y="2328766"/>
            <a:ext cx="1265659" cy="1263801"/>
          </a:xfrm>
          <a:prstGeom prst="ellipse">
            <a:avLst/>
          </a:prstGeom>
          <a:solidFill>
            <a:srgbClr val="025523">
              <a:alpha val="18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FF32984C-6D2E-00DF-9D95-5A5110C8CB14}"/>
              </a:ext>
            </a:extLst>
          </p:cNvPr>
          <p:cNvSpPr/>
          <p:nvPr/>
        </p:nvSpPr>
        <p:spPr>
          <a:xfrm>
            <a:off x="1661529" y="2430075"/>
            <a:ext cx="1265659" cy="1263801"/>
          </a:xfrm>
          <a:prstGeom prst="ellipse">
            <a:avLst/>
          </a:prstGeom>
          <a:solidFill>
            <a:srgbClr val="025523">
              <a:alpha val="18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44BCCC8C-2747-7E27-F533-4E18E650921F}"/>
              </a:ext>
            </a:extLst>
          </p:cNvPr>
          <p:cNvSpPr/>
          <p:nvPr/>
        </p:nvSpPr>
        <p:spPr>
          <a:xfrm>
            <a:off x="4691707" y="2375223"/>
            <a:ext cx="1265659" cy="1263801"/>
          </a:xfrm>
          <a:prstGeom prst="ellipse">
            <a:avLst/>
          </a:prstGeom>
          <a:solidFill>
            <a:srgbClr val="025523">
              <a:alpha val="18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632D706C-33B2-0524-CCF9-1DFF671B1357}"/>
              </a:ext>
            </a:extLst>
          </p:cNvPr>
          <p:cNvSpPr/>
          <p:nvPr/>
        </p:nvSpPr>
        <p:spPr>
          <a:xfrm>
            <a:off x="3182818" y="2254128"/>
            <a:ext cx="1265659" cy="1263801"/>
          </a:xfrm>
          <a:prstGeom prst="ellipse">
            <a:avLst/>
          </a:prstGeom>
          <a:solidFill>
            <a:srgbClr val="025523">
              <a:alpha val="18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FA050E4-E851-A681-A25E-30AB921750B6}"/>
              </a:ext>
            </a:extLst>
          </p:cNvPr>
          <p:cNvSpPr txBox="1"/>
          <p:nvPr/>
        </p:nvSpPr>
        <p:spPr>
          <a:xfrm>
            <a:off x="48860" y="2682023"/>
            <a:ext cx="1370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FFC000"/>
                </a:solidFill>
              </a:rPr>
              <a:t>ANSIEDADE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2252138-0184-6CCA-00A0-3139B4B616EF}"/>
              </a:ext>
            </a:extLst>
          </p:cNvPr>
          <p:cNvSpPr txBox="1"/>
          <p:nvPr/>
        </p:nvSpPr>
        <p:spPr>
          <a:xfrm>
            <a:off x="4639394" y="3087787"/>
            <a:ext cx="1370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FFC000"/>
                </a:solidFill>
              </a:rPr>
              <a:t>IMPACIÊNCIA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C5D27A5-EB61-1972-2FCB-25F5D8715F30}"/>
              </a:ext>
            </a:extLst>
          </p:cNvPr>
          <p:cNvSpPr txBox="1"/>
          <p:nvPr/>
        </p:nvSpPr>
        <p:spPr>
          <a:xfrm>
            <a:off x="3100087" y="2483903"/>
            <a:ext cx="1448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FFC000"/>
                </a:solidFill>
              </a:rPr>
              <a:t>VERGONHA INPROPRIADA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1486F1C-4A43-FFFB-799D-F45B4896249B}"/>
              </a:ext>
            </a:extLst>
          </p:cNvPr>
          <p:cNvSpPr txBox="1"/>
          <p:nvPr/>
        </p:nvSpPr>
        <p:spPr>
          <a:xfrm>
            <a:off x="1616529" y="3088640"/>
            <a:ext cx="1370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FFC000"/>
                </a:solidFill>
              </a:rPr>
              <a:t>ORGULHO</a:t>
            </a:r>
          </a:p>
        </p:txBody>
      </p:sp>
    </p:spTree>
    <p:extLst>
      <p:ext uri="{BB962C8B-B14F-4D97-AF65-F5344CB8AC3E}">
        <p14:creationId xmlns:p14="http://schemas.microsoft.com/office/powerpoint/2010/main" val="3807611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o Vivo">
            <a:extLst>
              <a:ext uri="{FF2B5EF4-FFF2-40B4-BE49-F238E27FC236}">
                <a16:creationId xmlns:a16="http://schemas.microsoft.com/office/drawing/2014/main" id="{1EAAC9BB-E418-CAAD-306C-E18A560E0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5" y="6248399"/>
            <a:ext cx="1090596" cy="460167"/>
          </a:xfrm>
          <a:prstGeom prst="rect">
            <a:avLst/>
          </a:prstGeom>
          <a:noFill/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7FE9DDF-33A1-F8A7-87E1-62EC23AB8C1A}"/>
              </a:ext>
            </a:extLst>
          </p:cNvPr>
          <p:cNvSpPr txBox="1"/>
          <p:nvPr/>
        </p:nvSpPr>
        <p:spPr>
          <a:xfrm>
            <a:off x="79075" y="149434"/>
            <a:ext cx="6096000" cy="1477328"/>
          </a:xfrm>
          <a:prstGeom prst="rect">
            <a:avLst/>
          </a:prstGeom>
          <a:solidFill>
            <a:schemeClr val="bg1">
              <a:alpha val="28000"/>
            </a:schemeClr>
          </a:solidFill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Não tenha medo do que você está </a:t>
            </a:r>
            <a:r>
              <a:rPr lang="pt-BR" b="0" i="0" dirty="0">
                <a:solidFill>
                  <a:srgbClr val="FFFF00"/>
                </a:solidFill>
                <a:effectLst/>
                <a:latin typeface="ArialMT"/>
              </a:rPr>
              <a:t>prestes a sofrer</a:t>
            </a:r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. O Diabo lançará alguns de vocês na prisão </a:t>
            </a:r>
            <a:r>
              <a:rPr lang="pt-BR" b="0" i="0" dirty="0">
                <a:solidFill>
                  <a:srgbClr val="FFFF00"/>
                </a:solidFill>
                <a:effectLst/>
                <a:latin typeface="ArialMT"/>
              </a:rPr>
              <a:t>para prová-los</a:t>
            </a:r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, e vocês </a:t>
            </a:r>
            <a:r>
              <a:rPr lang="pt-BR" b="0" i="0" dirty="0">
                <a:solidFill>
                  <a:srgbClr val="FFFF00"/>
                </a:solidFill>
                <a:effectLst/>
                <a:latin typeface="ArialMT"/>
              </a:rPr>
              <a:t>sofrerão perseguição durante dez dias</a:t>
            </a:r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. Seja </a:t>
            </a:r>
            <a:r>
              <a:rPr lang="pt-BR" b="0" i="0" dirty="0">
                <a:solidFill>
                  <a:srgbClr val="FFFF00"/>
                </a:solidFill>
                <a:effectLst/>
                <a:latin typeface="ArialMT"/>
              </a:rPr>
              <a:t>fiel até a morte</a:t>
            </a:r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, e eu lhe darei a coroa da vida.</a:t>
            </a:r>
          </a:p>
          <a:p>
            <a:pPr algn="r"/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Apocalipse 2:10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0D42442-D306-A722-FC5F-EE72E9B92685}"/>
              </a:ext>
            </a:extLst>
          </p:cNvPr>
          <p:cNvSpPr txBox="1"/>
          <p:nvPr/>
        </p:nvSpPr>
        <p:spPr>
          <a:xfrm>
            <a:off x="2963932" y="1859339"/>
            <a:ext cx="7374334" cy="1477328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Portanto, ninguém se glorie em homens; porque todas as coisas são de vocês, seja Paulo, seja Apolo, seja Pedro, sejam o mundo, </a:t>
            </a:r>
            <a:r>
              <a:rPr lang="pt-BR" b="0" i="0" dirty="0">
                <a:solidFill>
                  <a:srgbClr val="FFFF00"/>
                </a:solidFill>
                <a:effectLst/>
                <a:latin typeface="ArialMT"/>
              </a:rPr>
              <a:t>a vida, a morte</a:t>
            </a:r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, o </a:t>
            </a:r>
            <a:r>
              <a:rPr lang="pt-BR" b="0" i="0" dirty="0">
                <a:solidFill>
                  <a:srgbClr val="FFFF00"/>
                </a:solidFill>
                <a:effectLst/>
                <a:latin typeface="ArialMT"/>
              </a:rPr>
              <a:t>presente ou o futuro</a:t>
            </a:r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; </a:t>
            </a:r>
            <a:r>
              <a:rPr lang="pt-BR" b="0" i="0" dirty="0">
                <a:solidFill>
                  <a:srgbClr val="FF0000"/>
                </a:solidFill>
                <a:effectLst/>
                <a:latin typeface="ArialMT"/>
              </a:rPr>
              <a:t>tudo é de vocês</a:t>
            </a:r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, e vocês </a:t>
            </a:r>
            <a:r>
              <a:rPr lang="pt-BR" b="0" i="0" dirty="0">
                <a:solidFill>
                  <a:srgbClr val="FFFF00"/>
                </a:solidFill>
                <a:effectLst/>
                <a:latin typeface="ArialMT"/>
              </a:rPr>
              <a:t>são de Cristo</a:t>
            </a:r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, e </a:t>
            </a:r>
            <a:r>
              <a:rPr lang="pt-BR" b="0" i="0" dirty="0">
                <a:solidFill>
                  <a:srgbClr val="FFFF00"/>
                </a:solidFill>
                <a:effectLst/>
                <a:latin typeface="ArialMT"/>
              </a:rPr>
              <a:t>Cristo de Deus</a:t>
            </a:r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.</a:t>
            </a:r>
            <a:endParaRPr lang="pt-BR" dirty="0">
              <a:solidFill>
                <a:schemeClr val="bg1"/>
              </a:solidFill>
              <a:latin typeface="ArialMT"/>
            </a:endParaRPr>
          </a:p>
          <a:p>
            <a:pPr algn="r"/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1 Coríntios 3:21-23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C6D74F0-D308-F22E-BFF0-1A7031782175}"/>
              </a:ext>
            </a:extLst>
          </p:cNvPr>
          <p:cNvSpPr txBox="1"/>
          <p:nvPr/>
        </p:nvSpPr>
        <p:spPr>
          <a:xfrm>
            <a:off x="4469382" y="3575854"/>
            <a:ext cx="7589268" cy="3139321"/>
          </a:xfrm>
          <a:prstGeom prst="rect">
            <a:avLst/>
          </a:prstGeom>
          <a:solidFill>
            <a:schemeClr val="bg1">
              <a:alpha val="28000"/>
            </a:schemeClr>
          </a:solidFill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Quem nos separará do amor de Cristo? Será </a:t>
            </a:r>
            <a:r>
              <a:rPr lang="pt-BR" b="0" i="0" dirty="0">
                <a:solidFill>
                  <a:srgbClr val="FFFF00"/>
                </a:solidFill>
                <a:effectLst/>
                <a:latin typeface="ArialMT"/>
              </a:rPr>
              <a:t>tribulação</a:t>
            </a:r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, ou </a:t>
            </a:r>
            <a:r>
              <a:rPr lang="pt-BR" b="0" i="0" dirty="0">
                <a:solidFill>
                  <a:srgbClr val="FFFF00"/>
                </a:solidFill>
                <a:effectLst/>
                <a:latin typeface="ArialMT"/>
              </a:rPr>
              <a:t>angústia</a:t>
            </a:r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, ou </a:t>
            </a:r>
            <a:r>
              <a:rPr lang="pt-BR" b="0" i="0" dirty="0">
                <a:solidFill>
                  <a:srgbClr val="FFFF00"/>
                </a:solidFill>
                <a:effectLst/>
                <a:latin typeface="ArialMT"/>
              </a:rPr>
              <a:t>perseguição</a:t>
            </a:r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, ou </a:t>
            </a:r>
            <a:r>
              <a:rPr lang="pt-BR" b="0" i="0" dirty="0">
                <a:solidFill>
                  <a:srgbClr val="FFFF00"/>
                </a:solidFill>
                <a:effectLst/>
                <a:latin typeface="ArialMT"/>
              </a:rPr>
              <a:t>fome</a:t>
            </a:r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, ou </a:t>
            </a:r>
            <a:r>
              <a:rPr lang="pt-BR" b="0" i="0" dirty="0">
                <a:solidFill>
                  <a:srgbClr val="FFFF00"/>
                </a:solidFill>
                <a:effectLst/>
                <a:latin typeface="ArialMT"/>
              </a:rPr>
              <a:t>nudez</a:t>
            </a:r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, ou </a:t>
            </a:r>
            <a:r>
              <a:rPr lang="pt-BR" b="0" i="0" dirty="0">
                <a:solidFill>
                  <a:srgbClr val="FFFF00"/>
                </a:solidFill>
                <a:effectLst/>
                <a:latin typeface="ArialMT"/>
              </a:rPr>
              <a:t>perigo</a:t>
            </a:r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, ou </a:t>
            </a:r>
            <a:r>
              <a:rPr lang="pt-BR" b="0" i="0" dirty="0">
                <a:solidFill>
                  <a:srgbClr val="FFFF00"/>
                </a:solidFill>
                <a:effectLst/>
                <a:latin typeface="ArialMT"/>
              </a:rPr>
              <a:t>espada</a:t>
            </a:r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? Como está escrito: “Por </a:t>
            </a:r>
            <a:r>
              <a:rPr lang="pt-BR" b="0" i="0" dirty="0">
                <a:solidFill>
                  <a:srgbClr val="FFFF00"/>
                </a:solidFill>
                <a:effectLst/>
                <a:latin typeface="ArialMT"/>
              </a:rPr>
              <a:t>amor de ti </a:t>
            </a:r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enfrentamos a </a:t>
            </a:r>
            <a:r>
              <a:rPr lang="pt-BR" b="0" i="0" dirty="0">
                <a:solidFill>
                  <a:srgbClr val="FFFF00"/>
                </a:solidFill>
                <a:effectLst/>
                <a:latin typeface="ArialMT"/>
              </a:rPr>
              <a:t>morte todos os dias</a:t>
            </a:r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; somos considerados como </a:t>
            </a:r>
            <a:r>
              <a:rPr lang="pt-BR" b="0" i="0" dirty="0">
                <a:solidFill>
                  <a:srgbClr val="FFFF00"/>
                </a:solidFill>
                <a:effectLst/>
                <a:latin typeface="ArialMT"/>
              </a:rPr>
              <a:t>ovelhas destinadas ao matadouro</a:t>
            </a:r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” . Mas em todas estas coisas somos mais que vencedores, por meio daquele que nos amou. Pois estou convencido de que </a:t>
            </a:r>
            <a:r>
              <a:rPr lang="pt-BR" b="0" i="0" dirty="0">
                <a:solidFill>
                  <a:srgbClr val="FFFF00"/>
                </a:solidFill>
                <a:effectLst/>
                <a:latin typeface="ArialMT"/>
              </a:rPr>
              <a:t>nem morte nem vida</a:t>
            </a:r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, nem </a:t>
            </a:r>
            <a:r>
              <a:rPr lang="pt-BR" b="0" i="0" dirty="0">
                <a:solidFill>
                  <a:srgbClr val="FFFF00"/>
                </a:solidFill>
                <a:effectLst/>
                <a:latin typeface="ArialMT"/>
              </a:rPr>
              <a:t>anjos nem demônios </a:t>
            </a:r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, nem o </a:t>
            </a:r>
            <a:r>
              <a:rPr lang="pt-BR" b="0" i="0" dirty="0">
                <a:solidFill>
                  <a:srgbClr val="FFFF00"/>
                </a:solidFill>
                <a:effectLst/>
                <a:latin typeface="ArialMT"/>
              </a:rPr>
              <a:t>presente nem o futuro</a:t>
            </a:r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, nem </a:t>
            </a:r>
            <a:r>
              <a:rPr lang="pt-BR" b="0" i="0" dirty="0">
                <a:solidFill>
                  <a:srgbClr val="FFFF00"/>
                </a:solidFill>
                <a:effectLst/>
                <a:latin typeface="ArialMT"/>
              </a:rPr>
              <a:t>quaisquer poderes</a:t>
            </a:r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, nem </a:t>
            </a:r>
            <a:r>
              <a:rPr lang="pt-BR" b="0" i="0" dirty="0">
                <a:solidFill>
                  <a:srgbClr val="FFFF00"/>
                </a:solidFill>
                <a:effectLst/>
                <a:latin typeface="ArialMT"/>
              </a:rPr>
              <a:t>altura nem profundidade</a:t>
            </a:r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, nem </a:t>
            </a:r>
            <a:r>
              <a:rPr lang="pt-BR" b="0" i="0" dirty="0">
                <a:solidFill>
                  <a:srgbClr val="FFFF00"/>
                </a:solidFill>
                <a:effectLst/>
                <a:latin typeface="ArialMT"/>
              </a:rPr>
              <a:t>qualquer outra coisa na criação</a:t>
            </a:r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 será capaz de nos </a:t>
            </a:r>
            <a:r>
              <a:rPr lang="pt-BR" b="0" i="0" dirty="0">
                <a:solidFill>
                  <a:srgbClr val="FF0000"/>
                </a:solidFill>
                <a:effectLst/>
                <a:latin typeface="ArialMT"/>
              </a:rPr>
              <a:t>separar do amor de Deus que está em Cristo Jesus</a:t>
            </a:r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, nosso Senhor.</a:t>
            </a:r>
            <a:endParaRPr lang="pt-BR" dirty="0">
              <a:solidFill>
                <a:schemeClr val="bg1"/>
              </a:solidFill>
              <a:latin typeface="ArialMT"/>
            </a:endParaRPr>
          </a:p>
          <a:p>
            <a:pPr algn="r"/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Romanos 8:35-39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80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o Vivo">
            <a:extLst>
              <a:ext uri="{FF2B5EF4-FFF2-40B4-BE49-F238E27FC236}">
                <a16:creationId xmlns:a16="http://schemas.microsoft.com/office/drawing/2014/main" id="{F834FFA1-18D6-4EAA-A523-72B230411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5" y="6248399"/>
            <a:ext cx="1090596" cy="46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7B79E93-ABBC-748E-23AC-9CCBDEE6C213}"/>
              </a:ext>
            </a:extLst>
          </p:cNvPr>
          <p:cNvSpPr txBox="1"/>
          <p:nvPr/>
        </p:nvSpPr>
        <p:spPr>
          <a:xfrm>
            <a:off x="5882021" y="453806"/>
            <a:ext cx="6097554" cy="1200329"/>
          </a:xfrm>
          <a:prstGeom prst="rect">
            <a:avLst/>
          </a:prstGeom>
          <a:solidFill>
            <a:schemeClr val="tx1">
              <a:alpha val="35000"/>
            </a:schemeClr>
          </a:solidFill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Por isso mesmo, aqueles que </a:t>
            </a:r>
            <a:r>
              <a:rPr lang="pt-BR" b="0" i="0" dirty="0">
                <a:solidFill>
                  <a:srgbClr val="FFFF00"/>
                </a:solidFill>
                <a:effectLst/>
                <a:latin typeface="ArialMT"/>
              </a:rPr>
              <a:t>sofrem de acordo com a vontade de Deus</a:t>
            </a:r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 devem confiar sua vida ao seu fiel Criador e </a:t>
            </a:r>
            <a:r>
              <a:rPr lang="pt-BR" b="0" i="0" dirty="0">
                <a:solidFill>
                  <a:srgbClr val="FFFF00"/>
                </a:solidFill>
                <a:effectLst/>
                <a:latin typeface="ArialMT"/>
              </a:rPr>
              <a:t>praticar o bem</a:t>
            </a:r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.</a:t>
            </a:r>
            <a:endParaRPr lang="pt-BR" dirty="0">
              <a:solidFill>
                <a:schemeClr val="bg1"/>
              </a:solidFill>
              <a:latin typeface="ArialMT"/>
            </a:endParaRPr>
          </a:p>
          <a:p>
            <a:pPr algn="r"/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1 Pedro 4:19 </a:t>
            </a:r>
            <a:r>
              <a:rPr lang="pt-BR" dirty="0">
                <a:solidFill>
                  <a:schemeClr val="bg1"/>
                </a:solidFill>
                <a:latin typeface="ArialMT"/>
              </a:rPr>
              <a:t>NVI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5F07F13-0F7C-9D36-7F19-2D68D5AC3554}"/>
              </a:ext>
            </a:extLst>
          </p:cNvPr>
          <p:cNvSpPr txBox="1"/>
          <p:nvPr/>
        </p:nvSpPr>
        <p:spPr>
          <a:xfrm>
            <a:off x="5882021" y="4910186"/>
            <a:ext cx="6097554" cy="646331"/>
          </a:xfrm>
          <a:prstGeom prst="rect">
            <a:avLst/>
          </a:prstGeom>
          <a:solidFill>
            <a:schemeClr val="tx1">
              <a:alpha val="35000"/>
            </a:schemeClr>
          </a:solidFill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É </a:t>
            </a:r>
            <a:r>
              <a:rPr lang="pt-BR" b="0" i="0" dirty="0">
                <a:solidFill>
                  <a:srgbClr val="FFFF00"/>
                </a:solidFill>
                <a:effectLst/>
                <a:latin typeface="ArialMT"/>
              </a:rPr>
              <a:t>perseverando</a:t>
            </a:r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 que vocês obterão a vida.</a:t>
            </a:r>
          </a:p>
          <a:p>
            <a:pPr algn="r"/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Lucas 21:19 NVI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70C0C6F-A1E5-0D36-39FC-450CC634F990}"/>
              </a:ext>
            </a:extLst>
          </p:cNvPr>
          <p:cNvSpPr txBox="1"/>
          <p:nvPr/>
        </p:nvSpPr>
        <p:spPr>
          <a:xfrm>
            <a:off x="5882021" y="5832151"/>
            <a:ext cx="6097554" cy="646331"/>
          </a:xfrm>
          <a:prstGeom prst="rect">
            <a:avLst/>
          </a:prstGeom>
          <a:solidFill>
            <a:schemeClr val="tx1">
              <a:alpha val="35000"/>
            </a:schemeClr>
          </a:solidFill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É na vossa </a:t>
            </a:r>
            <a:r>
              <a:rPr lang="pt-BR" b="0" i="0" dirty="0">
                <a:solidFill>
                  <a:srgbClr val="FFFF00"/>
                </a:solidFill>
                <a:effectLst/>
                <a:latin typeface="ArialMT"/>
              </a:rPr>
              <a:t>perseverança</a:t>
            </a:r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 que ganhareis a vossa alma. </a:t>
            </a:r>
          </a:p>
          <a:p>
            <a:pPr algn="r"/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Lucas 21:19 ARA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75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o Vivo">
            <a:extLst>
              <a:ext uri="{FF2B5EF4-FFF2-40B4-BE49-F238E27FC236}">
                <a16:creationId xmlns:a16="http://schemas.microsoft.com/office/drawing/2014/main" id="{F834FFA1-18D6-4EAA-A523-72B230411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5" y="6248399"/>
            <a:ext cx="1090596" cy="46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8C05A0A-BFC8-3435-E0CC-38A5FCB6E5B2}"/>
              </a:ext>
            </a:extLst>
          </p:cNvPr>
          <p:cNvSpPr txBox="1"/>
          <p:nvPr/>
        </p:nvSpPr>
        <p:spPr>
          <a:xfrm>
            <a:off x="757723" y="1111459"/>
            <a:ext cx="6096000" cy="1754326"/>
          </a:xfrm>
          <a:prstGeom prst="rect">
            <a:avLst/>
          </a:prstGeom>
          <a:solidFill>
            <a:schemeClr val="tx1">
              <a:alpha val="56000"/>
            </a:schemeClr>
          </a:solidFill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Desejamos, porém, continue cada um de vós mostrando, até ao fim, </a:t>
            </a:r>
            <a:r>
              <a:rPr lang="pt-BR" b="0" i="0" dirty="0">
                <a:solidFill>
                  <a:srgbClr val="FFFF00"/>
                </a:solidFill>
                <a:effectLst/>
                <a:latin typeface="ArialMT"/>
              </a:rPr>
              <a:t>a mesma diligência </a:t>
            </a:r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para a plena certeza da esperança; para que não vos torneis indolentes, mas </a:t>
            </a:r>
            <a:r>
              <a:rPr lang="pt-BR" b="0" i="0" dirty="0">
                <a:solidFill>
                  <a:srgbClr val="FFFF00"/>
                </a:solidFill>
                <a:effectLst/>
                <a:latin typeface="ArialMT"/>
              </a:rPr>
              <a:t>imitadores </a:t>
            </a:r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daqueles que, </a:t>
            </a:r>
            <a:r>
              <a:rPr lang="pt-BR" b="0" i="0" dirty="0">
                <a:solidFill>
                  <a:srgbClr val="FFFF00"/>
                </a:solidFill>
                <a:effectLst/>
                <a:latin typeface="ArialMT"/>
              </a:rPr>
              <a:t>pela fé e pela longanimidade</a:t>
            </a:r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, herdam as promessas.</a:t>
            </a:r>
          </a:p>
          <a:p>
            <a:pPr algn="r"/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Hebreus 6:11-12 ARA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43B34BC-A30E-B5B4-19BB-AC91A5F78EF1}"/>
              </a:ext>
            </a:extLst>
          </p:cNvPr>
          <p:cNvSpPr txBox="1"/>
          <p:nvPr/>
        </p:nvSpPr>
        <p:spPr>
          <a:xfrm>
            <a:off x="5226350" y="3535015"/>
            <a:ext cx="6096000" cy="1754326"/>
          </a:xfrm>
          <a:prstGeom prst="rect">
            <a:avLst/>
          </a:prstGeom>
          <a:solidFill>
            <a:schemeClr val="tx1">
              <a:alpha val="56000"/>
            </a:schemeClr>
          </a:solidFill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Queremos que cada um de vocês mostre essa mesma </a:t>
            </a:r>
            <a:r>
              <a:rPr lang="pt-BR" b="0" i="0" dirty="0">
                <a:solidFill>
                  <a:srgbClr val="FFFF00"/>
                </a:solidFill>
                <a:effectLst/>
                <a:latin typeface="ArialMT"/>
              </a:rPr>
              <a:t>prontidão</a:t>
            </a:r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 até o fim, para que tenham a plena certeza da esperança, de modo que vocês não se tornem negligentes, </a:t>
            </a:r>
            <a:r>
              <a:rPr lang="pt-BR" b="0" i="0" dirty="0">
                <a:solidFill>
                  <a:srgbClr val="FFFF00"/>
                </a:solidFill>
                <a:effectLst/>
                <a:latin typeface="ArialMT"/>
              </a:rPr>
              <a:t>mas imitem </a:t>
            </a:r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aqueles que, por meio da </a:t>
            </a:r>
            <a:r>
              <a:rPr lang="pt-BR" b="0" i="0" dirty="0">
                <a:solidFill>
                  <a:srgbClr val="FFFF00"/>
                </a:solidFill>
                <a:effectLst/>
                <a:latin typeface="ArialMT"/>
              </a:rPr>
              <a:t>fé e da paciência</a:t>
            </a:r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, recebem a herança prometida.</a:t>
            </a:r>
          </a:p>
          <a:p>
            <a:pPr algn="r"/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Hebreus 6:11-12 NVI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31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o Vivo">
            <a:extLst>
              <a:ext uri="{FF2B5EF4-FFF2-40B4-BE49-F238E27FC236}">
                <a16:creationId xmlns:a16="http://schemas.microsoft.com/office/drawing/2014/main" id="{F834FFA1-18D6-4EAA-A523-72B230411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5" y="6248399"/>
            <a:ext cx="1090596" cy="46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49AA6A5-0F34-02E3-F4F8-C226E8E15BB2}"/>
              </a:ext>
            </a:extLst>
          </p:cNvPr>
          <p:cNvSpPr txBox="1"/>
          <p:nvPr/>
        </p:nvSpPr>
        <p:spPr>
          <a:xfrm>
            <a:off x="0" y="29895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121212"/>
                </a:solidFill>
                <a:effectLst/>
                <a:latin typeface="ArialMT"/>
              </a:rPr>
              <a:t>Contudo, o Senhor </a:t>
            </a:r>
            <a:r>
              <a:rPr lang="pt-BR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espera o momento de ser bondoso com vocês</a:t>
            </a:r>
            <a:r>
              <a:rPr lang="pt-BR" b="0" i="0" dirty="0">
                <a:solidFill>
                  <a:srgbClr val="121212"/>
                </a:solidFill>
                <a:effectLst/>
                <a:latin typeface="ArialMT"/>
              </a:rPr>
              <a:t>; ele ainda se levantará para mostrar-lhes compaixão. Pois o </a:t>
            </a:r>
            <a:r>
              <a:rPr lang="pt-BR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Senhor é Deus de justiça</a:t>
            </a:r>
            <a:r>
              <a:rPr lang="pt-BR" b="0" i="0" dirty="0">
                <a:solidFill>
                  <a:srgbClr val="121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. </a:t>
            </a:r>
            <a:r>
              <a:rPr lang="pt-BR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Como são felizes todos os que nele esperam!</a:t>
            </a:r>
          </a:p>
          <a:p>
            <a:pPr algn="r"/>
            <a:r>
              <a:rPr lang="pt-BR" b="0" i="0" dirty="0">
                <a:solidFill>
                  <a:srgbClr val="121212"/>
                </a:solidFill>
                <a:effectLst/>
                <a:latin typeface="ArialMT"/>
              </a:rPr>
              <a:t>Isaías 30:18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B4A0009-FD13-3BF0-946C-1ADCB40FE0AC}"/>
              </a:ext>
            </a:extLst>
          </p:cNvPr>
          <p:cNvSpPr txBox="1"/>
          <p:nvPr/>
        </p:nvSpPr>
        <p:spPr>
          <a:xfrm>
            <a:off x="5883575" y="5300186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121212"/>
                </a:solidFill>
                <a:effectLst/>
                <a:latin typeface="ArialMT"/>
              </a:rPr>
              <a:t>Por isso, o Senhor espera, para ter misericórdia de vós, e se detém, para se compadecer de vós, porque o Senhor é Deus de justiça; </a:t>
            </a:r>
            <a:r>
              <a:rPr lang="pt-BR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bem-aventurados todos os que nele esperam. </a:t>
            </a:r>
            <a:endParaRPr 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MT"/>
            </a:endParaRPr>
          </a:p>
          <a:p>
            <a:pPr algn="r"/>
            <a:r>
              <a:rPr lang="pt-BR" b="0" i="0" dirty="0">
                <a:solidFill>
                  <a:srgbClr val="121212"/>
                </a:solidFill>
                <a:effectLst/>
                <a:latin typeface="ArialMT"/>
              </a:rPr>
              <a:t>Isaías 30:18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8182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7C7A5F"/>
            </a:gs>
            <a:gs pos="0">
              <a:srgbClr val="37321C"/>
            </a:gs>
            <a:gs pos="74000">
              <a:srgbClr val="81846F"/>
            </a:gs>
            <a:gs pos="83000">
              <a:srgbClr val="39372B"/>
            </a:gs>
            <a:gs pos="100000">
              <a:srgbClr val="281F1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o Vivo">
            <a:extLst>
              <a:ext uri="{FF2B5EF4-FFF2-40B4-BE49-F238E27FC236}">
                <a16:creationId xmlns:a16="http://schemas.microsoft.com/office/drawing/2014/main" id="{F834FFA1-18D6-4EAA-A523-72B230411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5" y="6248399"/>
            <a:ext cx="1090596" cy="46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mazon.com: AOFOTO 7x7ft Cross on Old Wooden Board Background Jesus Christ  Wood Symbol Christian Crucifix on Shabby Brown Wood Plank Backdrop  Christianity Easter Church Decoration Photo Shoot Props Vinyl : מוצרי חשמל">
            <a:extLst>
              <a:ext uri="{FF2B5EF4-FFF2-40B4-BE49-F238E27FC236}">
                <a16:creationId xmlns:a16="http://schemas.microsoft.com/office/drawing/2014/main" id="{4D185189-2102-92FF-7C25-4761C661E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lory Sticker for iOS &amp; Android | GIPHY">
            <a:extLst>
              <a:ext uri="{FF2B5EF4-FFF2-40B4-BE49-F238E27FC236}">
                <a16:creationId xmlns:a16="http://schemas.microsoft.com/office/drawing/2014/main" id="{8871AAA4-6082-B7A0-DBCE-B47010C67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602" y="-523875"/>
            <a:ext cx="4810125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 descr="Interface gráfica do usuário, Logotipo&#10;&#10;Descrição gerada automaticamente">
            <a:extLst>
              <a:ext uri="{FF2B5EF4-FFF2-40B4-BE49-F238E27FC236}">
                <a16:creationId xmlns:a16="http://schemas.microsoft.com/office/drawing/2014/main" id="{9A98A959-EEE0-821D-7A0A-E4CC4FF863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121" y="2513348"/>
            <a:ext cx="3577606" cy="2268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8425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9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4439FE0-3761-FADE-5C68-E2B8795372B2}"/>
              </a:ext>
            </a:extLst>
          </p:cNvPr>
          <p:cNvSpPr txBox="1"/>
          <p:nvPr/>
        </p:nvSpPr>
        <p:spPr>
          <a:xfrm>
            <a:off x="6096000" y="0"/>
            <a:ext cx="6096000" cy="5312093"/>
          </a:xfrm>
          <a:prstGeom prst="round2DiagRect">
            <a:avLst/>
          </a:prstGeom>
          <a:solidFill>
            <a:schemeClr val="bg1">
              <a:alpha val="27000"/>
            </a:schemeClr>
          </a:solidFill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121212"/>
                </a:solidFill>
                <a:effectLst/>
                <a:latin typeface="ArialMT"/>
              </a:rPr>
              <a:t>Portanto, irmãos, </a:t>
            </a:r>
            <a:r>
              <a:rPr lang="pt-BR" b="0" i="0" dirty="0">
                <a:solidFill>
                  <a:srgbClr val="C00000"/>
                </a:solidFill>
                <a:effectLst/>
                <a:latin typeface="ArialMT"/>
              </a:rPr>
              <a:t>sejam pacientes até a vinda do Senhor</a:t>
            </a:r>
            <a:r>
              <a:rPr lang="pt-BR" b="0" i="0" dirty="0">
                <a:solidFill>
                  <a:srgbClr val="121212"/>
                </a:solidFill>
                <a:effectLst/>
                <a:latin typeface="ArialMT"/>
              </a:rPr>
              <a:t>. Vejam como o agricultor aguarda que a terra produza a preciosa colheita e como espera com paciência até virem as chuvas do outono e da primavera. Sejam também </a:t>
            </a:r>
            <a:r>
              <a:rPr lang="pt-BR" b="0" i="0" dirty="0">
                <a:solidFill>
                  <a:srgbClr val="C00000"/>
                </a:solidFill>
                <a:effectLst/>
                <a:latin typeface="ArialMT"/>
              </a:rPr>
              <a:t>pacientes</a:t>
            </a:r>
            <a:r>
              <a:rPr lang="pt-BR" b="0" i="0" dirty="0">
                <a:solidFill>
                  <a:srgbClr val="121212"/>
                </a:solidFill>
                <a:effectLst/>
                <a:latin typeface="ArialMT"/>
              </a:rPr>
              <a:t> e fortaleçam o seu coração, pois a vinda do Senhor está próxima. Irmãos, não se queixem uns dos outros, para que não sejam julgados. O Juiz já está às portas! Irmãos, tenham os profetas que falaram em nome do Senhor como exemplo de </a:t>
            </a:r>
            <a:r>
              <a:rPr lang="pt-BR" b="0" i="0" dirty="0">
                <a:solidFill>
                  <a:srgbClr val="C00000"/>
                </a:solidFill>
                <a:effectLst/>
                <a:latin typeface="ArialMT"/>
              </a:rPr>
              <a:t>paciência diante do sofrimento</a:t>
            </a:r>
            <a:r>
              <a:rPr lang="pt-BR" b="0" i="0" dirty="0">
                <a:solidFill>
                  <a:srgbClr val="121212"/>
                </a:solidFill>
                <a:effectLst/>
                <a:latin typeface="ArialMT"/>
              </a:rPr>
              <a:t>. Como vocês sabem, nós consideramos </a:t>
            </a:r>
            <a:r>
              <a:rPr lang="pt-BR" b="0" i="0" dirty="0">
                <a:solidFill>
                  <a:srgbClr val="C00000"/>
                </a:solidFill>
                <a:effectLst/>
                <a:latin typeface="ArialMT"/>
              </a:rPr>
              <a:t>felizes aqueles que mostraram perseverança</a:t>
            </a:r>
            <a:r>
              <a:rPr lang="pt-BR" b="0" i="0" dirty="0">
                <a:solidFill>
                  <a:srgbClr val="121212"/>
                </a:solidFill>
                <a:effectLst/>
                <a:latin typeface="ArialMT"/>
              </a:rPr>
              <a:t>. Vocês ouviram falar sobre a </a:t>
            </a:r>
            <a:r>
              <a:rPr lang="pt-BR" b="0" i="0" dirty="0">
                <a:solidFill>
                  <a:srgbClr val="C00000"/>
                </a:solidFill>
                <a:effectLst/>
                <a:latin typeface="ArialMT"/>
              </a:rPr>
              <a:t>perseverança de Jó </a:t>
            </a:r>
            <a:r>
              <a:rPr lang="pt-BR" b="0" i="0" dirty="0">
                <a:solidFill>
                  <a:srgbClr val="121212"/>
                </a:solidFill>
                <a:effectLst/>
                <a:latin typeface="ArialMT"/>
              </a:rPr>
              <a:t>e viram o fim que o Senhor lhe proporcionou. </a:t>
            </a:r>
            <a:r>
              <a:rPr lang="pt-BR" b="0" i="0" dirty="0">
                <a:solidFill>
                  <a:srgbClr val="C00000"/>
                </a:solidFill>
                <a:effectLst/>
                <a:latin typeface="ArialMT"/>
              </a:rPr>
              <a:t>O Senhor é cheio de compaixão e misericórdia</a:t>
            </a:r>
            <a:r>
              <a:rPr lang="pt-BR" b="0" i="0" dirty="0">
                <a:solidFill>
                  <a:srgbClr val="121212"/>
                </a:solidFill>
                <a:effectLst/>
                <a:latin typeface="ArialMT"/>
              </a:rPr>
              <a:t>.</a:t>
            </a:r>
          </a:p>
          <a:p>
            <a:pPr algn="r"/>
            <a:endParaRPr lang="pt-BR" b="0" i="0" dirty="0">
              <a:solidFill>
                <a:srgbClr val="121212"/>
              </a:solidFill>
              <a:effectLst/>
              <a:latin typeface="ArialMT"/>
            </a:endParaRPr>
          </a:p>
          <a:p>
            <a:pPr algn="r"/>
            <a:r>
              <a:rPr lang="pt-BR" b="0" i="0" dirty="0">
                <a:solidFill>
                  <a:srgbClr val="121212"/>
                </a:solidFill>
                <a:effectLst/>
                <a:latin typeface="ArialMT"/>
              </a:rPr>
              <a:t>Tiago 5:7-11 (NVI)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82ACC20-709C-5AB4-59C1-4962AE141328}"/>
              </a:ext>
            </a:extLst>
          </p:cNvPr>
          <p:cNvSpPr txBox="1"/>
          <p:nvPr/>
        </p:nvSpPr>
        <p:spPr>
          <a:xfrm>
            <a:off x="6096000" y="5584001"/>
            <a:ext cx="6096000" cy="1021556"/>
          </a:xfrm>
          <a:prstGeom prst="round2DiagRect">
            <a:avLst/>
          </a:prstGeom>
          <a:solidFill>
            <a:schemeClr val="bg1">
              <a:alpha val="31000"/>
            </a:schemeClr>
          </a:solidFill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121212"/>
                </a:solidFill>
                <a:effectLst/>
                <a:latin typeface="ArialMT"/>
              </a:rPr>
              <a:t>Bom é o Senhor </a:t>
            </a:r>
            <a:r>
              <a:rPr lang="pt-BR" b="0" i="0" dirty="0">
                <a:solidFill>
                  <a:srgbClr val="C00000"/>
                </a:solidFill>
                <a:effectLst/>
                <a:latin typeface="ArialMT"/>
              </a:rPr>
              <a:t>para os que esperam por ele</a:t>
            </a:r>
            <a:r>
              <a:rPr lang="pt-BR" b="0" i="0" dirty="0">
                <a:solidFill>
                  <a:srgbClr val="121212"/>
                </a:solidFill>
                <a:effectLst/>
                <a:latin typeface="ArialMT"/>
              </a:rPr>
              <a:t>, para a alma que o busca.</a:t>
            </a:r>
          </a:p>
          <a:p>
            <a:pPr algn="r"/>
            <a:r>
              <a:rPr lang="pt-BR" b="0" i="0" dirty="0">
                <a:solidFill>
                  <a:srgbClr val="121212"/>
                </a:solidFill>
                <a:effectLst/>
                <a:latin typeface="ArialMT"/>
              </a:rPr>
              <a:t>Lamentações 3:25 (ARA)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20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o Vivo">
            <a:extLst>
              <a:ext uri="{FF2B5EF4-FFF2-40B4-BE49-F238E27FC236}">
                <a16:creationId xmlns:a16="http://schemas.microsoft.com/office/drawing/2014/main" id="{F834FFA1-18D6-4EAA-A523-72B230411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5" y="6248399"/>
            <a:ext cx="1090596" cy="46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63ADEC1-5273-D052-0C49-B57BA4E3B9A5}"/>
              </a:ext>
            </a:extLst>
          </p:cNvPr>
          <p:cNvSpPr txBox="1"/>
          <p:nvPr/>
        </p:nvSpPr>
        <p:spPr>
          <a:xfrm>
            <a:off x="212425" y="221426"/>
            <a:ext cx="4486275" cy="972039"/>
          </a:xfrm>
          <a:prstGeom prst="round2DiagRect">
            <a:avLst/>
          </a:prstGeom>
          <a:solidFill>
            <a:schemeClr val="bg1">
              <a:alpha val="31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0" i="0" dirty="0">
                <a:solidFill>
                  <a:srgbClr val="121212"/>
                </a:solidFill>
                <a:effectLst/>
                <a:latin typeface="ArialMT"/>
              </a:rPr>
              <a:t>O </a:t>
            </a:r>
            <a:r>
              <a:rPr lang="pt-BR" dirty="0">
                <a:solidFill>
                  <a:srgbClr val="121212"/>
                </a:solidFill>
                <a:latin typeface="ArialMT"/>
              </a:rPr>
              <a:t>oposto da impaciência não é uma </a:t>
            </a:r>
            <a:r>
              <a:rPr lang="pt-BR" dirty="0">
                <a:solidFill>
                  <a:srgbClr val="C00000"/>
                </a:solidFill>
                <a:latin typeface="ArialMT"/>
              </a:rPr>
              <a:t>negação simplista do prejuízo</a:t>
            </a:r>
            <a:r>
              <a:rPr lang="pt-BR" dirty="0">
                <a:solidFill>
                  <a:srgbClr val="121212"/>
                </a:solidFill>
                <a:latin typeface="ArialMT"/>
              </a:rPr>
              <a:t>...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857A419-829E-D6A4-9558-15F3D64B1DB3}"/>
              </a:ext>
            </a:extLst>
          </p:cNvPr>
          <p:cNvSpPr txBox="1"/>
          <p:nvPr/>
        </p:nvSpPr>
        <p:spPr>
          <a:xfrm>
            <a:off x="7493300" y="2978325"/>
            <a:ext cx="4486275" cy="3730241"/>
          </a:xfrm>
          <a:prstGeom prst="round2DiagRect">
            <a:avLst/>
          </a:prstGeom>
          <a:solidFill>
            <a:schemeClr val="bg1">
              <a:alpha val="31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0" i="0" dirty="0">
                <a:solidFill>
                  <a:srgbClr val="121212"/>
                </a:solidFill>
                <a:effectLst/>
                <a:latin typeface="ArialMT"/>
              </a:rPr>
              <a:t>É uma disposição </a:t>
            </a:r>
            <a:r>
              <a:rPr lang="pt-BR" b="0" i="0" dirty="0">
                <a:solidFill>
                  <a:srgbClr val="C00000"/>
                </a:solidFill>
                <a:effectLst/>
                <a:latin typeface="ArialMT"/>
              </a:rPr>
              <a:t>profunda</a:t>
            </a:r>
            <a:r>
              <a:rPr lang="pt-BR" b="0" i="0" dirty="0">
                <a:solidFill>
                  <a:srgbClr val="121212"/>
                </a:solidFill>
                <a:effectLst/>
                <a:latin typeface="ArialMT"/>
              </a:rPr>
              <a:t>, </a:t>
            </a:r>
            <a:r>
              <a:rPr lang="pt-BR" b="0" i="0" dirty="0">
                <a:solidFill>
                  <a:srgbClr val="C00000"/>
                </a:solidFill>
                <a:effectLst/>
                <a:latin typeface="ArialMT"/>
              </a:rPr>
              <a:t>madura</a:t>
            </a:r>
            <a:r>
              <a:rPr lang="pt-BR" b="0" i="0" dirty="0">
                <a:solidFill>
                  <a:srgbClr val="121212"/>
                </a:solidFill>
                <a:effectLst/>
                <a:latin typeface="ArialMT"/>
              </a:rPr>
              <a:t> e </a:t>
            </a:r>
            <a:r>
              <a:rPr lang="pt-BR" b="0" i="0" dirty="0">
                <a:solidFill>
                  <a:srgbClr val="C00000"/>
                </a:solidFill>
                <a:effectLst/>
                <a:latin typeface="ArialMT"/>
              </a:rPr>
              <a:t>serena</a:t>
            </a:r>
            <a:r>
              <a:rPr lang="pt-BR" b="0" i="0" dirty="0">
                <a:solidFill>
                  <a:srgbClr val="121212"/>
                </a:solidFill>
                <a:effectLst/>
                <a:latin typeface="ArialMT"/>
              </a:rPr>
              <a:t> de </a:t>
            </a:r>
            <a:r>
              <a:rPr lang="pt-BR" b="0" i="0" dirty="0">
                <a:solidFill>
                  <a:srgbClr val="C00000"/>
                </a:solidFill>
                <a:effectLst/>
                <a:latin typeface="ArialMT"/>
              </a:rPr>
              <a:t>esperar</a:t>
            </a:r>
            <a:r>
              <a:rPr lang="pt-BR" b="0" i="0" dirty="0">
                <a:solidFill>
                  <a:srgbClr val="121212"/>
                </a:solidFill>
                <a:effectLst/>
                <a:latin typeface="ArialMT"/>
              </a:rPr>
              <a:t> por </a:t>
            </a:r>
            <a:r>
              <a:rPr lang="pt-BR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DEUS</a:t>
            </a:r>
            <a:r>
              <a:rPr lang="pt-BR" b="0" i="0" dirty="0">
                <a:solidFill>
                  <a:srgbClr val="121212"/>
                </a:solidFill>
                <a:effectLst/>
                <a:latin typeface="ArialMT"/>
              </a:rPr>
              <a:t> no local </a:t>
            </a:r>
            <a:r>
              <a:rPr lang="pt-BR" b="0" i="0" dirty="0">
                <a:solidFill>
                  <a:srgbClr val="C00000"/>
                </a:solidFill>
                <a:effectLst/>
                <a:latin typeface="ArialMT"/>
              </a:rPr>
              <a:t>não planejado da obediência</a:t>
            </a:r>
            <a:r>
              <a:rPr lang="pt-BR" b="0" i="0" dirty="0">
                <a:effectLst/>
                <a:latin typeface="ArialMT"/>
              </a:rPr>
              <a:t>, andar com </a:t>
            </a:r>
            <a:r>
              <a:rPr lang="pt-BR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DEUS</a:t>
            </a:r>
            <a:r>
              <a:rPr lang="pt-BR" b="0" i="0" dirty="0">
                <a:solidFill>
                  <a:srgbClr val="121212"/>
                </a:solidFill>
                <a:effectLst/>
                <a:latin typeface="ArialMT"/>
              </a:rPr>
              <a:t> no </a:t>
            </a:r>
            <a:r>
              <a:rPr lang="pt-BR" b="0" i="0" dirty="0">
                <a:solidFill>
                  <a:srgbClr val="C00000"/>
                </a:solidFill>
                <a:effectLst/>
                <a:latin typeface="ArialMT"/>
              </a:rPr>
              <a:t>passo não planejado da obediência</a:t>
            </a:r>
            <a:r>
              <a:rPr lang="pt-BR" b="0" i="0" dirty="0">
                <a:solidFill>
                  <a:srgbClr val="121212"/>
                </a:solidFill>
                <a:effectLst/>
                <a:latin typeface="ArialMT"/>
              </a:rPr>
              <a:t> e aguardar no </a:t>
            </a:r>
            <a:r>
              <a:rPr lang="pt-BR" b="0" i="0" dirty="0">
                <a:solidFill>
                  <a:srgbClr val="C00000"/>
                </a:solidFill>
                <a:effectLst/>
                <a:latin typeface="ArialMT"/>
              </a:rPr>
              <a:t>lugar e no ritmo</a:t>
            </a:r>
            <a:r>
              <a:rPr lang="pt-BR" b="0" i="0" dirty="0">
                <a:solidFill>
                  <a:srgbClr val="121212"/>
                </a:solidFill>
                <a:effectLst/>
                <a:latin typeface="ArialMT"/>
              </a:rPr>
              <a:t> designados por </a:t>
            </a:r>
            <a:r>
              <a:rPr lang="pt-BR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Êle</a:t>
            </a:r>
            <a:r>
              <a:rPr lang="pt-BR" b="0" i="0" dirty="0">
                <a:solidFill>
                  <a:srgbClr val="121212"/>
                </a:solidFill>
                <a:effectLst/>
                <a:latin typeface="ArialMT"/>
              </a:rPr>
              <a:t>.</a:t>
            </a:r>
          </a:p>
          <a:p>
            <a:pPr>
              <a:lnSpc>
                <a:spcPct val="150000"/>
              </a:lnSpc>
            </a:pPr>
            <a:endParaRPr lang="pt-BR" dirty="0">
              <a:solidFill>
                <a:srgbClr val="121212"/>
              </a:solidFill>
              <a:latin typeface="ArialMT"/>
            </a:endParaRP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rgbClr val="121212"/>
                </a:solidFill>
                <a:latin typeface="ArialMT"/>
              </a:rPr>
              <a:t>A chave é a </a:t>
            </a: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FÉ</a:t>
            </a:r>
            <a:r>
              <a:rPr lang="pt-BR" dirty="0">
                <a:solidFill>
                  <a:srgbClr val="121212"/>
                </a:solidFill>
                <a:latin typeface="ArialMT"/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809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o Vivo">
            <a:extLst>
              <a:ext uri="{FF2B5EF4-FFF2-40B4-BE49-F238E27FC236}">
                <a16:creationId xmlns:a16="http://schemas.microsoft.com/office/drawing/2014/main" id="{F834FFA1-18D6-4EAA-A523-72B230411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2684"/>
            <a:ext cx="1090596" cy="46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95049B1-A7B0-3420-5870-A25DD9608614}"/>
              </a:ext>
            </a:extLst>
          </p:cNvPr>
          <p:cNvSpPr txBox="1"/>
          <p:nvPr/>
        </p:nvSpPr>
        <p:spPr>
          <a:xfrm>
            <a:off x="136662" y="165149"/>
            <a:ext cx="6097656" cy="1328023"/>
          </a:xfrm>
          <a:prstGeom prst="round2DiagRect">
            <a:avLst/>
          </a:prstGeom>
          <a:solidFill>
            <a:srgbClr val="BFA380">
              <a:alpha val="82000"/>
            </a:srgbClr>
          </a:solidFill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Mas Deus me enviou à frente de vocês para lhes preservar um remanescente nesta terra e para salvar-lhes a vida com grande livramento .</a:t>
            </a:r>
          </a:p>
          <a:p>
            <a:pPr algn="r"/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Gênesis 45:7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9632739-4D10-CD00-3791-C20D9A54DC43}"/>
              </a:ext>
            </a:extLst>
          </p:cNvPr>
          <p:cNvSpPr txBox="1"/>
          <p:nvPr/>
        </p:nvSpPr>
        <p:spPr>
          <a:xfrm>
            <a:off x="5942334" y="4667377"/>
            <a:ext cx="6097656" cy="2031325"/>
          </a:xfrm>
          <a:prstGeom prst="rect">
            <a:avLst/>
          </a:prstGeom>
          <a:solidFill>
            <a:srgbClr val="7F7671">
              <a:alpha val="52000"/>
            </a:srgbClr>
          </a:solidFill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MT"/>
              </a:rPr>
              <a:t>J</a:t>
            </a:r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osé, porém, lhes disse: “Não tenham medo. Estaria eu no lugar de Deus? Vocês planejaram o mal contra mim, mas Deus o tornou em bem, para que hoje fosse preservada a vida de muitos. Por isso, não tenham medo. Eu sustentarei vocês e seus filhos”. E assim os tranquilizou e lhes falou amavelmente.</a:t>
            </a:r>
          </a:p>
          <a:p>
            <a:pPr algn="r"/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Gênesis 50:19-21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C352B49-7C3D-50F8-2A10-C14D6C98DB8D}"/>
              </a:ext>
            </a:extLst>
          </p:cNvPr>
          <p:cNvSpPr/>
          <p:nvPr/>
        </p:nvSpPr>
        <p:spPr>
          <a:xfrm>
            <a:off x="4941098" y="2348021"/>
            <a:ext cx="200247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JOSÉ</a:t>
            </a:r>
            <a:endParaRPr lang="pt-BR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501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o Vivo">
            <a:extLst>
              <a:ext uri="{FF2B5EF4-FFF2-40B4-BE49-F238E27FC236}">
                <a16:creationId xmlns:a16="http://schemas.microsoft.com/office/drawing/2014/main" id="{F834FFA1-18D6-4EAA-A523-72B230411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6232683"/>
            <a:ext cx="1090596" cy="46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C352B49-7C3D-50F8-2A10-C14D6C98DB8D}"/>
              </a:ext>
            </a:extLst>
          </p:cNvPr>
          <p:cNvSpPr/>
          <p:nvPr/>
        </p:nvSpPr>
        <p:spPr>
          <a:xfrm>
            <a:off x="10604028" y="5262438"/>
            <a:ext cx="11160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JÓ</a:t>
            </a:r>
            <a:endParaRPr lang="pt-BR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0986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o Vivo">
            <a:extLst>
              <a:ext uri="{FF2B5EF4-FFF2-40B4-BE49-F238E27FC236}">
                <a16:creationId xmlns:a16="http://schemas.microsoft.com/office/drawing/2014/main" id="{F834FFA1-18D6-4EAA-A523-72B230411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950" y="6257924"/>
            <a:ext cx="1090596" cy="46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B228B90-349A-F655-0E05-C89C9CAB7E76}"/>
              </a:ext>
            </a:extLst>
          </p:cNvPr>
          <p:cNvSpPr txBox="1"/>
          <p:nvPr/>
        </p:nvSpPr>
        <p:spPr>
          <a:xfrm>
            <a:off x="76200" y="104686"/>
            <a:ext cx="3552825" cy="1038582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pt-BR" sz="1100" i="1" dirty="0">
                <a:effectLst/>
                <a:latin typeface="Arial" panose="020B0604020202020204" pitchFamily="34" charset="0"/>
              </a:rPr>
              <a:t>Uma manhã perto dos portões do Louvre, pintura de </a:t>
            </a:r>
            <a:r>
              <a:rPr lang="pt-BR" sz="1100" i="0" u="none" strike="noStrike" dirty="0">
                <a:effectLst/>
                <a:latin typeface="Arial" panose="020B0604020202020204" pitchFamily="34" charset="0"/>
              </a:rPr>
              <a:t>Édouard </a:t>
            </a:r>
            <a:r>
              <a:rPr lang="pt-BR" sz="1100" i="0" u="none" strike="noStrike" dirty="0" err="1">
                <a:effectLst/>
                <a:latin typeface="Arial" panose="020B0604020202020204" pitchFamily="34" charset="0"/>
              </a:rPr>
              <a:t>Debat-Ponsan</a:t>
            </a:r>
            <a:r>
              <a:rPr lang="pt-BR" sz="1100" i="1" dirty="0">
                <a:effectLst/>
                <a:latin typeface="Arial" panose="020B0604020202020204" pitchFamily="34" charset="0"/>
              </a:rPr>
              <a:t>. </a:t>
            </a:r>
          </a:p>
          <a:p>
            <a:r>
              <a:rPr lang="pt-BR" sz="1100" i="0" u="none" strike="noStrike" dirty="0">
                <a:effectLst/>
                <a:latin typeface="Arial" panose="020B0604020202020204" pitchFamily="34" charset="0"/>
              </a:rPr>
              <a:t>Catarina de Médici</a:t>
            </a:r>
            <a:r>
              <a:rPr lang="pt-BR" sz="1100" i="0" dirty="0">
                <a:effectLst/>
                <a:latin typeface="Arial" panose="020B0604020202020204" pitchFamily="34" charset="0"/>
              </a:rPr>
              <a:t> aparece vestida de negro, para inspecionar os corpos dos huguenotes no pátio do palácio.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387804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o Vivo">
            <a:extLst>
              <a:ext uri="{FF2B5EF4-FFF2-40B4-BE49-F238E27FC236}">
                <a16:creationId xmlns:a16="http://schemas.microsoft.com/office/drawing/2014/main" id="{F834FFA1-18D6-4EAA-A523-72B230411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5" y="6248399"/>
            <a:ext cx="1090596" cy="46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AAF4450-375E-7C38-DE5D-70E23EBFBC1D}"/>
              </a:ext>
            </a:extLst>
          </p:cNvPr>
          <p:cNvSpPr txBox="1"/>
          <p:nvPr/>
        </p:nvSpPr>
        <p:spPr>
          <a:xfrm>
            <a:off x="79075" y="149434"/>
            <a:ext cx="6096000" cy="4086225"/>
          </a:xfrm>
          <a:prstGeom prst="roundRect">
            <a:avLst/>
          </a:prstGeom>
          <a:solidFill>
            <a:schemeClr val="bg2">
              <a:lumMod val="75000"/>
              <a:alpha val="52000"/>
            </a:schemeClr>
          </a:solidFill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Por isso, </a:t>
            </a:r>
            <a:r>
              <a:rPr lang="pt-BR" b="0" i="0" dirty="0">
                <a:solidFill>
                  <a:srgbClr val="FFFF00"/>
                </a:solidFill>
                <a:effectLst/>
                <a:latin typeface="ArialMT"/>
              </a:rPr>
              <a:t>não desanimamos</a:t>
            </a:r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; pelo contrário, mesmo que o nosso homem exterior se corrompa, contudo, o nosso homem interior </a:t>
            </a:r>
            <a:r>
              <a:rPr lang="pt-BR" b="0" i="0" dirty="0">
                <a:solidFill>
                  <a:srgbClr val="FFFF00"/>
                </a:solidFill>
                <a:effectLst/>
                <a:latin typeface="ArialMT"/>
              </a:rPr>
              <a:t>se renova de dia em dia</a:t>
            </a:r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. Porque a </a:t>
            </a:r>
            <a:r>
              <a:rPr lang="pt-BR" b="0" i="0" dirty="0">
                <a:solidFill>
                  <a:srgbClr val="FFFF00"/>
                </a:solidFill>
                <a:effectLst/>
                <a:latin typeface="ArialMT"/>
              </a:rPr>
              <a:t>nossa leve e momentânea tribulação </a:t>
            </a:r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produz para nós </a:t>
            </a:r>
            <a:r>
              <a:rPr lang="pt-BR" b="0" i="0" dirty="0">
                <a:solidFill>
                  <a:srgbClr val="FFFF00"/>
                </a:solidFill>
                <a:effectLst/>
                <a:latin typeface="ArialMT"/>
              </a:rPr>
              <a:t>eterno </a:t>
            </a:r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peso de glória, acima de toda comparação, não atentando nós nas coisas que se veem, </a:t>
            </a:r>
            <a:r>
              <a:rPr lang="pt-BR" b="0" i="0" dirty="0">
                <a:solidFill>
                  <a:srgbClr val="FFFF00"/>
                </a:solidFill>
                <a:effectLst/>
                <a:latin typeface="ArialMT"/>
              </a:rPr>
              <a:t>mas nas que se não veem</a:t>
            </a:r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; porque as que se veem são temporais, e as que </a:t>
            </a:r>
            <a:r>
              <a:rPr lang="pt-BR" b="0" i="0" dirty="0">
                <a:solidFill>
                  <a:srgbClr val="FFFF00"/>
                </a:solidFill>
                <a:effectLst/>
                <a:latin typeface="ArialMT"/>
              </a:rPr>
              <a:t>se não veem são eternas</a:t>
            </a:r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.</a:t>
            </a:r>
          </a:p>
          <a:p>
            <a:endParaRPr lang="pt-BR" dirty="0">
              <a:solidFill>
                <a:schemeClr val="bg1"/>
              </a:solidFill>
              <a:latin typeface="ArialMT"/>
            </a:endParaRPr>
          </a:p>
          <a:p>
            <a:pPr algn="r"/>
            <a:r>
              <a:rPr lang="pt-BR" b="0" i="0" dirty="0">
                <a:solidFill>
                  <a:schemeClr val="bg1"/>
                </a:solidFill>
                <a:effectLst/>
                <a:latin typeface="ArialMT"/>
              </a:rPr>
              <a:t>2Coríntios 4:16-18</a:t>
            </a:r>
          </a:p>
          <a:p>
            <a:pPr algn="r"/>
            <a:endParaRPr lang="pt-BR" dirty="0">
              <a:solidFill>
                <a:schemeClr val="bg1"/>
              </a:solidFill>
              <a:latin typeface="ArialMT"/>
            </a:endParaRPr>
          </a:p>
          <a:p>
            <a:pPr algn="r"/>
            <a:r>
              <a:rPr lang="pt-BR" i="1" dirty="0">
                <a:solidFill>
                  <a:schemeClr val="bg1"/>
                </a:solidFill>
                <a:latin typeface="ArialMT"/>
              </a:rPr>
              <a:t>“RESISTEZ”</a:t>
            </a:r>
            <a:endParaRPr lang="pt-BR" i="1" dirty="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F26D518-D59C-5A9D-614C-FE05ED9D5D0B}"/>
              </a:ext>
            </a:extLst>
          </p:cNvPr>
          <p:cNvSpPr txBox="1"/>
          <p:nvPr/>
        </p:nvSpPr>
        <p:spPr>
          <a:xfrm>
            <a:off x="6096000" y="6570066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Prisioneiras huguenotes no Tour de Constance, pintura de Jeanne Lombard © Musée </a:t>
            </a:r>
            <a:r>
              <a:rPr lang="pt-BR" sz="1200" dirty="0" err="1">
                <a:solidFill>
                  <a:schemeClr val="bg1"/>
                </a:solidFill>
              </a:rPr>
              <a:t>du</a:t>
            </a:r>
            <a:r>
              <a:rPr lang="pt-BR" sz="1200" dirty="0">
                <a:solidFill>
                  <a:schemeClr val="bg1"/>
                </a:solidFill>
              </a:rPr>
              <a:t> </a:t>
            </a:r>
            <a:r>
              <a:rPr lang="pt-BR" sz="1200" dirty="0" err="1">
                <a:solidFill>
                  <a:schemeClr val="bg1"/>
                </a:solidFill>
              </a:rPr>
              <a:t>Désert</a:t>
            </a:r>
            <a:endParaRPr lang="pt-BR" sz="1200" dirty="0">
              <a:solidFill>
                <a:schemeClr val="bg1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6F2BA2A-2419-1FF5-94F7-75AEBA01F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060" y="3675475"/>
            <a:ext cx="4915326" cy="1988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946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o Vivo">
            <a:extLst>
              <a:ext uri="{FF2B5EF4-FFF2-40B4-BE49-F238E27FC236}">
                <a16:creationId xmlns:a16="http://schemas.microsoft.com/office/drawing/2014/main" id="{F834FFA1-18D6-4EAA-A523-72B230411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75" y="66078"/>
            <a:ext cx="1386130" cy="58486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1370A0C2-9528-3C7D-F43B-9ABBEBAB8F2B}"/>
              </a:ext>
            </a:extLst>
          </p:cNvPr>
          <p:cNvSpPr txBox="1"/>
          <p:nvPr/>
        </p:nvSpPr>
        <p:spPr>
          <a:xfrm>
            <a:off x="212424" y="316193"/>
            <a:ext cx="5654975" cy="738664"/>
          </a:xfrm>
          <a:prstGeom prst="rect">
            <a:avLst/>
          </a:prstGeom>
          <a:solidFill>
            <a:srgbClr val="3C8BB7">
              <a:alpha val="73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pt-BR" sz="1400" b="0" i="0" dirty="0">
                <a:solidFill>
                  <a:schemeClr val="bg1"/>
                </a:solidFill>
                <a:effectLst/>
                <a:latin typeface="ArialMT"/>
              </a:rPr>
              <a:t>Sei que a bondade e a fidelidade me acompanharão todos os dias da minha vida, e voltarei à casa do Senhor enquanto eu viver.</a:t>
            </a:r>
            <a:endParaRPr lang="pt-BR" sz="1400" dirty="0">
              <a:solidFill>
                <a:schemeClr val="bg1"/>
              </a:solidFill>
              <a:latin typeface="ArialMT"/>
            </a:endParaRPr>
          </a:p>
          <a:p>
            <a:pPr algn="r"/>
            <a:r>
              <a:rPr lang="pt-BR" sz="1400" b="0" i="0" dirty="0">
                <a:solidFill>
                  <a:schemeClr val="bg1"/>
                </a:solidFill>
                <a:effectLst/>
                <a:latin typeface="ArialMT"/>
              </a:rPr>
              <a:t>Salmos 23:6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8A42A3E-B3AE-65CC-0840-A07B92F8A5F3}"/>
              </a:ext>
            </a:extLst>
          </p:cNvPr>
          <p:cNvSpPr txBox="1"/>
          <p:nvPr/>
        </p:nvSpPr>
        <p:spPr>
          <a:xfrm>
            <a:off x="212425" y="2827878"/>
            <a:ext cx="5654975" cy="738664"/>
          </a:xfrm>
          <a:prstGeom prst="rect">
            <a:avLst/>
          </a:prstGeom>
          <a:solidFill>
            <a:srgbClr val="3C8BB7">
              <a:alpha val="73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pt-BR" sz="1400" b="0" i="0" dirty="0">
                <a:solidFill>
                  <a:schemeClr val="bg1"/>
                </a:solidFill>
                <a:effectLst/>
                <a:latin typeface="ArialMT"/>
              </a:rPr>
              <a:t>O Senhor Deus é sol e escudo; o Senhor concede favor e honra; não recusa nenhum bem aos que vivem com integridade.</a:t>
            </a:r>
          </a:p>
          <a:p>
            <a:pPr algn="r"/>
            <a:r>
              <a:rPr lang="pt-BR" sz="1400" b="0" i="0" dirty="0">
                <a:solidFill>
                  <a:schemeClr val="bg1"/>
                </a:solidFill>
                <a:effectLst/>
                <a:latin typeface="ArialMT"/>
              </a:rPr>
              <a:t>Salmos 84:11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9A97554-08BC-8708-F865-894AC172154A}"/>
              </a:ext>
            </a:extLst>
          </p:cNvPr>
          <p:cNvSpPr txBox="1"/>
          <p:nvPr/>
        </p:nvSpPr>
        <p:spPr>
          <a:xfrm>
            <a:off x="6324601" y="866074"/>
            <a:ext cx="5654974" cy="1384995"/>
          </a:xfrm>
          <a:prstGeom prst="rect">
            <a:avLst/>
          </a:prstGeom>
          <a:solidFill>
            <a:srgbClr val="3C8BB7">
              <a:alpha val="73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pt-BR" sz="1400" b="0" i="0" dirty="0">
                <a:solidFill>
                  <a:schemeClr val="bg1"/>
                </a:solidFill>
                <a:effectLst/>
                <a:latin typeface="ArialMT"/>
              </a:rPr>
              <a:t>Farei com eles uma aliança permanente: Jamais deixarei de fazer o bem a eles, e farei com que me temam de coração, para que jamais se desviem de mim. Terei alegria em fazer-lhes o bem, e os plantarei firmemente nesta terra de todo o meu coração e de toda a minha alma. Sim, é o que farei’.</a:t>
            </a:r>
          </a:p>
          <a:p>
            <a:pPr algn="r"/>
            <a:r>
              <a:rPr lang="pt-BR" sz="1400" b="0" i="0" dirty="0">
                <a:solidFill>
                  <a:schemeClr val="bg1"/>
                </a:solidFill>
                <a:effectLst/>
                <a:latin typeface="ArialMT"/>
              </a:rPr>
              <a:t>Jeremias 32:40-41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529D94D-27BA-369E-D33E-4DEBECEF1AC0}"/>
              </a:ext>
            </a:extLst>
          </p:cNvPr>
          <p:cNvSpPr txBox="1"/>
          <p:nvPr/>
        </p:nvSpPr>
        <p:spPr>
          <a:xfrm>
            <a:off x="6324600" y="3808146"/>
            <a:ext cx="5654975" cy="954107"/>
          </a:xfrm>
          <a:prstGeom prst="rect">
            <a:avLst/>
          </a:prstGeom>
          <a:solidFill>
            <a:srgbClr val="3C8BB7">
              <a:alpha val="73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pt-BR" sz="1400" b="0" i="0" dirty="0">
                <a:solidFill>
                  <a:schemeClr val="bg1"/>
                </a:solidFill>
                <a:effectLst/>
                <a:latin typeface="ArialMT"/>
              </a:rPr>
              <a:t>Desde os tempos antigos ninguém ouviu, nenhum ouvido percebeu, e olho nenhum viu outro Deus, além de ti, que trabalha para aqueles que nele esperam.</a:t>
            </a:r>
          </a:p>
          <a:p>
            <a:pPr algn="r"/>
            <a:r>
              <a:rPr lang="pt-BR" sz="1400" b="0" i="0" dirty="0">
                <a:solidFill>
                  <a:schemeClr val="bg1"/>
                </a:solidFill>
                <a:effectLst/>
                <a:latin typeface="ArialMT"/>
              </a:rPr>
              <a:t>Isaías 64:4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029C4B78-E122-18BC-0F89-915F578735AE}"/>
              </a:ext>
            </a:extLst>
          </p:cNvPr>
          <p:cNvSpPr txBox="1"/>
          <p:nvPr/>
        </p:nvSpPr>
        <p:spPr>
          <a:xfrm>
            <a:off x="119743" y="5330795"/>
            <a:ext cx="5654974" cy="1384995"/>
          </a:xfrm>
          <a:prstGeom prst="rect">
            <a:avLst/>
          </a:prstGeom>
          <a:solidFill>
            <a:srgbClr val="3C8BB7">
              <a:alpha val="73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pt-BR" sz="1400" b="0" i="0" dirty="0">
                <a:solidFill>
                  <a:schemeClr val="bg1"/>
                </a:solidFill>
                <a:effectLst/>
                <a:latin typeface="ArialMT"/>
              </a:rPr>
              <a:t>Sabemos que Deus age em todas as coisas para o bem daqueles que o amam, dos que foram chamados de acordo com o seu propósito. Aquele que não poupou seu próprio Filho, mas o entregou por todos nós, como não nos dará com ele, e de graça, todas as coisas?</a:t>
            </a:r>
          </a:p>
          <a:p>
            <a:pPr algn="r"/>
            <a:r>
              <a:rPr lang="pt-BR" sz="1400" b="0" i="0" dirty="0">
                <a:solidFill>
                  <a:schemeClr val="bg1"/>
                </a:solidFill>
                <a:effectLst/>
                <a:latin typeface="ArialMT"/>
              </a:rPr>
              <a:t>Romanos 8:28,32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1448830B-287C-D4EA-1E7E-D9D8AED6446D}"/>
              </a:ext>
            </a:extLst>
          </p:cNvPr>
          <p:cNvSpPr txBox="1"/>
          <p:nvPr/>
        </p:nvSpPr>
        <p:spPr>
          <a:xfrm>
            <a:off x="6324601" y="5569480"/>
            <a:ext cx="5654974" cy="1169551"/>
          </a:xfrm>
          <a:prstGeom prst="rect">
            <a:avLst/>
          </a:prstGeom>
          <a:solidFill>
            <a:srgbClr val="3C8BB7">
              <a:alpha val="73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pt-BR" sz="1400" b="0" i="0" dirty="0">
                <a:solidFill>
                  <a:schemeClr val="bg1"/>
                </a:solidFill>
                <a:effectLst/>
                <a:latin typeface="ArialMT"/>
              </a:rPr>
              <a:t>Portanto, ninguém se glorie em homens; porque todas as coisas são de vocês, seja Paulo, seja Apolo, seja Pedro, sejam o mundo, a vida, a morte, o presente ou o futuro; tudo é de vocês, e vocês são de Cristo, e Cristo de Deus.</a:t>
            </a:r>
            <a:endParaRPr lang="pt-BR" sz="1400" dirty="0">
              <a:solidFill>
                <a:schemeClr val="bg1"/>
              </a:solidFill>
              <a:latin typeface="ArialMT"/>
            </a:endParaRPr>
          </a:p>
          <a:p>
            <a:pPr algn="r"/>
            <a:r>
              <a:rPr lang="pt-BR" sz="1400" b="0" i="0" dirty="0">
                <a:solidFill>
                  <a:schemeClr val="bg1"/>
                </a:solidFill>
                <a:effectLst/>
                <a:latin typeface="ArialMT"/>
              </a:rPr>
              <a:t>1 Coríntios 3:21-23</a:t>
            </a:r>
            <a:endParaRPr lang="pt-B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3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 animBg="1"/>
      <p:bldP spid="26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o Vivo">
            <a:extLst>
              <a:ext uri="{FF2B5EF4-FFF2-40B4-BE49-F238E27FC236}">
                <a16:creationId xmlns:a16="http://schemas.microsoft.com/office/drawing/2014/main" id="{F834FFA1-18D6-4EAA-A523-72B230411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5" y="6248399"/>
            <a:ext cx="1090596" cy="46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3246B30-1E41-86A4-48A5-415BA5D43A4B}"/>
              </a:ext>
            </a:extLst>
          </p:cNvPr>
          <p:cNvSpPr txBox="1"/>
          <p:nvPr/>
        </p:nvSpPr>
        <p:spPr>
          <a:xfrm>
            <a:off x="104775" y="561975"/>
            <a:ext cx="3648074" cy="5356384"/>
          </a:xfrm>
          <a:prstGeom prst="round2DiagRect">
            <a:avLst/>
          </a:prstGeom>
          <a:solidFill>
            <a:schemeClr val="bg1">
              <a:alpha val="27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b="0" i="0" dirty="0">
                <a:solidFill>
                  <a:schemeClr val="bg1"/>
                </a:solidFill>
                <a:effectLst/>
                <a:latin typeface="ArialMT"/>
              </a:rPr>
              <a:t>Por esta razão, também nós, desde o dia em que o ouvimos, não cessamos de orar por vós e de pedir que transbordeis </a:t>
            </a:r>
            <a:r>
              <a:rPr lang="pt-BR" sz="1600" b="0" i="0" dirty="0">
                <a:solidFill>
                  <a:srgbClr val="002060"/>
                </a:solidFill>
                <a:effectLst/>
                <a:latin typeface="ArialMT"/>
              </a:rPr>
              <a:t>de pleno conhecimento da sua vontade</a:t>
            </a:r>
            <a:r>
              <a:rPr lang="pt-BR" sz="1600" b="0" i="0" dirty="0">
                <a:solidFill>
                  <a:schemeClr val="bg1"/>
                </a:solidFill>
                <a:effectLst/>
                <a:latin typeface="ArialMT"/>
              </a:rPr>
              <a:t>, em toda a </a:t>
            </a:r>
            <a:r>
              <a:rPr lang="pt-BR" sz="1600" b="0" i="0" dirty="0">
                <a:solidFill>
                  <a:srgbClr val="002060"/>
                </a:solidFill>
                <a:effectLst/>
                <a:latin typeface="ArialMT"/>
              </a:rPr>
              <a:t>sabedoria e entendimento espiritual</a:t>
            </a:r>
            <a:r>
              <a:rPr lang="pt-BR" sz="1600" b="0" i="0" dirty="0">
                <a:solidFill>
                  <a:schemeClr val="bg1"/>
                </a:solidFill>
                <a:effectLst/>
                <a:latin typeface="ArialMT"/>
              </a:rPr>
              <a:t>; a fim de viverdes de modo digno do Senhor, para o seu inteiro agrado, frutificando em toda boa obra e crescendo no </a:t>
            </a:r>
            <a:r>
              <a:rPr lang="pt-BR" sz="1600" b="0" i="0" dirty="0">
                <a:solidFill>
                  <a:srgbClr val="002060"/>
                </a:solidFill>
                <a:effectLst/>
                <a:latin typeface="ArialMT"/>
              </a:rPr>
              <a:t>pleno conhecimento de Deus</a:t>
            </a:r>
            <a:r>
              <a:rPr lang="pt-BR" sz="1600" b="0" i="0" dirty="0">
                <a:solidFill>
                  <a:schemeClr val="bg1"/>
                </a:solidFill>
                <a:effectLst/>
                <a:latin typeface="ArialMT"/>
              </a:rPr>
              <a:t>; sendo </a:t>
            </a:r>
            <a:r>
              <a:rPr lang="pt-BR" sz="1600" b="0" i="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fortalecidos</a:t>
            </a:r>
            <a:r>
              <a:rPr lang="pt-BR" sz="1600" b="0" i="0" dirty="0">
                <a:solidFill>
                  <a:schemeClr val="bg1"/>
                </a:solidFill>
                <a:effectLst/>
                <a:latin typeface="ArialMT"/>
              </a:rPr>
              <a:t> com todo o poder, segundo a força da sua glória, em toda a </a:t>
            </a:r>
            <a:r>
              <a:rPr lang="pt-BR" sz="1600" b="0" i="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perseverança e longanimidade</a:t>
            </a:r>
            <a:r>
              <a:rPr lang="pt-BR" sz="1600" b="0" i="0" dirty="0">
                <a:solidFill>
                  <a:schemeClr val="bg1"/>
                </a:solidFill>
                <a:effectLst/>
                <a:latin typeface="ArialMT"/>
              </a:rPr>
              <a:t>; com alegria, dando graças ao Pai, que vos fez idôneos à parte que vos cabe da herança dos santos na luz. </a:t>
            </a:r>
            <a:endParaRPr lang="pt-BR" sz="1600" dirty="0">
              <a:solidFill>
                <a:schemeClr val="bg1"/>
              </a:solidFill>
              <a:latin typeface="ArialMT"/>
            </a:endParaRPr>
          </a:p>
          <a:p>
            <a:pPr algn="r"/>
            <a:r>
              <a:rPr lang="pt-BR" sz="1600" b="0" i="0" dirty="0">
                <a:solidFill>
                  <a:schemeClr val="bg1"/>
                </a:solidFill>
                <a:effectLst/>
                <a:latin typeface="ArialMT"/>
              </a:rPr>
              <a:t>Colossenses 1:9-12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139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1334</Words>
  <Application>Microsoft Office PowerPoint</Application>
  <PresentationFormat>Widescreen</PresentationFormat>
  <Paragraphs>64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ArialMT</vt:lpstr>
      <vt:lpstr>Berlin Sans FB</vt:lpstr>
      <vt:lpstr>Calibri</vt:lpstr>
      <vt:lpstr>Calibri Light</vt:lpstr>
      <vt:lpstr>Tema do Office</vt:lpstr>
      <vt:lpstr>INCREDULIDADE Aula 04 - Impaciência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Ricardo Cota</dc:creator>
  <cp:lastModifiedBy>Ricardo Cota</cp:lastModifiedBy>
  <cp:revision>63</cp:revision>
  <dcterms:created xsi:type="dcterms:W3CDTF">2023-03-19T00:25:54Z</dcterms:created>
  <dcterms:modified xsi:type="dcterms:W3CDTF">2023-08-27T10:43:46Z</dcterms:modified>
</cp:coreProperties>
</file>