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8" r:id="rId18"/>
    <p:sldId id="273" r:id="rId19"/>
    <p:sldId id="270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975E76E1-F179-437D-96C2-E4F5EA37BBDA}">
          <p14:sldIdLst>
            <p14:sldId id="256"/>
            <p14:sldId id="257"/>
            <p14:sldId id="258"/>
            <p14:sldId id="259"/>
            <p14:sldId id="260"/>
            <p14:sldId id="261"/>
            <p14:sldId id="27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2"/>
            <p14:sldId id="278"/>
            <p14:sldId id="273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8488"/>
    <a:srgbClr val="95ADB4"/>
    <a:srgbClr val="AEAEA7"/>
    <a:srgbClr val="281F10"/>
    <a:srgbClr val="7A878E"/>
    <a:srgbClr val="95ABB1"/>
    <a:srgbClr val="37321C"/>
    <a:srgbClr val="2C2927"/>
    <a:srgbClr val="39372B"/>
    <a:srgbClr val="818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9AA4B1-ED21-A0FC-51D8-100F61F9D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4DFAC7-AC9A-0B21-A7BE-3F503860D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849391-6B23-3EC3-2172-8B28A770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98142F-D8A7-AE47-CFDB-F4CC5044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10964DA-8D0A-7699-E34B-22B0AA6F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348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965E67-0840-8A49-9267-6660E2A5C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B03072A-634F-8378-9B0D-75B7F8381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3EABCF-B739-AB01-4433-43C90613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52423B-2E2B-EE2A-D198-815811F6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5E326B-973B-2CA6-3CDB-23E6C119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09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8D1F88-4EC9-3F24-D6E3-21B78867F7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81FC711-963E-826B-4B36-235EEE0C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E75C56-4925-CF9E-5317-0D4276926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D5B7DB-8E8C-AF45-E31A-AE9D5367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CDBAC4-7556-7976-4249-E574E81D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02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78881-E4FA-D38A-93B1-D09409F85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054126-CB7E-509B-A476-CAE7BB779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F8792A-7A7D-DD95-249D-D74121354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A1190D-B24A-3AFA-BD43-0B647492B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54CE66-435E-8508-8177-FD5FAAAD3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537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D90A5D-17F9-5E1B-9D7C-613E2719F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BA90F9-6B8C-9B6F-C84C-0A3FF1CC7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2F47A4-6B4D-E747-71F9-CACB86B86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4C4107-8B23-74D1-1E45-2908E1E9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ED569B-7644-C820-9BE4-A8449E8D0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75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316DC9-D26F-3085-ABB8-D19DF55AF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197F7A-81BB-6E55-2F54-DB6854FFAD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A0F3A8-52DA-9445-730A-208E25B53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361C7D-C72D-A375-9435-8A53858C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BF7017B-C6EC-82A4-5E93-E46D5C1F7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9539809-D8F5-DDA3-435A-5093B559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0659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1AB0D-1AC1-0DA9-B8B0-71BDC829A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2728BA-636E-A8C0-F596-60E5FBC1D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C7179E7-4753-CD4C-A18E-F2F8989FC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5FEB829-F9A4-1376-EAB7-44F8E7707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FBE4CE6-8C2A-94B0-B401-15893F3AA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B1E8563-D5E6-C856-027E-1B15EB59A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48B6A87-2A86-E4A1-C8AA-59F43255E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9DA7AEE-C934-C3E5-DEDB-BB25CD1F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89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A1372-9E11-47A4-5AA3-F2F91EBE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61E622-A9F5-52DE-6849-FA87BDE34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EB002D6-484E-84FB-3B3F-671CA65A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E42A49B-2257-2814-9B08-138EDCA7D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090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578D3FA-BA5C-4909-0E20-CB7886B36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87FA20D-FB97-AC21-183F-84880473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BD0D9C-16CD-CA22-BD67-CA0F643E8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5586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E7090-52C8-A27B-953E-D48302CB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1F0A78-AA3C-41A2-D5E5-30F90A13A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5C3D99-7182-C7D2-F3DE-CF8D1F853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934608-8169-919E-C6DF-FF2A3FBB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2853AD-5299-F000-57DF-9F62B598F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99153C-3A76-A275-882D-319AECAC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037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8AF98-A166-C1DB-D361-87B019B8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60D10DC-3BD2-A141-BF37-EEC320BBB5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BD6CED-180C-5BC6-C42E-DC73F99EB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AB7F03-42DF-3FED-8786-E84E4632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73A5B-84B0-4801-8D7B-DEC79397B46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53B1B3-2AF4-798D-CAA4-38257DD0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49FB35E-AEF0-7428-1454-65068D6F4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36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C8DD10B-DD64-1CEC-DE0A-B251ABA7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E740DF-E6C1-C347-EB4F-935E765F1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29B95C-3EFF-8CBD-2FC2-4DA86430D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73A5B-84B0-4801-8D7B-DEC79397B461}" type="datetimeFigureOut">
              <a:rPr lang="pt-BR" smtClean="0"/>
              <a:t>21/08/2023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78397B-34E5-7F06-B5F3-2228859E2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0F08CC-1D3A-3734-ABE4-B7C61EE57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B034B-1969-433A-B0A3-72833E82EB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56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E1CCC9D-4A94-6A8C-C47B-AFB806570E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" t="9091" r="39759" b="1"/>
          <a:stretch/>
        </p:blipFill>
        <p:spPr>
          <a:xfrm>
            <a:off x="3523488" y="0"/>
            <a:ext cx="8668512" cy="6857990"/>
          </a:xfrm>
          <a:prstGeom prst="rect">
            <a:avLst/>
          </a:prstGeom>
        </p:spPr>
      </p:pic>
      <p:sp>
        <p:nvSpPr>
          <p:cNvPr id="38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62CC61-B2FD-DBB2-BF33-AECE12ECB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66" y="825152"/>
            <a:ext cx="6671388" cy="1258175"/>
          </a:xfrm>
        </p:spPr>
        <p:txBody>
          <a:bodyPr anchor="b">
            <a:noAutofit/>
          </a:bodyPr>
          <a:lstStyle/>
          <a:p>
            <a:pPr algn="r"/>
            <a:r>
              <a:rPr lang="pt-BR" b="1" dirty="0">
                <a:solidFill>
                  <a:srgbClr val="ADAD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IN</a:t>
            </a:r>
            <a:r>
              <a:rPr lang="pt-BR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CREDULIDADE</a:t>
            </a:r>
            <a:br>
              <a:rPr lang="pt-BR" b="1" dirty="0">
                <a:solidFill>
                  <a:srgbClr val="ADAD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</a:br>
            <a:r>
              <a:rPr lang="pt-BR" sz="2400" dirty="0">
                <a:solidFill>
                  <a:srgbClr val="ADAD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Aula 03</a:t>
            </a:r>
            <a:endParaRPr lang="pt-BR" sz="2400" b="1" dirty="0">
              <a:solidFill>
                <a:srgbClr val="ADAD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E84634-5D9B-9565-231B-5E5F95A77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6147" y="5992597"/>
            <a:ext cx="4023359" cy="744106"/>
          </a:xfrm>
        </p:spPr>
        <p:txBody>
          <a:bodyPr>
            <a:normAutofit lnSpcReduction="10000"/>
          </a:bodyPr>
          <a:lstStyle/>
          <a:p>
            <a:pPr algn="r"/>
            <a:r>
              <a:rPr lang="pt-BR" sz="2000" dirty="0"/>
              <a:t>EBA – Escola Bíblica de Adultos</a:t>
            </a:r>
          </a:p>
          <a:p>
            <a:pPr algn="r"/>
            <a:r>
              <a:rPr lang="pt-BR" sz="2000" dirty="0"/>
              <a:t>2023</a:t>
            </a:r>
          </a:p>
        </p:txBody>
      </p:sp>
      <p:sp>
        <p:nvSpPr>
          <p:cNvPr id="39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o Vivo">
            <a:extLst>
              <a:ext uri="{FF2B5EF4-FFF2-40B4-BE49-F238E27FC236}">
                <a16:creationId xmlns:a16="http://schemas.microsoft.com/office/drawing/2014/main" id="{5E2FC1FA-8439-F880-67B3-36BEFAE0A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4" y="5756067"/>
            <a:ext cx="22574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micírculo 3">
            <a:extLst>
              <a:ext uri="{FF2B5EF4-FFF2-40B4-BE49-F238E27FC236}">
                <a16:creationId xmlns:a16="http://schemas.microsoft.com/office/drawing/2014/main" id="{1A0509F7-14BB-5798-54B0-1AEE2013EE6B}"/>
              </a:ext>
            </a:extLst>
          </p:cNvPr>
          <p:cNvSpPr/>
          <p:nvPr/>
        </p:nvSpPr>
        <p:spPr>
          <a:xfrm>
            <a:off x="-15094" y="2182086"/>
            <a:ext cx="1594916" cy="1782451"/>
          </a:xfrm>
          <a:prstGeom prst="blockArc">
            <a:avLst>
              <a:gd name="adj1" fmla="val 10755156"/>
              <a:gd name="adj2" fmla="val 21456536"/>
              <a:gd name="adj3" fmla="val 5085"/>
            </a:avLst>
          </a:prstGeom>
          <a:solidFill>
            <a:srgbClr val="ADADAD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Semicírculo 4">
            <a:extLst>
              <a:ext uri="{FF2B5EF4-FFF2-40B4-BE49-F238E27FC236}">
                <a16:creationId xmlns:a16="http://schemas.microsoft.com/office/drawing/2014/main" id="{4000D945-3A73-154D-7138-CAE33058952B}"/>
              </a:ext>
            </a:extLst>
          </p:cNvPr>
          <p:cNvSpPr/>
          <p:nvPr/>
        </p:nvSpPr>
        <p:spPr>
          <a:xfrm rot="10800000">
            <a:off x="1500820" y="2118122"/>
            <a:ext cx="1594916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525252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Semicírculo 6">
            <a:extLst>
              <a:ext uri="{FF2B5EF4-FFF2-40B4-BE49-F238E27FC236}">
                <a16:creationId xmlns:a16="http://schemas.microsoft.com/office/drawing/2014/main" id="{7527862B-BF68-213E-4BB7-E1F29F5BBB7E}"/>
              </a:ext>
            </a:extLst>
          </p:cNvPr>
          <p:cNvSpPr/>
          <p:nvPr/>
        </p:nvSpPr>
        <p:spPr>
          <a:xfrm>
            <a:off x="3016733" y="2105717"/>
            <a:ext cx="1594916" cy="1782451"/>
          </a:xfrm>
          <a:prstGeom prst="blockArc">
            <a:avLst>
              <a:gd name="adj1" fmla="val 10761583"/>
              <a:gd name="adj2" fmla="val 21456536"/>
              <a:gd name="adj3" fmla="val 5085"/>
            </a:avLst>
          </a:prstGeom>
          <a:solidFill>
            <a:srgbClr val="ADADAD"/>
          </a:solidFill>
          <a:ln>
            <a:solidFill>
              <a:srgbClr val="525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6427959-6F83-6BEA-3BB1-B835D5BC8FFA}"/>
              </a:ext>
            </a:extLst>
          </p:cNvPr>
          <p:cNvSpPr/>
          <p:nvPr/>
        </p:nvSpPr>
        <p:spPr>
          <a:xfrm>
            <a:off x="145615" y="2328766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B358B75F-0D6D-F280-C4D5-0C4ECE15795F}"/>
              </a:ext>
            </a:extLst>
          </p:cNvPr>
          <p:cNvSpPr/>
          <p:nvPr/>
        </p:nvSpPr>
        <p:spPr>
          <a:xfrm>
            <a:off x="1661529" y="2430075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C3870E5-2D2B-EF1C-F8C6-BD89D9FBE3A2}"/>
              </a:ext>
            </a:extLst>
          </p:cNvPr>
          <p:cNvSpPr/>
          <p:nvPr/>
        </p:nvSpPr>
        <p:spPr>
          <a:xfrm>
            <a:off x="3182818" y="2254128"/>
            <a:ext cx="1265659" cy="1263801"/>
          </a:xfrm>
          <a:prstGeom prst="ellipse">
            <a:avLst/>
          </a:prstGeom>
          <a:solidFill>
            <a:srgbClr val="025523">
              <a:alpha val="18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F34A0D4-D942-B988-4CE2-3D5BF709E2CD}"/>
              </a:ext>
            </a:extLst>
          </p:cNvPr>
          <p:cNvSpPr txBox="1"/>
          <p:nvPr/>
        </p:nvSpPr>
        <p:spPr>
          <a:xfrm>
            <a:off x="48860" y="2682023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ANSIEDADE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70B1D595-2904-A963-B77A-0C0360039D95}"/>
              </a:ext>
            </a:extLst>
          </p:cNvPr>
          <p:cNvSpPr txBox="1"/>
          <p:nvPr/>
        </p:nvSpPr>
        <p:spPr>
          <a:xfrm>
            <a:off x="3100087" y="2483903"/>
            <a:ext cx="144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VERGONHA INPROPRIADA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B7CA4B8-B974-4C30-9911-AD79CA3436E9}"/>
              </a:ext>
            </a:extLst>
          </p:cNvPr>
          <p:cNvSpPr txBox="1"/>
          <p:nvPr/>
        </p:nvSpPr>
        <p:spPr>
          <a:xfrm>
            <a:off x="1616529" y="3088640"/>
            <a:ext cx="1370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FFC000"/>
                </a:solidFill>
              </a:rPr>
              <a:t>ORGULHO</a:t>
            </a:r>
          </a:p>
        </p:txBody>
      </p:sp>
    </p:spTree>
    <p:extLst>
      <p:ext uri="{BB962C8B-B14F-4D97-AF65-F5344CB8AC3E}">
        <p14:creationId xmlns:p14="http://schemas.microsoft.com/office/powerpoint/2010/main" val="3807611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3" grpId="0" animBg="1"/>
      <p:bldP spid="14" grpId="0" animBg="1"/>
      <p:bldP spid="16" grpId="0" animBg="1"/>
      <p:bldP spid="21" grpId="0"/>
      <p:bldP spid="27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1DE13A8-A96E-CC62-FCB9-AD85CADC564D}"/>
              </a:ext>
            </a:extLst>
          </p:cNvPr>
          <p:cNvSpPr txBox="1"/>
          <p:nvPr/>
        </p:nvSpPr>
        <p:spPr>
          <a:xfrm>
            <a:off x="7010400" y="5460504"/>
            <a:ext cx="5162550" cy="1328023"/>
          </a:xfrm>
          <a:prstGeom prst="roundRect">
            <a:avLst/>
          </a:prstGeom>
          <a:solidFill>
            <a:srgbClr val="2C2927"/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mas, se sofrer como cristão, não se envergonhe disso; antes, glorifique a Deus com esse nome. </a:t>
            </a:r>
            <a:endParaRPr lang="pt-BR" dirty="0">
              <a:solidFill>
                <a:schemeClr val="bg1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1Pedro 4:16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2F80927-C53D-DD86-E4F9-D4017E8CD024}"/>
              </a:ext>
            </a:extLst>
          </p:cNvPr>
          <p:cNvSpPr/>
          <p:nvPr/>
        </p:nvSpPr>
        <p:spPr>
          <a:xfrm>
            <a:off x="3737829" y="4083259"/>
            <a:ext cx="2452916" cy="923330"/>
          </a:xfrm>
          <a:prstGeom prst="rect">
            <a:avLst/>
          </a:prstGeom>
          <a:solidFill>
            <a:srgbClr val="37321C"/>
          </a:solidFill>
          <a:effectLst>
            <a:softEdge rad="317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SOFRER</a:t>
            </a:r>
          </a:p>
        </p:txBody>
      </p:sp>
    </p:spTree>
    <p:extLst>
      <p:ext uri="{BB962C8B-B14F-4D97-AF65-F5344CB8AC3E}">
        <p14:creationId xmlns:p14="http://schemas.microsoft.com/office/powerpoint/2010/main" val="4018769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504" y="347280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A0D6DAA-81E9-6624-1BDE-534CBD6634C3}"/>
              </a:ext>
            </a:extLst>
          </p:cNvPr>
          <p:cNvSpPr txBox="1"/>
          <p:nvPr/>
        </p:nvSpPr>
        <p:spPr>
          <a:xfrm>
            <a:off x="171450" y="5159692"/>
            <a:ext cx="11849100" cy="1634490"/>
          </a:xfrm>
          <a:prstGeom prst="roundRect">
            <a:avLst/>
          </a:prstGeom>
          <a:solidFill>
            <a:srgbClr val="95ADB4">
              <a:alpha val="54000"/>
            </a:srgb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Não me envergonho do evangelho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, porque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é o poder de Deus 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para a salvação de todo aquele que crê: primeiro do judeu, depois do grego. Porque no evangelho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é revelada a justiça de Deus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, uma justiça que do princípio ao fim é pela fé, como está escrito: “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O justo viverá pela fé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” .</a:t>
            </a:r>
          </a:p>
          <a:p>
            <a:endParaRPr lang="pt-BR" b="0" i="0" dirty="0">
              <a:solidFill>
                <a:srgbClr val="121212"/>
              </a:solidFill>
              <a:effectLst/>
              <a:latin typeface="ArialMT"/>
            </a:endParaRPr>
          </a:p>
          <a:p>
            <a:pPr algn="r"/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Romanos 1:16-17</a:t>
            </a: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8235DE6-795D-F723-5DE4-A7FADDBA8F8C}"/>
              </a:ext>
            </a:extLst>
          </p:cNvPr>
          <p:cNvSpPr/>
          <p:nvPr/>
        </p:nvSpPr>
        <p:spPr>
          <a:xfrm>
            <a:off x="66675" y="38755"/>
            <a:ext cx="4068743" cy="1077218"/>
          </a:xfrm>
          <a:prstGeom prst="rect">
            <a:avLst/>
          </a:prstGeom>
          <a:solidFill>
            <a:srgbClr val="95ADB4"/>
          </a:solidFill>
          <a:effectLst>
            <a:softEdge rad="317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 QUEM É A HONRA </a:t>
            </a:r>
          </a:p>
          <a:p>
            <a:pPr algn="ctr"/>
            <a:r>
              <a:rPr lang="pt-BR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QUE ESTÁ EM JOGO</a:t>
            </a:r>
          </a:p>
        </p:txBody>
      </p:sp>
    </p:spTree>
    <p:extLst>
      <p:ext uri="{BB962C8B-B14F-4D97-AF65-F5344CB8AC3E}">
        <p14:creationId xmlns:p14="http://schemas.microsoft.com/office/powerpoint/2010/main" val="596680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00" y="6260455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3A24BB8-307F-A936-04D1-E017229B789D}"/>
              </a:ext>
            </a:extLst>
          </p:cNvPr>
          <p:cNvSpPr txBox="1"/>
          <p:nvPr/>
        </p:nvSpPr>
        <p:spPr>
          <a:xfrm>
            <a:off x="180975" y="2731352"/>
            <a:ext cx="2895600" cy="3943350"/>
          </a:xfrm>
          <a:prstGeom prst="round2Diag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Mas ele me disse: “Minha graça é suficiente a você, pois o meu poder </a:t>
            </a:r>
            <a:r>
              <a:rPr lang="pt-BR" b="0" i="0" dirty="0">
                <a:solidFill>
                  <a:srgbClr val="C00000"/>
                </a:solidFill>
                <a:effectLst/>
                <a:latin typeface="ArialMT"/>
              </a:rPr>
              <a:t>se aperfeiçoa na fraqueza”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. Portanto, </a:t>
            </a:r>
            <a:r>
              <a:rPr lang="pt-BR" b="0" i="0" dirty="0">
                <a:solidFill>
                  <a:srgbClr val="C00000"/>
                </a:solidFill>
                <a:effectLst/>
                <a:latin typeface="ArialMT"/>
              </a:rPr>
              <a:t>eu me gloriarei ainda mais alegremente em minhas fraquezas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, para que o poder de Cristo repouse em mim.</a:t>
            </a:r>
          </a:p>
          <a:p>
            <a:endParaRPr lang="pt-BR" b="0" i="0" dirty="0">
              <a:solidFill>
                <a:srgbClr val="121212"/>
              </a:solidFill>
              <a:effectLst/>
              <a:latin typeface="ArialMT"/>
            </a:endParaRPr>
          </a:p>
          <a:p>
            <a:pPr algn="r"/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2 Coríntios 12:9</a:t>
            </a: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CA63781-D4F0-905C-5AE9-0478BA3A4680}"/>
              </a:ext>
            </a:extLst>
          </p:cNvPr>
          <p:cNvSpPr/>
          <p:nvPr/>
        </p:nvSpPr>
        <p:spPr>
          <a:xfrm>
            <a:off x="4947802" y="244684"/>
            <a:ext cx="2745047" cy="830997"/>
          </a:xfrm>
          <a:prstGeom prst="rect">
            <a:avLst/>
          </a:prstGeom>
          <a:solidFill>
            <a:srgbClr val="281F10"/>
          </a:solidFill>
          <a:effectLst>
            <a:softEdge rad="317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LOUCURA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19803AF-2593-9C66-1104-51AEFD703647}"/>
              </a:ext>
            </a:extLst>
          </p:cNvPr>
          <p:cNvSpPr txBox="1"/>
          <p:nvPr/>
        </p:nvSpPr>
        <p:spPr>
          <a:xfrm>
            <a:off x="9486899" y="2847886"/>
            <a:ext cx="2600325" cy="3412569"/>
          </a:xfrm>
          <a:prstGeom prst="round2DiagRect">
            <a:avLst/>
          </a:prstGeom>
          <a:solidFill>
            <a:schemeClr val="bg1">
              <a:alpha val="47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rgbClr val="121212"/>
                </a:solidFill>
                <a:effectLst/>
                <a:latin typeface="ArialMT"/>
              </a:defRPr>
            </a:lvl1pPr>
          </a:lstStyle>
          <a:p>
            <a:r>
              <a:rPr lang="pt-BR" dirty="0"/>
              <a:t>Por isso, por amor de Cristo, </a:t>
            </a:r>
            <a:r>
              <a:rPr lang="pt-BR" dirty="0">
                <a:solidFill>
                  <a:srgbClr val="C00000"/>
                </a:solidFill>
              </a:rPr>
              <a:t>regozijo-me nas </a:t>
            </a:r>
            <a:r>
              <a:rPr lang="pt-BR" dirty="0">
                <a:solidFill>
                  <a:srgbClr val="C00000"/>
                </a:solidFill>
                <a:highlight>
                  <a:srgbClr val="FFFF00"/>
                </a:highlight>
              </a:rPr>
              <a:t>fraquezas</a:t>
            </a:r>
            <a:r>
              <a:rPr lang="pt-BR" dirty="0"/>
              <a:t>, nos </a:t>
            </a:r>
            <a:r>
              <a:rPr lang="pt-BR" dirty="0">
                <a:solidFill>
                  <a:srgbClr val="C00000"/>
                </a:solidFill>
                <a:highlight>
                  <a:srgbClr val="FFFF00"/>
                </a:highlight>
              </a:rPr>
              <a:t>insultos</a:t>
            </a:r>
            <a:r>
              <a:rPr lang="pt-BR" dirty="0"/>
              <a:t>, nas </a:t>
            </a:r>
            <a:r>
              <a:rPr lang="pt-BR" dirty="0">
                <a:solidFill>
                  <a:srgbClr val="C00000"/>
                </a:solidFill>
                <a:highlight>
                  <a:srgbClr val="FFFF00"/>
                </a:highlight>
              </a:rPr>
              <a:t>necessidades</a:t>
            </a:r>
            <a:r>
              <a:rPr lang="pt-BR" dirty="0"/>
              <a:t>, nas </a:t>
            </a:r>
            <a:r>
              <a:rPr lang="pt-BR" dirty="0">
                <a:solidFill>
                  <a:srgbClr val="C00000"/>
                </a:solidFill>
                <a:highlight>
                  <a:srgbClr val="FFFF00"/>
                </a:highlight>
              </a:rPr>
              <a:t>perseguições</a:t>
            </a:r>
            <a:r>
              <a:rPr lang="pt-BR" dirty="0"/>
              <a:t>, nas </a:t>
            </a:r>
            <a:r>
              <a:rPr lang="pt-BR" dirty="0">
                <a:solidFill>
                  <a:srgbClr val="C00000"/>
                </a:solidFill>
                <a:highlight>
                  <a:srgbClr val="FFFF00"/>
                </a:highlight>
              </a:rPr>
              <a:t>angústias</a:t>
            </a:r>
            <a:r>
              <a:rPr lang="pt-BR" dirty="0"/>
              <a:t>. Pois, quando </a:t>
            </a:r>
            <a:r>
              <a:rPr lang="pt-BR" dirty="0">
                <a:solidFill>
                  <a:srgbClr val="C00000"/>
                </a:solidFill>
                <a:highlight>
                  <a:srgbClr val="FFFF00"/>
                </a:highlight>
              </a:rPr>
              <a:t>sou fraco</a:t>
            </a:r>
            <a:r>
              <a:rPr lang="pt-BR" dirty="0">
                <a:solidFill>
                  <a:srgbClr val="C00000"/>
                </a:solidFill>
              </a:rPr>
              <a:t>, é que </a:t>
            </a:r>
            <a:r>
              <a:rPr lang="pt-BR" dirty="0">
                <a:solidFill>
                  <a:srgbClr val="C00000"/>
                </a:solidFill>
                <a:highlight>
                  <a:srgbClr val="FFFF00"/>
                </a:highlight>
              </a:rPr>
              <a:t>sou forte</a:t>
            </a:r>
            <a:r>
              <a:rPr lang="pt-BR" dirty="0"/>
              <a:t>.</a:t>
            </a:r>
          </a:p>
          <a:p>
            <a:endParaRPr lang="pt-BR" dirty="0"/>
          </a:p>
          <a:p>
            <a:pPr algn="r"/>
            <a:r>
              <a:rPr lang="pt-BR" dirty="0"/>
              <a:t>2 Coríntios 12:10</a:t>
            </a:r>
          </a:p>
        </p:txBody>
      </p:sp>
    </p:spTree>
    <p:extLst>
      <p:ext uri="{BB962C8B-B14F-4D97-AF65-F5344CB8AC3E}">
        <p14:creationId xmlns:p14="http://schemas.microsoft.com/office/powerpoint/2010/main" val="3268592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4FF9132-7B05-8930-3601-1F5D96ABC659}"/>
              </a:ext>
            </a:extLst>
          </p:cNvPr>
          <p:cNvSpPr txBox="1"/>
          <p:nvPr/>
        </p:nvSpPr>
        <p:spPr>
          <a:xfrm>
            <a:off x="524289" y="383810"/>
            <a:ext cx="60976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Como justos, recuperem o bom senso e parem de pecar; </a:t>
            </a:r>
            <a:r>
              <a:rPr lang="pt-BR" b="0" i="0" dirty="0">
                <a:solidFill>
                  <a:srgbClr val="C00000"/>
                </a:solidFill>
                <a:effectLst/>
                <a:latin typeface="ArialMT"/>
              </a:rPr>
              <a:t>pois alguns há que não têm conhecimento de Deus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; digo isso para vergonha de vocês. </a:t>
            </a:r>
            <a:endParaRPr lang="pt-BR" dirty="0">
              <a:solidFill>
                <a:srgbClr val="121212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1 Coríntios 15:34 (NVI)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96D1B64-962D-194C-CC96-553AA97FB0FC}"/>
              </a:ext>
            </a:extLst>
          </p:cNvPr>
          <p:cNvSpPr txBox="1"/>
          <p:nvPr/>
        </p:nvSpPr>
        <p:spPr>
          <a:xfrm>
            <a:off x="375202" y="2461088"/>
            <a:ext cx="60976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Tornai-vos à sobriedade, como é justo, e não pequeis; porque </a:t>
            </a:r>
            <a:r>
              <a:rPr lang="pt-BR" b="0" i="0" dirty="0">
                <a:solidFill>
                  <a:srgbClr val="C00000"/>
                </a:solidFill>
                <a:effectLst/>
                <a:latin typeface="ArialMT"/>
              </a:rPr>
              <a:t>alguns ainda não têm conhecimento de Deus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; isto digo para vergonha vossa.</a:t>
            </a:r>
          </a:p>
          <a:p>
            <a:pPr algn="r"/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1Coríntios 15:34 (ARA)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0F91BA5-0FB8-79F7-FB4B-CC063E5C9F0C}"/>
              </a:ext>
            </a:extLst>
          </p:cNvPr>
          <p:cNvSpPr/>
          <p:nvPr/>
        </p:nvSpPr>
        <p:spPr>
          <a:xfrm>
            <a:off x="6714912" y="5367506"/>
            <a:ext cx="3663567" cy="1569660"/>
          </a:xfrm>
          <a:prstGeom prst="rect">
            <a:avLst/>
          </a:prstGeom>
          <a:solidFill>
            <a:srgbClr val="281F10"/>
          </a:solidFill>
          <a:effectLst>
            <a:softEdge rad="317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VERGONHA </a:t>
            </a:r>
          </a:p>
          <a:p>
            <a:pPr algn="ctr"/>
            <a:r>
              <a:rPr lang="pt-BR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APROPRIADA</a:t>
            </a:r>
          </a:p>
        </p:txBody>
      </p:sp>
    </p:spTree>
    <p:extLst>
      <p:ext uri="{BB962C8B-B14F-4D97-AF65-F5344CB8AC3E}">
        <p14:creationId xmlns:p14="http://schemas.microsoft.com/office/powerpoint/2010/main" val="2364757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57E95705-A043-BE8D-8082-971567A6797B}"/>
              </a:ext>
            </a:extLst>
          </p:cNvPr>
          <p:cNvSpPr/>
          <p:nvPr/>
        </p:nvSpPr>
        <p:spPr>
          <a:xfrm>
            <a:off x="8384686" y="0"/>
            <a:ext cx="3663567" cy="1569660"/>
          </a:xfrm>
          <a:prstGeom prst="rect">
            <a:avLst/>
          </a:prstGeom>
          <a:solidFill>
            <a:srgbClr val="281F10"/>
          </a:solidFill>
          <a:effectLst>
            <a:softEdge rad="317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VERGONHA </a:t>
            </a:r>
          </a:p>
          <a:p>
            <a:pPr algn="ctr"/>
            <a:r>
              <a:rPr lang="pt-BR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APROPRIADA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10D454B-4B23-6312-D77B-5942E0009A25}"/>
              </a:ext>
            </a:extLst>
          </p:cNvPr>
          <p:cNvSpPr txBox="1"/>
          <p:nvPr/>
        </p:nvSpPr>
        <p:spPr>
          <a:xfrm>
            <a:off x="5890963" y="4021532"/>
            <a:ext cx="6157290" cy="1200329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Digo isso para envergonhá-los. Acaso não há entre vocês alguém </a:t>
            </a:r>
            <a:r>
              <a:rPr lang="pt-BR" b="0" i="0" dirty="0">
                <a:solidFill>
                  <a:srgbClr val="C00000"/>
                </a:solidFill>
                <a:effectLst/>
                <a:latin typeface="ArialMT"/>
              </a:rPr>
              <a:t>suficientemente sábio 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para julgar uma causa entre irmãos?</a:t>
            </a:r>
          </a:p>
          <a:p>
            <a:pPr algn="r"/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1 Coríntios 6:5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3131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E835175-6A79-F57E-714D-B7DFC6465A47}"/>
              </a:ext>
            </a:extLst>
          </p:cNvPr>
          <p:cNvSpPr txBox="1"/>
          <p:nvPr/>
        </p:nvSpPr>
        <p:spPr>
          <a:xfrm>
            <a:off x="5722454" y="404336"/>
            <a:ext cx="60976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Quando vocês eram escravos do pecado, estavam livres da justiça. </a:t>
            </a:r>
            <a:r>
              <a:rPr lang="pt-BR" b="0" i="0" dirty="0">
                <a:solidFill>
                  <a:srgbClr val="C00000"/>
                </a:solidFill>
                <a:effectLst/>
                <a:latin typeface="ArialMT"/>
              </a:rPr>
              <a:t>Que fruto colheram então das coisas das quais agora vocês se envergonham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? O fim delas é a morte! </a:t>
            </a:r>
            <a:endParaRPr lang="pt-BR" dirty="0">
              <a:solidFill>
                <a:srgbClr val="121212"/>
              </a:solidFill>
              <a:latin typeface="ArialMT"/>
            </a:endParaRPr>
          </a:p>
          <a:p>
            <a:pPr algn="r"/>
            <a:endParaRPr lang="pt-BR" b="0" i="0" dirty="0">
              <a:solidFill>
                <a:srgbClr val="121212"/>
              </a:solidFill>
              <a:effectLst/>
              <a:latin typeface="ArialMT"/>
            </a:endParaRPr>
          </a:p>
          <a:p>
            <a:pPr algn="r"/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Romanos 6:20-21</a:t>
            </a:r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B8C40AC-4B6A-2065-C25E-4E630798EC8C}"/>
              </a:ext>
            </a:extLst>
          </p:cNvPr>
          <p:cNvSpPr/>
          <p:nvPr/>
        </p:nvSpPr>
        <p:spPr>
          <a:xfrm>
            <a:off x="8316008" y="5298279"/>
            <a:ext cx="3663567" cy="1569660"/>
          </a:xfrm>
          <a:prstGeom prst="rect">
            <a:avLst/>
          </a:prstGeom>
          <a:solidFill>
            <a:srgbClr val="281F10"/>
          </a:solidFill>
          <a:effectLst>
            <a:softEdge rad="317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VERGONHA </a:t>
            </a:r>
          </a:p>
          <a:p>
            <a:pPr algn="ctr"/>
            <a:r>
              <a:rPr lang="pt-BR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APROPRIADA</a:t>
            </a:r>
          </a:p>
        </p:txBody>
      </p:sp>
    </p:spTree>
    <p:extLst>
      <p:ext uri="{BB962C8B-B14F-4D97-AF65-F5344CB8AC3E}">
        <p14:creationId xmlns:p14="http://schemas.microsoft.com/office/powerpoint/2010/main" val="1508182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B8C40AC-4B6A-2065-C25E-4E630798EC8C}"/>
              </a:ext>
            </a:extLst>
          </p:cNvPr>
          <p:cNvSpPr/>
          <p:nvPr/>
        </p:nvSpPr>
        <p:spPr>
          <a:xfrm>
            <a:off x="7973523" y="5396227"/>
            <a:ext cx="3663567" cy="1569660"/>
          </a:xfrm>
          <a:prstGeom prst="rect">
            <a:avLst/>
          </a:prstGeom>
          <a:solidFill>
            <a:srgbClr val="281F10"/>
          </a:solidFill>
          <a:effectLst>
            <a:softEdge rad="317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VERGONHA </a:t>
            </a:r>
          </a:p>
          <a:p>
            <a:pPr algn="ctr"/>
            <a:r>
              <a:rPr lang="pt-BR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APROPRIADA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80CA315-831B-3B82-9B80-FFB174182DBC}"/>
              </a:ext>
            </a:extLst>
          </p:cNvPr>
          <p:cNvSpPr txBox="1"/>
          <p:nvPr/>
        </p:nvSpPr>
        <p:spPr>
          <a:xfrm>
            <a:off x="18367" y="149434"/>
            <a:ext cx="12030758" cy="1477328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Pois ouvimos que alguns de vocês estão </a:t>
            </a:r>
            <a:r>
              <a:rPr lang="pt-BR" b="0" i="0" dirty="0">
                <a:solidFill>
                  <a:srgbClr val="C00000"/>
                </a:solidFill>
                <a:effectLst/>
                <a:latin typeface="ArialMT"/>
              </a:rPr>
              <a:t>ociosos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; não trabalham, mas andam se </a:t>
            </a:r>
            <a:r>
              <a:rPr lang="pt-BR" b="0" i="0" dirty="0">
                <a:solidFill>
                  <a:srgbClr val="C00000"/>
                </a:solidFill>
                <a:effectLst/>
                <a:latin typeface="ArialMT"/>
              </a:rPr>
              <a:t>intrometendo na vida alheia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. A tais pessoas ordenamos e exortamos no Senhor Jesus Cristo que trabalhem tranquilamente e comam o seu próprio pão. Quanto a vocês, irmãos, nunca se cansem de fazer o bem. Se alguém </a:t>
            </a:r>
            <a:r>
              <a:rPr lang="pt-BR" b="0" i="0" dirty="0">
                <a:solidFill>
                  <a:srgbClr val="C00000"/>
                </a:solidFill>
                <a:effectLst/>
                <a:latin typeface="ArialMT"/>
              </a:rPr>
              <a:t>desobedecer ao que dizemos nesta carta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, marquem-no </a:t>
            </a:r>
            <a:r>
              <a:rPr lang="pt-BR" b="0" i="0" dirty="0">
                <a:solidFill>
                  <a:srgbClr val="C00000"/>
                </a:solidFill>
                <a:effectLst/>
                <a:latin typeface="ArialMT"/>
              </a:rPr>
              <a:t>e não se associem com ele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, para </a:t>
            </a:r>
            <a:r>
              <a:rPr lang="pt-BR" b="0" i="0" dirty="0">
                <a:solidFill>
                  <a:srgbClr val="C00000"/>
                </a:solidFill>
                <a:effectLst/>
                <a:latin typeface="ArialMT"/>
              </a:rPr>
              <a:t>que se sinta envergonhado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; ........</a:t>
            </a:r>
          </a:p>
          <a:p>
            <a:pPr algn="r"/>
            <a:r>
              <a:rPr lang="pt-BR" dirty="0">
                <a:solidFill>
                  <a:srgbClr val="121212"/>
                </a:solidFill>
                <a:latin typeface="ArialMT"/>
              </a:rPr>
              <a:t>2 Tessalonicenses 3: 11-15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8644B9-3A67-F57F-883F-92C39D26E8A2}"/>
              </a:ext>
            </a:extLst>
          </p:cNvPr>
          <p:cNvSpPr txBox="1"/>
          <p:nvPr/>
        </p:nvSpPr>
        <p:spPr>
          <a:xfrm>
            <a:off x="5380916" y="1759020"/>
            <a:ext cx="6256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highlight>
                  <a:srgbClr val="908488"/>
                </a:highlight>
                <a:latin typeface="ArialMT"/>
              </a:rPr>
              <a:t>contudo, não o considerem como inimigo, mas chamem a atenção dele como irmão</a:t>
            </a:r>
            <a:r>
              <a:rPr lang="pt-BR" b="0" i="0" dirty="0">
                <a:solidFill>
                  <a:srgbClr val="121212"/>
                </a:solidFill>
                <a:effectLst/>
                <a:highlight>
                  <a:srgbClr val="908488"/>
                </a:highlight>
                <a:latin typeface="ArialM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9826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B8C40AC-4B6A-2065-C25E-4E630798EC8C}"/>
              </a:ext>
            </a:extLst>
          </p:cNvPr>
          <p:cNvSpPr/>
          <p:nvPr/>
        </p:nvSpPr>
        <p:spPr>
          <a:xfrm>
            <a:off x="1282363" y="5463569"/>
            <a:ext cx="3374257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317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AOS OLHOS </a:t>
            </a:r>
          </a:p>
          <a:p>
            <a:pPr algn="ctr"/>
            <a:r>
              <a:rPr lang="pt-BR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DE CRISTO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2ADE22-D31D-8189-8CA3-94DEA2C9910D}"/>
              </a:ext>
            </a:extLst>
          </p:cNvPr>
          <p:cNvSpPr txBox="1"/>
          <p:nvPr/>
        </p:nvSpPr>
        <p:spPr>
          <a:xfrm>
            <a:off x="96796" y="126652"/>
            <a:ext cx="3896124" cy="5355312"/>
          </a:xfrm>
          <a:prstGeom prst="rect">
            <a:avLst/>
          </a:prstGeom>
          <a:solidFill>
            <a:schemeClr val="accent4">
              <a:lumMod val="20000"/>
              <a:lumOff val="80000"/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Convidado por um dos fariseus para jantar, Jesus foi à casa dele e reclinou-se à mesa. Ao saber que Jesus estava comendo na casa do fariseu, certa mulher daquela cidade, uma pecadora, trouxe um frasco de alabastro com perfume e se colocou atrás de Jesus, a seus pés. Chorando, começou a </a:t>
            </a:r>
            <a:r>
              <a:rPr lang="pt-BR" b="0" i="0" dirty="0" err="1">
                <a:solidFill>
                  <a:srgbClr val="121212"/>
                </a:solidFill>
                <a:effectLst/>
                <a:latin typeface="ArialMT"/>
              </a:rPr>
              <a:t>molhar-lhe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 os pés com suas lágrimas. Depois os enxugou com seus cabelos, beijou-os e os ungiu com o perfume. Ao ver isso, o fariseu que o havia convidado disse a si mesmo: “Se este homem fosse profeta, saberia quem nele está tocando e que tipo de mulher ela é: uma pecadora”.</a:t>
            </a:r>
          </a:p>
          <a:p>
            <a:pPr algn="r"/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Lucas 7:36-39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2A1E48D-74BC-ECF8-2E9E-C8BF0B8EF589}"/>
              </a:ext>
            </a:extLst>
          </p:cNvPr>
          <p:cNvSpPr txBox="1"/>
          <p:nvPr/>
        </p:nvSpPr>
        <p:spPr>
          <a:xfrm>
            <a:off x="8010221" y="108480"/>
            <a:ext cx="4084983" cy="6463308"/>
          </a:xfrm>
          <a:prstGeom prst="rect">
            <a:avLst/>
          </a:prstGeom>
          <a:solidFill>
            <a:schemeClr val="accent4">
              <a:lumMod val="20000"/>
              <a:lumOff val="80000"/>
              <a:alpha val="41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rgbClr val="121212"/>
                </a:solidFill>
                <a:effectLst/>
                <a:latin typeface="ArialMT"/>
              </a:defRPr>
            </a:lvl1pPr>
          </a:lstStyle>
          <a:p>
            <a:r>
              <a:rPr lang="pt-BR" dirty="0"/>
              <a:t>'Em seguida, virou-se para a mulher e disse a Simão: “Vê esta mulher? Entrei em sua casa, mas você não me deu água para lavar os pés; ela, porém, molhou os meus pés com suas lágrimas e os enxugou com seus cabelos. Você não me saudou com um beijo, mas esta mulher, desde que entrei aqui, não parou de beijar os meus pés. Você não ungiu a minha cabeça com óleo, mas ela derramou perfume nos meus pés. Portanto, eu digo, os muitos pecados dela lhe foram perdoados; pois ela amou muito. Mas aquele a quem pouco foi perdoado, pouco ama”. Então Jesus disse a ela: “Seus pecados estão perdoados”. Os outros convidados começaram a perguntar: “Quem é este que até perdoa pecados?” Jesus disse à mulher: “Sua fé a salvou; vá em paz”.</a:t>
            </a:r>
          </a:p>
          <a:p>
            <a:r>
              <a:rPr lang="pt-BR" dirty="0"/>
              <a:t>Lucas 7:44-50</a:t>
            </a:r>
          </a:p>
        </p:txBody>
      </p:sp>
    </p:spTree>
    <p:extLst>
      <p:ext uri="{BB962C8B-B14F-4D97-AF65-F5344CB8AC3E}">
        <p14:creationId xmlns:p14="http://schemas.microsoft.com/office/powerpoint/2010/main" val="3711625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grayscl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947" y="6327912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195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7C7A5F"/>
            </a:gs>
            <a:gs pos="0">
              <a:srgbClr val="37321C"/>
            </a:gs>
            <a:gs pos="74000">
              <a:srgbClr val="81846F"/>
            </a:gs>
            <a:gs pos="83000">
              <a:srgbClr val="39372B"/>
            </a:gs>
            <a:gs pos="100000">
              <a:srgbClr val="281F1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.com: AOFOTO 7x7ft Cross on Old Wooden Board Background Jesus Christ  Wood Symbol Christian Crucifix on Shabby Brown Wood Plank Backdrop  Christianity Easter Church Decoration Photo Shoot Props Vinyl : מוצרי חשמל">
            <a:extLst>
              <a:ext uri="{FF2B5EF4-FFF2-40B4-BE49-F238E27FC236}">
                <a16:creationId xmlns:a16="http://schemas.microsoft.com/office/drawing/2014/main" id="{4D185189-2102-92FF-7C25-4761C661E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lory Sticker for iOS &amp; Android | GIPHY">
            <a:extLst>
              <a:ext uri="{FF2B5EF4-FFF2-40B4-BE49-F238E27FC236}">
                <a16:creationId xmlns:a16="http://schemas.microsoft.com/office/drawing/2014/main" id="{8871AAA4-6082-B7A0-DBCE-B47010C6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602" y="-523875"/>
            <a:ext cx="4810125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 descr="Interface gráfica do usuário, Logotipo&#10;&#10;Descrição gerada automaticamente">
            <a:extLst>
              <a:ext uri="{FF2B5EF4-FFF2-40B4-BE49-F238E27FC236}">
                <a16:creationId xmlns:a16="http://schemas.microsoft.com/office/drawing/2014/main" id="{9A98A959-EEE0-821D-7A0A-E4CC4FF86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21" y="2513348"/>
            <a:ext cx="3577606" cy="226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8425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9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DF1C59E-508F-1197-AA4C-C5E4D553F09F}"/>
              </a:ext>
            </a:extLst>
          </p:cNvPr>
          <p:cNvSpPr txBox="1"/>
          <p:nvPr/>
        </p:nvSpPr>
        <p:spPr>
          <a:xfrm>
            <a:off x="466725" y="232886"/>
            <a:ext cx="6096000" cy="1634490"/>
          </a:xfrm>
          <a:prstGeom prst="round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Por essa causa também sofro, mas não me envergonho, porque sei em quem tenho crido e estou bem certo de que ele é poderoso para guardar o que lhe confiei até aquele dia.</a:t>
            </a:r>
          </a:p>
          <a:p>
            <a:pPr algn="r"/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2 Timóteo 1:12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FB45EC3-C4E6-EDEB-DEDC-37FBC19CD382}"/>
              </a:ext>
            </a:extLst>
          </p:cNvPr>
          <p:cNvSpPr txBox="1"/>
          <p:nvPr/>
        </p:nvSpPr>
        <p:spPr>
          <a:xfrm>
            <a:off x="466725" y="2351603"/>
            <a:ext cx="6096000" cy="1328023"/>
          </a:xfrm>
          <a:prstGeom prst="round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rgbClr val="121212"/>
                </a:solidFill>
                <a:effectLst/>
                <a:latin typeface="ArialMT"/>
              </a:defRPr>
            </a:lvl1pPr>
          </a:lstStyle>
          <a:p>
            <a:r>
              <a:rPr lang="pt-BR" dirty="0"/>
              <a:t>'Pois com o coração se crê para justiça, e com a boca se confessa para salvação. Como diz a Escritura: “Todo o que nele confia jamais será envergonhado” .</a:t>
            </a:r>
          </a:p>
          <a:p>
            <a:r>
              <a:rPr lang="pt-BR" dirty="0"/>
              <a:t>Romanos 10:10-11</a:t>
            </a:r>
          </a:p>
        </p:txBody>
      </p:sp>
    </p:spTree>
    <p:extLst>
      <p:ext uri="{BB962C8B-B14F-4D97-AF65-F5344CB8AC3E}">
        <p14:creationId xmlns:p14="http://schemas.microsoft.com/office/powerpoint/2010/main" val="230206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CB7ED3B-51E2-539A-7F25-1852F6CAE465}"/>
              </a:ext>
            </a:extLst>
          </p:cNvPr>
          <p:cNvSpPr txBox="1"/>
          <p:nvPr/>
        </p:nvSpPr>
        <p:spPr>
          <a:xfrm>
            <a:off x="5972175" y="185261"/>
            <a:ext cx="6096000" cy="1328023"/>
          </a:xfrm>
          <a:prstGeom prst="round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t-BR" sz="2400" b="0" i="0" dirty="0">
                <a:solidFill>
                  <a:srgbClr val="C00000"/>
                </a:solidFill>
                <a:effectLst/>
                <a:latin typeface="ArialMT"/>
              </a:rPr>
              <a:t>Vergonha</a:t>
            </a:r>
            <a:r>
              <a:rPr lang="pt-BR" sz="2400" b="0" i="0" dirty="0">
                <a:solidFill>
                  <a:srgbClr val="121212"/>
                </a:solidFill>
                <a:effectLst/>
                <a:latin typeface="ArialMT"/>
              </a:rPr>
              <a:t> é uma emoção </a:t>
            </a:r>
            <a:r>
              <a:rPr lang="pt-BR" sz="2400" b="0" i="0" dirty="0">
                <a:solidFill>
                  <a:srgbClr val="C00000"/>
                </a:solidFill>
                <a:effectLst/>
                <a:latin typeface="ArialMT"/>
              </a:rPr>
              <a:t>dolorosa</a:t>
            </a:r>
            <a:r>
              <a:rPr lang="pt-BR" sz="2400" b="0" i="0" dirty="0">
                <a:solidFill>
                  <a:srgbClr val="121212"/>
                </a:solidFill>
                <a:effectLst/>
                <a:latin typeface="ArialMT"/>
              </a:rPr>
              <a:t> causada por uma consciência de </a:t>
            </a:r>
            <a:r>
              <a:rPr lang="pt-BR" sz="2400" b="0" i="0" dirty="0">
                <a:solidFill>
                  <a:srgbClr val="C00000"/>
                </a:solidFill>
                <a:effectLst/>
                <a:latin typeface="ArialMT"/>
              </a:rPr>
              <a:t>culpa</a:t>
            </a:r>
            <a:r>
              <a:rPr lang="pt-BR" sz="2400" b="0" i="0" dirty="0">
                <a:solidFill>
                  <a:srgbClr val="121212"/>
                </a:solidFill>
                <a:effectLst/>
                <a:latin typeface="ArialMT"/>
              </a:rPr>
              <a:t> ou </a:t>
            </a:r>
            <a:r>
              <a:rPr lang="pt-BR" sz="2400" b="0" i="0" dirty="0">
                <a:solidFill>
                  <a:srgbClr val="C00000"/>
                </a:solidFill>
                <a:effectLst/>
                <a:latin typeface="ArialMT"/>
              </a:rPr>
              <a:t>imperfeição</a:t>
            </a:r>
            <a:r>
              <a:rPr lang="pt-BR" sz="2400" b="0" i="0" dirty="0">
                <a:solidFill>
                  <a:srgbClr val="121212"/>
                </a:solidFill>
                <a:effectLst/>
                <a:latin typeface="ArialMT"/>
              </a:rPr>
              <a:t>, ou </a:t>
            </a:r>
            <a:r>
              <a:rPr lang="pt-BR" sz="2400" b="0" i="0" dirty="0">
                <a:solidFill>
                  <a:srgbClr val="C00000"/>
                </a:solidFill>
                <a:effectLst/>
                <a:latin typeface="ArialMT"/>
              </a:rPr>
              <a:t>inconveniência</a:t>
            </a:r>
            <a:r>
              <a:rPr lang="pt-BR" sz="2400" b="0" i="0" dirty="0">
                <a:solidFill>
                  <a:srgbClr val="121212"/>
                </a:solidFill>
                <a:effectLst/>
                <a:latin typeface="ArialMT"/>
              </a:rPr>
              <a:t>.</a:t>
            </a:r>
            <a:endParaRPr lang="pt-BR" sz="24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AB78584-79F4-1CD2-4DB3-34D62E4D698C}"/>
              </a:ext>
            </a:extLst>
          </p:cNvPr>
          <p:cNvSpPr/>
          <p:nvPr/>
        </p:nvSpPr>
        <p:spPr>
          <a:xfrm>
            <a:off x="0" y="5148560"/>
            <a:ext cx="35391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cap="none" spc="0" dirty="0">
                <a:ln/>
                <a:solidFill>
                  <a:schemeClr val="tx2"/>
                </a:solidFill>
                <a:effectLst/>
              </a:rPr>
              <a:t>VERGONHA</a:t>
            </a:r>
          </a:p>
        </p:txBody>
      </p:sp>
    </p:spTree>
    <p:extLst>
      <p:ext uri="{BB962C8B-B14F-4D97-AF65-F5344CB8AC3E}">
        <p14:creationId xmlns:p14="http://schemas.microsoft.com/office/powerpoint/2010/main" val="2598091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Uma bíblia aberta | Foto Premium">
            <a:extLst>
              <a:ext uri="{FF2B5EF4-FFF2-40B4-BE49-F238E27FC236}">
                <a16:creationId xmlns:a16="http://schemas.microsoft.com/office/drawing/2014/main" id="{B88E91C1-6709-ED75-DD2A-7E92AD158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6" r="11864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 descr="Homem falando no celular&#10;&#10;Descrição gerada automaticamente">
            <a:extLst>
              <a:ext uri="{FF2B5EF4-FFF2-40B4-BE49-F238E27FC236}">
                <a16:creationId xmlns:a16="http://schemas.microsoft.com/office/drawing/2014/main" id="{C497D409-0FE1-09E3-28B4-DAA4E5610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8" y="2631154"/>
            <a:ext cx="4287118" cy="3515437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BCAEB8FF-0EB4-CCA7-CD0A-9F6461521306}"/>
              </a:ext>
            </a:extLst>
          </p:cNvPr>
          <p:cNvSpPr/>
          <p:nvPr/>
        </p:nvSpPr>
        <p:spPr>
          <a:xfrm>
            <a:off x="28016" y="149434"/>
            <a:ext cx="7144309" cy="3600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t-BR" sz="5400" b="1" cap="none" spc="0" dirty="0">
                <a:ln/>
                <a:solidFill>
                  <a:schemeClr val="tx2"/>
                </a:solidFill>
                <a:effectLst/>
              </a:rPr>
              <a:t>VERGONHA</a:t>
            </a:r>
          </a:p>
          <a:p>
            <a:endParaRPr lang="pt-BR" sz="5400" b="1" dirty="0">
              <a:ln/>
              <a:solidFill>
                <a:schemeClr val="tx2"/>
              </a:solidFill>
            </a:endParaRPr>
          </a:p>
          <a:p>
            <a:pPr lvl="2"/>
            <a:r>
              <a:rPr lang="pt-BR" sz="2800" b="1" cap="none" spc="0" dirty="0">
                <a:ln/>
                <a:solidFill>
                  <a:schemeClr val="tx2"/>
                </a:solidFill>
                <a:effectLst/>
              </a:rPr>
              <a:t>			</a:t>
            </a:r>
            <a:r>
              <a:rPr lang="pt-BR" sz="4000" b="1" cap="none" spc="0" dirty="0">
                <a:ln/>
                <a:solidFill>
                  <a:schemeClr val="tx2"/>
                </a:solidFill>
                <a:effectLst/>
              </a:rPr>
              <a:t>Inapropriada</a:t>
            </a:r>
          </a:p>
          <a:p>
            <a:pPr lvl="2"/>
            <a:endParaRPr lang="pt-BR" sz="4000" b="1" dirty="0">
              <a:ln/>
              <a:solidFill>
                <a:schemeClr val="tx2"/>
              </a:solidFill>
            </a:endParaRPr>
          </a:p>
          <a:p>
            <a:pPr lvl="2"/>
            <a:r>
              <a:rPr lang="pt-BR" sz="4000" b="1" dirty="0">
                <a:ln/>
                <a:solidFill>
                  <a:schemeClr val="tx2"/>
                </a:solidFill>
              </a:rPr>
              <a:t>			Apropriada</a:t>
            </a:r>
            <a:endParaRPr lang="pt-BR" sz="4000" b="1" cap="none" spc="0" dirty="0">
              <a:ln/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9462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o Vivo">
            <a:extLst>
              <a:ext uri="{FF2B5EF4-FFF2-40B4-BE49-F238E27FC236}">
                <a16:creationId xmlns:a16="http://schemas.microsoft.com/office/drawing/2014/main" id="{026ED296-B95C-AA3A-5716-D9C454A59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199" y="6224084"/>
            <a:ext cx="1035351" cy="43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9259123-3C67-9E09-9DF8-DFFE26A5FB84}"/>
              </a:ext>
            </a:extLst>
          </p:cNvPr>
          <p:cNvSpPr txBox="1"/>
          <p:nvPr/>
        </p:nvSpPr>
        <p:spPr>
          <a:xfrm>
            <a:off x="68813" y="4230030"/>
            <a:ext cx="10624068" cy="2553891"/>
          </a:xfrm>
          <a:prstGeom prst="roundRect">
            <a:avLst/>
          </a:prstGeom>
          <a:solidFill>
            <a:schemeClr val="accent4">
              <a:lumMod val="50000"/>
              <a:alpha val="36000"/>
            </a:schemeClr>
          </a:solidFill>
        </p:spPr>
        <p:txBody>
          <a:bodyPr wrap="square">
            <a:spAutoFit/>
          </a:bodyPr>
          <a:lstStyle/>
          <a:p>
            <a:endParaRPr lang="pt-BR" b="0" i="0" dirty="0">
              <a:solidFill>
                <a:schemeClr val="bg1"/>
              </a:solidFill>
              <a:effectLst/>
              <a:latin typeface="ArialMT"/>
            </a:endParaRPr>
          </a:p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Entretanto, o firme fundamento de Deus permanece inabalável e selado com esta inscrição: “O Senhor conhece quem lhe pertence” e “afaste-se da iniquidade todo aquele que confessa o nome do Senhor”. Numa grande casa há vasos não apenas de ouro e prata, mas também de madeira e barro; alguns para fins honrosos, outros para fins desonrosos. Se alguém se purificar dessas coisas, será vaso para honra, santificado, útil para o Senhor e preparado para toda boa obra.</a:t>
            </a:r>
          </a:p>
          <a:p>
            <a:endParaRPr lang="pt-BR" b="0" i="0" dirty="0">
              <a:solidFill>
                <a:schemeClr val="bg1"/>
              </a:solidFill>
              <a:effectLst/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2 Timóteo 2:19-21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B856396-87A3-5042-00DD-DD48A8D7E488}"/>
              </a:ext>
            </a:extLst>
          </p:cNvPr>
          <p:cNvSpPr/>
          <p:nvPr/>
        </p:nvSpPr>
        <p:spPr>
          <a:xfrm>
            <a:off x="7795081" y="197059"/>
            <a:ext cx="40906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VERGONHA</a:t>
            </a:r>
          </a:p>
          <a:p>
            <a:pPr algn="ctr"/>
            <a:r>
              <a:rPr lang="pt-BR" sz="54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APROPRIADA</a:t>
            </a:r>
          </a:p>
        </p:txBody>
      </p:sp>
    </p:spTree>
    <p:extLst>
      <p:ext uri="{BB962C8B-B14F-4D97-AF65-F5344CB8AC3E}">
        <p14:creationId xmlns:p14="http://schemas.microsoft.com/office/powerpoint/2010/main" val="387804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328038B-6B9B-8E07-3345-DECA1A576584}"/>
              </a:ext>
            </a:extLst>
          </p:cNvPr>
          <p:cNvSpPr txBox="1"/>
          <p:nvPr/>
        </p:nvSpPr>
        <p:spPr>
          <a:xfrm>
            <a:off x="1707503" y="5150164"/>
            <a:ext cx="10356202" cy="1634490"/>
          </a:xfrm>
          <a:prstGeom prst="roundRect">
            <a:avLst/>
          </a:prstGeom>
          <a:solidFill>
            <a:schemeClr val="bg1">
              <a:alpha val="16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O Senhor conceda misericórdia à casa de </a:t>
            </a:r>
            <a:r>
              <a:rPr lang="pt-BR" b="0" i="0" dirty="0" err="1">
                <a:solidFill>
                  <a:srgbClr val="121212"/>
                </a:solidFill>
                <a:effectLst/>
                <a:latin typeface="ArialMT"/>
              </a:rPr>
              <a:t>Onesíforo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, porque muitas vezes ele me reanimou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e não se envergonhou por eu estar preso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; ao contrário, quando chegou a Roma,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procurou-me diligentemente até me encontrar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. Conceda-lhe o Senhor que, naquele dia, encontre misericórdia da parte do Senhor! Você sabe muito bem quantos serviços ele me prestou em Éfeso.</a:t>
            </a:r>
            <a:endParaRPr lang="pt-BR" dirty="0">
              <a:solidFill>
                <a:srgbClr val="121212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2 Timóteo 1:16-18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DE9B128-C80F-E6C3-0B06-CCA82E80D63B}"/>
              </a:ext>
            </a:extLst>
          </p:cNvPr>
          <p:cNvSpPr txBox="1"/>
          <p:nvPr/>
        </p:nvSpPr>
        <p:spPr>
          <a:xfrm>
            <a:off x="212425" y="269315"/>
            <a:ext cx="11636675" cy="1940957"/>
          </a:xfrm>
          <a:prstGeom prst="roundRect">
            <a:avLst/>
          </a:prstGeom>
          <a:solidFill>
            <a:schemeClr val="bg1">
              <a:alpha val="16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Portanto, não se envergonhe de testemunhar do Senhor, nem de mim,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que sou prisioneiro dele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, mas suporte comigo os meus sofrimentos pelo evangelho,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segundo o poder de Deus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, que nos salvou e nos chamou com uma santa vocação,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não em virtude das nossas obras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, mas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por causa da sua própria determinação e graça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. Essa 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graça nos foi dada em Cristo Jesus desde os tempos eternos</a:t>
            </a:r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, </a:t>
            </a:r>
            <a:endParaRPr lang="pt-BR" dirty="0">
              <a:solidFill>
                <a:srgbClr val="121212"/>
              </a:solidFill>
              <a:latin typeface="ArialMT"/>
            </a:endParaRPr>
          </a:p>
          <a:p>
            <a:endParaRPr lang="pt-BR" b="0" i="0" dirty="0">
              <a:solidFill>
                <a:srgbClr val="121212"/>
              </a:solidFill>
              <a:effectLst/>
              <a:latin typeface="ArialMT"/>
            </a:endParaRPr>
          </a:p>
          <a:p>
            <a:pPr algn="r"/>
            <a:r>
              <a:rPr lang="pt-BR" b="0" i="0" dirty="0">
                <a:solidFill>
                  <a:srgbClr val="121212"/>
                </a:solidFill>
                <a:effectLst/>
                <a:latin typeface="ArialMT"/>
              </a:rPr>
              <a:t>2 Timóteo 1:8-9</a:t>
            </a: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B9BB11A-3015-5A96-CBE6-F5FCB2338B68}"/>
              </a:ext>
            </a:extLst>
          </p:cNvPr>
          <p:cNvSpPr/>
          <p:nvPr/>
        </p:nvSpPr>
        <p:spPr>
          <a:xfrm>
            <a:off x="212425" y="2764830"/>
            <a:ext cx="47446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VERGONHA</a:t>
            </a:r>
          </a:p>
          <a:p>
            <a:pPr algn="ctr"/>
            <a:r>
              <a:rPr lang="pt-BR" sz="5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INAPROPRIADA</a:t>
            </a:r>
          </a:p>
        </p:txBody>
      </p:sp>
    </p:spTree>
    <p:extLst>
      <p:ext uri="{BB962C8B-B14F-4D97-AF65-F5344CB8AC3E}">
        <p14:creationId xmlns:p14="http://schemas.microsoft.com/office/powerpoint/2010/main" val="442113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48399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248FCB2-6861-B19D-5366-873316C8579B}"/>
              </a:ext>
            </a:extLst>
          </p:cNvPr>
          <p:cNvSpPr txBox="1"/>
          <p:nvPr/>
        </p:nvSpPr>
        <p:spPr>
          <a:xfrm>
            <a:off x="212425" y="261461"/>
            <a:ext cx="11562808" cy="1328023"/>
          </a:xfrm>
          <a:prstGeom prst="roundRect">
            <a:avLst/>
          </a:prstGeom>
          <a:solidFill>
            <a:schemeClr val="bg1">
              <a:alpha val="27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'Por essa causa também sofro, </a:t>
            </a:r>
            <a:r>
              <a:rPr lang="pt-BR" b="0" i="0" dirty="0">
                <a:solidFill>
                  <a:srgbClr val="002060"/>
                </a:solidFill>
                <a:effectLst/>
                <a:latin typeface="ArialMT"/>
              </a:rPr>
              <a:t>mas não me envergonho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porque sei em quem tenho crido e estou bem certo de que ele é poderoso </a:t>
            </a:r>
            <a:r>
              <a:rPr lang="pt-BR" b="0" i="0" dirty="0">
                <a:solidFill>
                  <a:srgbClr val="002060"/>
                </a:solidFill>
                <a:effectLst/>
                <a:latin typeface="ArialMT"/>
              </a:rPr>
              <a:t>para guardar o que lhe confiei até aquele dia.</a:t>
            </a:r>
          </a:p>
          <a:p>
            <a:endParaRPr lang="pt-BR" dirty="0">
              <a:solidFill>
                <a:srgbClr val="002060"/>
              </a:solidFill>
              <a:latin typeface="ArialMT"/>
            </a:endParaRP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2 Timóteo 1:12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2C59A17-850B-5BF3-8B6A-5DFFF37C6370}"/>
              </a:ext>
            </a:extLst>
          </p:cNvPr>
          <p:cNvSpPr txBox="1"/>
          <p:nvPr/>
        </p:nvSpPr>
        <p:spPr>
          <a:xfrm>
            <a:off x="1304342" y="4154675"/>
            <a:ext cx="10675233" cy="2553891"/>
          </a:xfrm>
          <a:prstGeom prst="roundRect">
            <a:avLst/>
          </a:prstGeom>
          <a:solidFill>
            <a:schemeClr val="bg1">
              <a:alpha val="27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chemeClr val="bg1"/>
                </a:solidFill>
                <a:effectLst/>
                <a:latin typeface="ArialMT"/>
              </a:defRPr>
            </a:lvl1pPr>
          </a:lstStyle>
          <a:p>
            <a:r>
              <a:rPr lang="pt-BR" dirty="0"/>
              <a:t>'Dou graças a Deus, a quem sirvo com a consciência limpa, como o serviram os meus antepassados, ao lembrar-me constantemente de você, noite e dia, em minhas orações. Lembro-me das suas lágrimas e desejo muito vê-lo, para que a minha alegria seja completa. Recordo-me </a:t>
            </a:r>
            <a:r>
              <a:rPr lang="pt-BR" dirty="0">
                <a:solidFill>
                  <a:srgbClr val="002060"/>
                </a:solidFill>
              </a:rPr>
              <a:t>da sua fé não fingida</a:t>
            </a:r>
            <a:r>
              <a:rPr lang="pt-BR" dirty="0"/>
              <a:t>, que primeiro habitou em sua avó Loide e em sua mãe, Eunice, e estou convencido de que também habita em você. Por essa razão, torno a lembrá-lo de que </a:t>
            </a:r>
            <a:r>
              <a:rPr lang="pt-BR" dirty="0">
                <a:solidFill>
                  <a:srgbClr val="002060"/>
                </a:solidFill>
              </a:rPr>
              <a:t>mantenha viva a chama do dom de Deus</a:t>
            </a:r>
            <a:r>
              <a:rPr lang="pt-BR" dirty="0"/>
              <a:t> que está em você mediante a imposição das minhas mãos. Pois Deus não nos deu </a:t>
            </a:r>
            <a:r>
              <a:rPr lang="pt-BR" dirty="0">
                <a:solidFill>
                  <a:srgbClr val="002060"/>
                </a:solidFill>
              </a:rPr>
              <a:t>espírito de covardia, mas de poder, de amor e de equilíbrio</a:t>
            </a:r>
            <a:r>
              <a:rPr lang="pt-BR" dirty="0"/>
              <a:t>.</a:t>
            </a:r>
          </a:p>
          <a:p>
            <a:pPr algn="r"/>
            <a:r>
              <a:rPr lang="pt-BR" dirty="0"/>
              <a:t>2 Timóteo 1:3-7</a:t>
            </a:r>
          </a:p>
        </p:txBody>
      </p:sp>
    </p:spTree>
    <p:extLst>
      <p:ext uri="{BB962C8B-B14F-4D97-AF65-F5344CB8AC3E}">
        <p14:creationId xmlns:p14="http://schemas.microsoft.com/office/powerpoint/2010/main" val="497609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925" y="6200774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73E9EB8-FA03-9029-6973-5EF4EEDFF901}"/>
              </a:ext>
            </a:extLst>
          </p:cNvPr>
          <p:cNvSpPr/>
          <p:nvPr/>
        </p:nvSpPr>
        <p:spPr>
          <a:xfrm>
            <a:off x="8557652" y="4144205"/>
            <a:ext cx="2855270" cy="923330"/>
          </a:xfrm>
          <a:prstGeom prst="rect">
            <a:avLst/>
          </a:prstGeom>
          <a:solidFill>
            <a:srgbClr val="002060"/>
          </a:solidFill>
          <a:effectLst>
            <a:softEdge rad="317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SILÊNCIO</a:t>
            </a:r>
          </a:p>
        </p:txBody>
      </p:sp>
    </p:spTree>
    <p:extLst>
      <p:ext uri="{BB962C8B-B14F-4D97-AF65-F5344CB8AC3E}">
        <p14:creationId xmlns:p14="http://schemas.microsoft.com/office/powerpoint/2010/main" val="349631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o Vivo">
            <a:extLst>
              <a:ext uri="{FF2B5EF4-FFF2-40B4-BE49-F238E27FC236}">
                <a16:creationId xmlns:a16="http://schemas.microsoft.com/office/drawing/2014/main" id="{F834FFA1-18D6-4EAA-A523-72B23041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" y="6296024"/>
            <a:ext cx="1090596" cy="46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7E46FA7-1515-18F0-384A-98DB0ACC9936}"/>
              </a:ext>
            </a:extLst>
          </p:cNvPr>
          <p:cNvSpPr txBox="1"/>
          <p:nvPr/>
        </p:nvSpPr>
        <p:spPr>
          <a:xfrm>
            <a:off x="133350" y="3954650"/>
            <a:ext cx="11979789" cy="2247424"/>
          </a:xfrm>
          <a:prstGeom prst="roundRect">
            <a:avLst/>
          </a:prstGeom>
          <a:solidFill>
            <a:schemeClr val="tx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Então ele chamou a multidão e os discípulos e disse: “Se alguém quiser acompanhar-me,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negue-se a si mesmo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, </a:t>
            </a:r>
            <a:r>
              <a:rPr lang="pt-BR" b="0" i="0" dirty="0">
                <a:solidFill>
                  <a:srgbClr val="FFFF00"/>
                </a:solidFill>
                <a:effectLst/>
                <a:latin typeface="ArialMT"/>
              </a:rPr>
              <a:t>tome a sua cruz e siga-me</a:t>
            </a:r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. Pois quem quiser salvar a sua vida a perderá; mas quem perder a sua vida por minha causa e pelo evangelho a salvará. Pois, que adianta ao homem ganhar o mundo inteiro e perder a sua alma? Ou, o que o homem poderia dar em troca de sua alma? Se alguém se envergonhar de mim e das minhas palavras nesta geração adúltera e pecadora, o Filho do homem se envergonhará dele quando vier na glória de seu Pai com os santos anjos”.</a:t>
            </a:r>
          </a:p>
          <a:p>
            <a:pPr algn="r"/>
            <a:r>
              <a:rPr lang="pt-BR" b="0" i="0" dirty="0">
                <a:solidFill>
                  <a:schemeClr val="bg1"/>
                </a:solidFill>
                <a:effectLst/>
                <a:latin typeface="ArialMT"/>
              </a:rPr>
              <a:t>Marcos 8:34-38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14A402-BF6D-B575-E617-7C38E81685E6}"/>
              </a:ext>
            </a:extLst>
          </p:cNvPr>
          <p:cNvSpPr/>
          <p:nvPr/>
        </p:nvSpPr>
        <p:spPr>
          <a:xfrm>
            <a:off x="5157664" y="3073609"/>
            <a:ext cx="1750800" cy="923330"/>
          </a:xfrm>
          <a:prstGeom prst="rect">
            <a:avLst/>
          </a:prstGeom>
          <a:solidFill>
            <a:schemeClr val="accent4">
              <a:lumMod val="50000"/>
            </a:schemeClr>
          </a:solidFill>
          <a:effectLst>
            <a:softEdge rad="317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CRUZ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BBA4840-1C1A-0256-B977-30FACB018EE8}"/>
              </a:ext>
            </a:extLst>
          </p:cNvPr>
          <p:cNvSpPr txBox="1"/>
          <p:nvPr/>
        </p:nvSpPr>
        <p:spPr>
          <a:xfrm>
            <a:off x="133350" y="95250"/>
            <a:ext cx="11979789" cy="1021556"/>
          </a:xfrm>
          <a:prstGeom prst="roundRect">
            <a:avLst/>
          </a:prstGeom>
          <a:solidFill>
            <a:schemeClr val="tx1">
              <a:alpha val="53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b="0" i="0">
                <a:solidFill>
                  <a:srgbClr val="002060"/>
                </a:solidFill>
                <a:effectLst/>
                <a:latin typeface="ArialMT"/>
              </a:defRPr>
            </a:lvl1pPr>
          </a:lstStyle>
          <a:p>
            <a:r>
              <a:rPr lang="pt-BR" dirty="0">
                <a:solidFill>
                  <a:schemeClr val="bg1"/>
                </a:solidFill>
              </a:rPr>
              <a:t>Pois a </a:t>
            </a:r>
            <a:r>
              <a:rPr lang="pt-BR" dirty="0">
                <a:solidFill>
                  <a:srgbClr val="FFFF00"/>
                </a:solidFill>
              </a:rPr>
              <a:t>mensagem da cruz é loucura para os que estão perecendo</a:t>
            </a:r>
            <a:r>
              <a:rPr lang="pt-BR" dirty="0">
                <a:solidFill>
                  <a:schemeClr val="bg1"/>
                </a:solidFill>
              </a:rPr>
              <a:t>, mas para nós, que estamos sendo salvos, é o poder de Deus.</a:t>
            </a:r>
          </a:p>
          <a:p>
            <a:pPr algn="r"/>
            <a:r>
              <a:rPr lang="pt-BR" dirty="0">
                <a:solidFill>
                  <a:schemeClr val="bg1"/>
                </a:solidFill>
              </a:rPr>
              <a:t>1 Coríntios 1:18</a:t>
            </a:r>
          </a:p>
        </p:txBody>
      </p:sp>
    </p:spTree>
    <p:extLst>
      <p:ext uri="{BB962C8B-B14F-4D97-AF65-F5344CB8AC3E}">
        <p14:creationId xmlns:p14="http://schemas.microsoft.com/office/powerpoint/2010/main" val="1875019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1392</Words>
  <Application>Microsoft Office PowerPoint</Application>
  <PresentationFormat>Widescreen</PresentationFormat>
  <Paragraphs>82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Arial</vt:lpstr>
      <vt:lpstr>ArialMT</vt:lpstr>
      <vt:lpstr>Berlin Sans FB</vt:lpstr>
      <vt:lpstr>Calibri</vt:lpstr>
      <vt:lpstr>Calibri Light</vt:lpstr>
      <vt:lpstr>Tema do Office</vt:lpstr>
      <vt:lpstr>INCREDULIDADE Aula 03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Ricardo Cota</dc:creator>
  <cp:lastModifiedBy>Ricardo Cota</cp:lastModifiedBy>
  <cp:revision>69</cp:revision>
  <dcterms:created xsi:type="dcterms:W3CDTF">2023-03-19T00:25:54Z</dcterms:created>
  <dcterms:modified xsi:type="dcterms:W3CDTF">2023-08-21T11:36:22Z</dcterms:modified>
</cp:coreProperties>
</file>