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579" r:id="rId2"/>
    <p:sldId id="622" r:id="rId3"/>
    <p:sldId id="270" r:id="rId4"/>
    <p:sldId id="580" r:id="rId5"/>
    <p:sldId id="278" r:id="rId6"/>
    <p:sldId id="521" r:id="rId7"/>
    <p:sldId id="522" r:id="rId8"/>
    <p:sldId id="523" r:id="rId9"/>
    <p:sldId id="581" r:id="rId10"/>
    <p:sldId id="582" r:id="rId11"/>
    <p:sldId id="583" r:id="rId12"/>
    <p:sldId id="584" r:id="rId13"/>
    <p:sldId id="585" r:id="rId14"/>
    <p:sldId id="281" r:id="rId15"/>
    <p:sldId id="283" r:id="rId16"/>
    <p:sldId id="284" r:id="rId17"/>
    <p:sldId id="287" r:id="rId18"/>
    <p:sldId id="586" r:id="rId19"/>
    <p:sldId id="587" r:id="rId20"/>
    <p:sldId id="291" r:id="rId21"/>
    <p:sldId id="589" r:id="rId22"/>
    <p:sldId id="588" r:id="rId23"/>
    <p:sldId id="591" r:id="rId24"/>
    <p:sldId id="592" r:id="rId25"/>
    <p:sldId id="593" r:id="rId26"/>
    <p:sldId id="550" r:id="rId27"/>
    <p:sldId id="594" r:id="rId28"/>
    <p:sldId id="595" r:id="rId29"/>
    <p:sldId id="596" r:id="rId30"/>
    <p:sldId id="597" r:id="rId31"/>
    <p:sldId id="300" r:id="rId32"/>
    <p:sldId id="563" r:id="rId33"/>
    <p:sldId id="564" r:id="rId34"/>
    <p:sldId id="331" r:id="rId35"/>
    <p:sldId id="335" r:id="rId36"/>
    <p:sldId id="261" r:id="rId37"/>
    <p:sldId id="405" r:id="rId38"/>
    <p:sldId id="533" r:id="rId39"/>
    <p:sldId id="534" r:id="rId40"/>
    <p:sldId id="599" r:id="rId41"/>
    <p:sldId id="337" r:id="rId42"/>
    <p:sldId id="600" r:id="rId43"/>
    <p:sldId id="423" r:id="rId44"/>
    <p:sldId id="425" r:id="rId45"/>
    <p:sldId id="601" r:id="rId46"/>
    <p:sldId id="602" r:id="rId47"/>
    <p:sldId id="603" r:id="rId48"/>
    <p:sldId id="604" r:id="rId49"/>
    <p:sldId id="605" r:id="rId50"/>
    <p:sldId id="606" r:id="rId51"/>
    <p:sldId id="526" r:id="rId52"/>
    <p:sldId id="343" r:id="rId53"/>
    <p:sldId id="344" r:id="rId54"/>
    <p:sldId id="352" r:id="rId55"/>
    <p:sldId id="358" r:id="rId56"/>
    <p:sldId id="528" r:id="rId57"/>
    <p:sldId id="607" r:id="rId58"/>
    <p:sldId id="608" r:id="rId59"/>
    <p:sldId id="431" r:id="rId60"/>
    <p:sldId id="609" r:id="rId61"/>
    <p:sldId id="451" r:id="rId62"/>
    <p:sldId id="543" r:id="rId63"/>
    <p:sldId id="452" r:id="rId64"/>
    <p:sldId id="610" r:id="rId65"/>
    <p:sldId id="611" r:id="rId66"/>
    <p:sldId id="612" r:id="rId67"/>
    <p:sldId id="613" r:id="rId68"/>
    <p:sldId id="614" r:id="rId69"/>
    <p:sldId id="615" r:id="rId70"/>
    <p:sldId id="616" r:id="rId71"/>
    <p:sldId id="617" r:id="rId72"/>
    <p:sldId id="370" r:id="rId73"/>
    <p:sldId id="372" r:id="rId74"/>
    <p:sldId id="618" r:id="rId75"/>
    <p:sldId id="461" r:id="rId76"/>
    <p:sldId id="478" r:id="rId77"/>
    <p:sldId id="482" r:id="rId78"/>
    <p:sldId id="619" r:id="rId79"/>
    <p:sldId id="620" r:id="rId80"/>
    <p:sldId id="621" r:id="rId8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1" autoAdjust="0"/>
    <p:restoredTop sz="67510" autoAdjust="0"/>
  </p:normalViewPr>
  <p:slideViewPr>
    <p:cSldViewPr>
      <p:cViewPr varScale="1">
        <p:scale>
          <a:sx n="82" d="100"/>
          <a:sy n="82" d="100"/>
        </p:scale>
        <p:origin x="568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7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AF2B5-CFE5-4B3B-9EE6-5090D78A028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A1CEB-0C96-4BFC-AF75-76A8EEB71A4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07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31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133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798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869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145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640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47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71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06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320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913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758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622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A1CEB-0C96-4BFC-AF75-76A8EEB71A4C}" type="slidenum">
              <a:rPr lang="pt-BR" smtClean="0"/>
              <a:pPr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97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24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37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56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83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53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25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00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35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62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3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D9426-6948-457F-959A-E185268941F5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F81EA-3265-4E9E-80AB-645A196B8A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95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CC8A9428-F7BC-274B-99E6-CB7C6980D2DB}"/>
              </a:ext>
            </a:extLst>
          </p:cNvPr>
          <p:cNvSpPr/>
          <p:nvPr/>
        </p:nvSpPr>
        <p:spPr>
          <a:xfrm>
            <a:off x="3361117" y="4900092"/>
            <a:ext cx="5469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Felicidade e casamento</a:t>
            </a:r>
            <a:endParaRPr lang="pt-BR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2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79376" y="908720"/>
            <a:ext cx="11233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cs typeface="Times New Roman" charset="0"/>
              </a:rPr>
              <a:t>Mas eu lhes digo: Amem os seus inimigos e orem por aqueles que os perseguem,</a:t>
            </a:r>
            <a:endParaRPr lang="pt-BR" sz="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5.44</a:t>
            </a:r>
          </a:p>
        </p:txBody>
      </p:sp>
    </p:spTree>
    <p:extLst>
      <p:ext uri="{BB962C8B-B14F-4D97-AF65-F5344CB8AC3E}">
        <p14:creationId xmlns:p14="http://schemas.microsoft.com/office/powerpoint/2010/main" val="316738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79376" y="908720"/>
            <a:ext cx="112332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cs typeface="Times New Roman" charset="0"/>
              </a:rPr>
              <a:t>O cristão antes de fazer alguma coisa, ele é alguma coisa.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Lloyd Jones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3487700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3751195-0B50-6C49-92F0-F93F04BA9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08435"/>
              </p:ext>
            </p:extLst>
          </p:nvPr>
        </p:nvGraphicFramePr>
        <p:xfrm>
          <a:off x="983432" y="764704"/>
          <a:ext cx="10225136" cy="460851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4259240606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105455049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b="1" dirty="0">
                          <a:solidFill>
                            <a:srgbClr val="00B0F0"/>
                          </a:solidFill>
                          <a:effectLst/>
                        </a:rPr>
                        <a:t>Pobre de Espírito</a:t>
                      </a:r>
                      <a:endParaRPr lang="pt-BR" sz="32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b="1" dirty="0">
                          <a:solidFill>
                            <a:srgbClr val="00B0F0"/>
                          </a:solidFill>
                          <a:effectLst/>
                        </a:rPr>
                        <a:t>Misericordioso</a:t>
                      </a:r>
                      <a:endParaRPr lang="pt-BR" sz="32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99881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>
                          <a:effectLst/>
                        </a:rPr>
                        <a:t>Chora</a:t>
                      </a:r>
                      <a:endParaRPr lang="pt-BR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>
                          <a:effectLst/>
                        </a:rPr>
                        <a:t>Puros de coração</a:t>
                      </a:r>
                      <a:endParaRPr lang="pt-BR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797807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dirty="0">
                          <a:effectLst/>
                        </a:rPr>
                        <a:t>Manso</a:t>
                      </a:r>
                      <a:endParaRPr lang="pt-BR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>
                          <a:effectLst/>
                        </a:rPr>
                        <a:t>Pacificador</a:t>
                      </a:r>
                      <a:endParaRPr lang="pt-BR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389848"/>
                  </a:ext>
                </a:extLst>
              </a:tr>
              <a:tr h="1908212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dirty="0">
                          <a:effectLst/>
                        </a:rPr>
                        <a:t>Fome e sede de justiça</a:t>
                      </a:r>
                      <a:endParaRPr lang="pt-BR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dirty="0">
                          <a:effectLst/>
                        </a:rPr>
                        <a:t>Perseguidos por causa da justiça</a:t>
                      </a:r>
                      <a:endParaRPr lang="pt-BR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29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98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95400" y="2276872"/>
            <a:ext cx="11089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i="1" dirty="0">
                <a:solidFill>
                  <a:srgbClr val="00B0F0"/>
                </a:solidFill>
              </a:rPr>
              <a:t>POBRE DE ESPÍRITO</a:t>
            </a:r>
          </a:p>
        </p:txBody>
      </p:sp>
    </p:spTree>
    <p:extLst>
      <p:ext uri="{BB962C8B-B14F-4D97-AF65-F5344CB8AC3E}">
        <p14:creationId xmlns:p14="http://schemas.microsoft.com/office/powerpoint/2010/main" val="3663980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23392" y="404664"/>
            <a:ext cx="11017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cs typeface="Times New Roman" charset="0"/>
              </a:rPr>
              <a:t>“Bem-aventurados os</a:t>
            </a:r>
            <a:r>
              <a:rPr lang="pt-BR" sz="8000" b="1" dirty="0">
                <a:cs typeface="Times New Roman" charset="0"/>
              </a:rPr>
              <a:t> </a:t>
            </a:r>
            <a:r>
              <a:rPr lang="pt-BR" sz="8000" b="1" dirty="0">
                <a:solidFill>
                  <a:srgbClr val="00B0F0"/>
                </a:solidFill>
                <a:cs typeface="Times New Roman" charset="0"/>
              </a:rPr>
              <a:t>pobres em espírito</a:t>
            </a:r>
            <a:r>
              <a:rPr lang="pt-BR" sz="8000" dirty="0">
                <a:cs typeface="Times New Roman" charset="0"/>
              </a:rPr>
              <a:t>,</a:t>
            </a:r>
            <a:r>
              <a:rPr lang="pt-BR" sz="8000" b="1" dirty="0">
                <a:cs typeface="Times New Roman" charset="0"/>
              </a:rPr>
              <a:t> </a:t>
            </a:r>
            <a:r>
              <a:rPr lang="pt-BR" sz="8000" dirty="0">
                <a:cs typeface="Times New Roman" charset="0"/>
              </a:rPr>
              <a:t>pois deles é o Reino dos céus.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6171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5.3</a:t>
            </a:r>
          </a:p>
        </p:txBody>
      </p:sp>
    </p:spTree>
    <p:extLst>
      <p:ext uri="{BB962C8B-B14F-4D97-AF65-F5344CB8AC3E}">
        <p14:creationId xmlns:p14="http://schemas.microsoft.com/office/powerpoint/2010/main" val="3633323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23392" y="980728"/>
            <a:ext cx="110172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dirty="0">
                <a:cs typeface="Times New Roman" charset="0"/>
              </a:rPr>
              <a:t>O Senhor </a:t>
            </a:r>
            <a:r>
              <a:rPr lang="pt-BR" sz="7000" b="1" dirty="0">
                <a:solidFill>
                  <a:srgbClr val="00B0F0"/>
                </a:solidFill>
                <a:cs typeface="Times New Roman" charset="0"/>
              </a:rPr>
              <a:t>detesta</a:t>
            </a:r>
            <a:r>
              <a:rPr lang="pt-BR" sz="7000" dirty="0">
                <a:cs typeface="Times New Roman" charset="0"/>
              </a:rPr>
              <a:t> (</a:t>
            </a:r>
            <a:r>
              <a:rPr lang="pt-BR" sz="7000" i="1" dirty="0" err="1">
                <a:cs typeface="Times New Roman" charset="0"/>
              </a:rPr>
              <a:t>tohabah</a:t>
            </a:r>
            <a:r>
              <a:rPr lang="pt-BR" sz="7000" dirty="0">
                <a:cs typeface="Times New Roman" charset="0"/>
              </a:rPr>
              <a:t>) os orgulhosos de coração. Sem dúvida serão punidos.</a:t>
            </a:r>
            <a:r>
              <a:rPr lang="pt-BR" sz="4000" dirty="0">
                <a:cs typeface="Times New Roman" charset="0"/>
              </a:rPr>
              <a:t>	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88232" y="5534417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Pv</a:t>
            </a:r>
            <a:r>
              <a:rPr lang="pt-BR" sz="3200" b="1" dirty="0"/>
              <a:t> 16.5</a:t>
            </a:r>
          </a:p>
        </p:txBody>
      </p:sp>
    </p:spTree>
    <p:extLst>
      <p:ext uri="{BB962C8B-B14F-4D97-AF65-F5344CB8AC3E}">
        <p14:creationId xmlns:p14="http://schemas.microsoft.com/office/powerpoint/2010/main" val="644210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23392" y="980728"/>
            <a:ext cx="10945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cs typeface="Times New Roman" charset="0"/>
              </a:rPr>
              <a:t>Mas ele nos concede graça maior. Por isso diz a Escritura: </a:t>
            </a:r>
            <a:r>
              <a:rPr lang="pt-BR" sz="6000" dirty="0">
                <a:solidFill>
                  <a:srgbClr val="00B0F0"/>
                </a:solidFill>
                <a:cs typeface="Times New Roman" charset="0"/>
              </a:rPr>
              <a:t>“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Deus se opõe aos orgulhosos</a:t>
            </a:r>
            <a:r>
              <a:rPr lang="pt-BR" sz="6000" dirty="0">
                <a:solidFill>
                  <a:srgbClr val="00B0F0"/>
                </a:solidFill>
                <a:cs typeface="Times New Roman" charset="0"/>
              </a:rPr>
              <a:t>,</a:t>
            </a:r>
            <a:r>
              <a:rPr lang="pt-BR" sz="6000" dirty="0">
                <a:cs typeface="Times New Roman" charset="0"/>
              </a:rPr>
              <a:t> mas concede graça aos humildes”.</a:t>
            </a:r>
            <a:r>
              <a:rPr lang="pt-BR" sz="5400" dirty="0">
                <a:cs typeface="Times New Roman" charset="0"/>
              </a:rPr>
              <a:t> </a:t>
            </a:r>
            <a:r>
              <a:rPr lang="pt-BR" sz="4000" dirty="0">
                <a:cs typeface="Times New Roman" charset="0"/>
              </a:rPr>
              <a:t>	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Tg</a:t>
            </a:r>
            <a:r>
              <a:rPr lang="pt-BR" sz="3200" b="1" dirty="0"/>
              <a:t> 4.6</a:t>
            </a:r>
          </a:p>
        </p:txBody>
      </p:sp>
    </p:spTree>
    <p:extLst>
      <p:ext uri="{BB962C8B-B14F-4D97-AF65-F5344CB8AC3E}">
        <p14:creationId xmlns:p14="http://schemas.microsoft.com/office/powerpoint/2010/main" val="3756276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95400" y="755992"/>
            <a:ext cx="10801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dirty="0">
                <a:cs typeface="Times New Roman" charset="0"/>
              </a:rPr>
              <a:t>A </a:t>
            </a:r>
            <a:r>
              <a:rPr lang="pt-BR" sz="7000" b="1" dirty="0">
                <a:solidFill>
                  <a:srgbClr val="00B0F0"/>
                </a:solidFill>
                <a:cs typeface="Times New Roman" charset="0"/>
              </a:rPr>
              <a:t>este eu estimo: ao humilde e contrito</a:t>
            </a:r>
            <a:r>
              <a:rPr lang="pt-BR" sz="7000" dirty="0">
                <a:cs typeface="Times New Roman" charset="0"/>
              </a:rPr>
              <a:t> de espírito, que treme diante da minha palavra.</a:t>
            </a:r>
            <a:r>
              <a:rPr lang="pt-BR" sz="5400" dirty="0">
                <a:cs typeface="Times New Roman" charset="0"/>
              </a:rPr>
              <a:t> </a:t>
            </a:r>
            <a:r>
              <a:rPr lang="pt-BR" sz="4000" dirty="0">
                <a:cs typeface="Times New Roman" charset="0"/>
              </a:rPr>
              <a:t>	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Is</a:t>
            </a:r>
            <a:r>
              <a:rPr lang="pt-BR" sz="3200" b="1" dirty="0"/>
              <a:t> 66.2b</a:t>
            </a:r>
          </a:p>
        </p:txBody>
      </p:sp>
    </p:spTree>
    <p:extLst>
      <p:ext uri="{BB962C8B-B14F-4D97-AF65-F5344CB8AC3E}">
        <p14:creationId xmlns:p14="http://schemas.microsoft.com/office/powerpoint/2010/main" val="1124348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51384" y="1844824"/>
            <a:ext cx="11089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i="1" dirty="0">
                <a:solidFill>
                  <a:srgbClr val="00B0F0"/>
                </a:solidFill>
              </a:rPr>
              <a:t>Expressões na vida pessoal</a:t>
            </a:r>
          </a:p>
        </p:txBody>
      </p:sp>
    </p:spTree>
    <p:extLst>
      <p:ext uri="{BB962C8B-B14F-4D97-AF65-F5344CB8AC3E}">
        <p14:creationId xmlns:p14="http://schemas.microsoft.com/office/powerpoint/2010/main" val="3021207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51384" y="2137083"/>
            <a:ext cx="11089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i="1" dirty="0">
                <a:solidFill>
                  <a:srgbClr val="00B0F0"/>
                </a:solidFill>
              </a:rPr>
              <a:t>MISERICORDIOSO</a:t>
            </a:r>
          </a:p>
        </p:txBody>
      </p:sp>
    </p:spTree>
    <p:extLst>
      <p:ext uri="{BB962C8B-B14F-4D97-AF65-F5344CB8AC3E}">
        <p14:creationId xmlns:p14="http://schemas.microsoft.com/office/powerpoint/2010/main" val="413379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E4C81E-1923-1A40-BE3F-8C2F9D39E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592" y="800708"/>
            <a:ext cx="822270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strike="sngStrike" dirty="0">
                <a:solidFill>
                  <a:srgbClr val="00B0F0"/>
                </a:solidFill>
              </a:rPr>
              <a:t>07/08 – 1  Onde está o problema?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B0F0"/>
                </a:solidFill>
              </a:rPr>
              <a:t>14/08 – 2 O caráter no relacionamento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B0F0"/>
                </a:solidFill>
              </a:rPr>
              <a:t>21/08 – 3 O que se espera dos maridos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B0F0"/>
                </a:solidFill>
              </a:rPr>
              <a:t>28/08 – Não haverá aula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B0F0"/>
                </a:solidFill>
              </a:rPr>
              <a:t>04/09 – 4 O que se espera das esposas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B0F0"/>
                </a:solidFill>
              </a:rPr>
              <a:t>11/09 – 5 Comunicação e solução de conflitos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B0F0"/>
                </a:solidFill>
              </a:rPr>
              <a:t>18/09 – Não haverá aula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B0F0"/>
                </a:solidFill>
              </a:rPr>
              <a:t>25/09 – 6 Afeto e sexualidade</a:t>
            </a:r>
          </a:p>
        </p:txBody>
      </p:sp>
    </p:spTree>
    <p:extLst>
      <p:ext uri="{BB962C8B-B14F-4D97-AF65-F5344CB8AC3E}">
        <p14:creationId xmlns:p14="http://schemas.microsoft.com/office/powerpoint/2010/main" val="2548135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95400" y="1052736"/>
            <a:ext cx="10945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cs typeface="Times New Roman" charset="0"/>
              </a:rPr>
              <a:t>Bem-aventurados os misericordiosos, pois obterão misericórdia.</a:t>
            </a:r>
            <a:endParaRPr lang="pt-BR" sz="9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5.7</a:t>
            </a:r>
          </a:p>
        </p:txBody>
      </p:sp>
    </p:spTree>
    <p:extLst>
      <p:ext uri="{BB962C8B-B14F-4D97-AF65-F5344CB8AC3E}">
        <p14:creationId xmlns:p14="http://schemas.microsoft.com/office/powerpoint/2010/main" val="2771481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95400" y="1052736"/>
            <a:ext cx="109452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cs typeface="Times New Roman" charset="0"/>
              </a:rPr>
              <a:t>Por essa razão era necessário que ele se tornasse semelhante a seus irmãos em todos os aspectos, para se tornar sumo </a:t>
            </a:r>
            <a:r>
              <a:rPr lang="pt-BR" sz="4800" b="1" dirty="0">
                <a:solidFill>
                  <a:srgbClr val="00B0F0"/>
                </a:solidFill>
                <a:cs typeface="Times New Roman" charset="0"/>
              </a:rPr>
              <a:t>sacerdote misericordioso</a:t>
            </a:r>
            <a:r>
              <a:rPr lang="pt-BR" sz="4800" dirty="0">
                <a:cs typeface="Times New Roman" charset="0"/>
              </a:rPr>
              <a:t> e fiel com relação a Deus, e fazer propiciação pelos pecados do povo.</a:t>
            </a:r>
            <a:endParaRPr lang="pt-BR" sz="6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Hb</a:t>
            </a:r>
            <a:r>
              <a:rPr lang="pt-BR" sz="3200" b="1" dirty="0"/>
              <a:t> 2.17</a:t>
            </a:r>
          </a:p>
        </p:txBody>
      </p:sp>
    </p:spTree>
    <p:extLst>
      <p:ext uri="{BB962C8B-B14F-4D97-AF65-F5344CB8AC3E}">
        <p14:creationId xmlns:p14="http://schemas.microsoft.com/office/powerpoint/2010/main" val="1953511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1124744"/>
            <a:ext cx="106571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cs typeface="Times New Roman" charset="0"/>
              </a:rPr>
              <a:t>porque será exercido juízo sem misericórdia sobre quem não foi misericordioso. 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A misericórdia triunfa sobre o juízo</a:t>
            </a:r>
            <a:r>
              <a:rPr lang="pt-BR" sz="6000" dirty="0">
                <a:cs typeface="Times New Roman" charset="0"/>
              </a:rPr>
              <a:t>!</a:t>
            </a:r>
            <a:endParaRPr lang="pt-BR" sz="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Tg</a:t>
            </a:r>
            <a:r>
              <a:rPr lang="pt-BR" sz="3200" b="1" dirty="0"/>
              <a:t> 2.13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3298189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1556792"/>
            <a:ext cx="10657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cs typeface="Times New Roman" charset="0"/>
              </a:rPr>
              <a:t>Quem faz o bem aos outros, 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a si mesmo o faz</a:t>
            </a:r>
            <a:r>
              <a:rPr lang="pt-BR" sz="6000" dirty="0">
                <a:cs typeface="Times New Roman" charset="0"/>
              </a:rPr>
              <a:t>; o homem cruel causa o seu 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próprio mal</a:t>
            </a:r>
            <a:r>
              <a:rPr lang="pt-BR" sz="6000" dirty="0">
                <a:cs typeface="Times New Roman" charset="0"/>
              </a:rPr>
              <a:t>.</a:t>
            </a:r>
            <a:endParaRPr lang="pt-BR" sz="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Pv</a:t>
            </a:r>
            <a:r>
              <a:rPr lang="pt-BR" sz="3200" b="1" dirty="0"/>
              <a:t> 11.17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1573431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1556792"/>
            <a:ext cx="10657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cs typeface="Times New Roman" charset="0"/>
              </a:rPr>
              <a:t>Quem faz o bem aos outros, 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a si mesmo o faz</a:t>
            </a:r>
            <a:r>
              <a:rPr lang="pt-BR" sz="6000" dirty="0">
                <a:cs typeface="Times New Roman" charset="0"/>
              </a:rPr>
              <a:t>; o homem cruel causa o seu 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próprio mal</a:t>
            </a:r>
            <a:r>
              <a:rPr lang="pt-BR" sz="6000" dirty="0">
                <a:cs typeface="Times New Roman" charset="0"/>
              </a:rPr>
              <a:t>.</a:t>
            </a:r>
            <a:endParaRPr lang="pt-BR" sz="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Pv</a:t>
            </a:r>
            <a:r>
              <a:rPr lang="pt-BR" sz="3200" b="1" dirty="0"/>
              <a:t> 11.17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245537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1556792"/>
            <a:ext cx="10657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cs typeface="Times New Roman" charset="0"/>
              </a:rPr>
              <a:t>O justo 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cuida bem dos seus rebanhos</a:t>
            </a:r>
            <a:r>
              <a:rPr lang="pt-BR" sz="6000" dirty="0">
                <a:cs typeface="Times New Roman" charset="0"/>
              </a:rPr>
              <a:t>, mas até os atos mais bondosos dos ímpios são cruéis.	</a:t>
            </a:r>
            <a:endParaRPr lang="pt-BR" sz="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Pv</a:t>
            </a:r>
            <a:r>
              <a:rPr lang="pt-BR" sz="3200" b="1" dirty="0"/>
              <a:t> 12.10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2993873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Content Placeholder 4"/>
          <p:cNvSpPr>
            <a:spLocks noGrp="1"/>
          </p:cNvSpPr>
          <p:nvPr>
            <p:ph idx="1"/>
          </p:nvPr>
        </p:nvSpPr>
        <p:spPr>
          <a:xfrm>
            <a:off x="839416" y="1052736"/>
            <a:ext cx="10972800" cy="4525963"/>
          </a:xfrm>
        </p:spPr>
        <p:txBody>
          <a:bodyPr>
            <a:normAutofit/>
          </a:bodyPr>
          <a:lstStyle/>
          <a:p>
            <a:r>
              <a:rPr lang="pt-BR" sz="4000" dirty="0"/>
              <a:t>Qual a definição de POBRE DE ESPÍRITO?</a:t>
            </a:r>
            <a:endParaRPr lang="pt-BR" sz="4000" b="1" dirty="0"/>
          </a:p>
          <a:p>
            <a:r>
              <a:rPr lang="pt-BR" sz="4000" dirty="0"/>
              <a:t>Que resultados isto gera para o próprio? </a:t>
            </a:r>
            <a:endParaRPr lang="pt-BR" sz="4000" b="1" dirty="0"/>
          </a:p>
          <a:p>
            <a:r>
              <a:rPr lang="pt-BR" sz="4000" dirty="0"/>
              <a:t>Que atitudes estão presentes/ausentes no POBRE DE ESPÍRITO?</a:t>
            </a:r>
            <a:endParaRPr lang="pt-BR" sz="4000" b="1" dirty="0"/>
          </a:p>
          <a:p>
            <a:r>
              <a:rPr lang="pt-BR" sz="4000" dirty="0"/>
              <a:t>Como o POBRE DE ESPÍRITO afeta o relacionamento do casal?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810458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Content Placeholder 4"/>
          <p:cNvSpPr>
            <a:spLocks noGrp="1"/>
          </p:cNvSpPr>
          <p:nvPr>
            <p:ph idx="1"/>
          </p:nvPr>
        </p:nvSpPr>
        <p:spPr>
          <a:xfrm>
            <a:off x="839416" y="1052736"/>
            <a:ext cx="10972800" cy="4525963"/>
          </a:xfrm>
        </p:spPr>
        <p:txBody>
          <a:bodyPr>
            <a:normAutofit/>
          </a:bodyPr>
          <a:lstStyle/>
          <a:p>
            <a:r>
              <a:rPr lang="pt-BR" sz="4000" dirty="0"/>
              <a:t>Qual a definição de MISERICORDIOSO?</a:t>
            </a:r>
            <a:endParaRPr lang="pt-BR" sz="4000" b="1" dirty="0"/>
          </a:p>
          <a:p>
            <a:r>
              <a:rPr lang="pt-BR" sz="4000" dirty="0"/>
              <a:t>Que resultados isto gera para o próprio? </a:t>
            </a:r>
            <a:endParaRPr lang="pt-BR" sz="4000" b="1" dirty="0"/>
          </a:p>
          <a:p>
            <a:r>
              <a:rPr lang="pt-BR" sz="4000" dirty="0"/>
              <a:t>Que atitudes estão presentes/ausentes no MISERICORDIOSO?</a:t>
            </a:r>
            <a:endParaRPr lang="pt-BR" sz="4000" b="1" dirty="0"/>
          </a:p>
          <a:p>
            <a:r>
              <a:rPr lang="pt-BR" sz="4000" dirty="0"/>
              <a:t>Como o MISERICORDIOSO afeta o relacionamento do casal?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809978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Content Placeholder 4"/>
          <p:cNvSpPr>
            <a:spLocks noGrp="1"/>
          </p:cNvSpPr>
          <p:nvPr>
            <p:ph idx="1"/>
          </p:nvPr>
        </p:nvSpPr>
        <p:spPr>
          <a:xfrm>
            <a:off x="1660612" y="1916832"/>
            <a:ext cx="8870776" cy="26642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00B0F0"/>
                </a:solidFill>
              </a:rPr>
              <a:t>Que relação existe entre POBRE DE ESPÍRITO e MISERICORDIOSO?</a:t>
            </a:r>
          </a:p>
        </p:txBody>
      </p:sp>
    </p:spTree>
    <p:extLst>
      <p:ext uri="{BB962C8B-B14F-4D97-AF65-F5344CB8AC3E}">
        <p14:creationId xmlns:p14="http://schemas.microsoft.com/office/powerpoint/2010/main" val="3489769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2EE4F7B-1AE2-ED42-8A1F-6E12275F4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166301"/>
              </p:ext>
            </p:extLst>
          </p:nvPr>
        </p:nvGraphicFramePr>
        <p:xfrm>
          <a:off x="983432" y="1124744"/>
          <a:ext cx="10225136" cy="4176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103158611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1322601673"/>
                    </a:ext>
                  </a:extLst>
                </a:gridCol>
              </a:tblGrid>
              <a:tr h="81571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</a:rPr>
                        <a:t>Pobre de Espírito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</a:rPr>
                        <a:t>Misericordioso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304155"/>
                  </a:ext>
                </a:extLst>
              </a:tr>
              <a:tr h="81571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00B0F0"/>
                          </a:solidFill>
                          <a:effectLst/>
                        </a:rPr>
                        <a:t>Chora</a:t>
                      </a:r>
                      <a:endParaRPr lang="pt-BR" sz="28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00B0F0"/>
                          </a:solidFill>
                          <a:effectLst/>
                        </a:rPr>
                        <a:t>Puros de coração</a:t>
                      </a:r>
                      <a:endParaRPr lang="pt-BR" sz="28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76419"/>
                  </a:ext>
                </a:extLst>
              </a:tr>
              <a:tr h="81571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</a:rPr>
                        <a:t>Manso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</a:rPr>
                        <a:t>Pacificador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473708"/>
                  </a:ext>
                </a:extLst>
              </a:tr>
              <a:tr h="1729317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</a:rPr>
                        <a:t>Fome e sede de justiça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</a:rPr>
                        <a:t>Perseguidos por causa da justiça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020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39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51384" y="404665"/>
            <a:ext cx="1108923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800" dirty="0">
                <a:cs typeface="Times New Roman" charset="0"/>
              </a:rPr>
              <a:t> </a:t>
            </a:r>
            <a:r>
              <a:rPr lang="pt-BR" sz="5800" b="1" baseline="30000" dirty="0">
                <a:cs typeface="Times New Roman" charset="0"/>
              </a:rPr>
              <a:t>1</a:t>
            </a:r>
            <a:r>
              <a:rPr lang="pt-BR" sz="5800" dirty="0">
                <a:cs typeface="Times New Roman" charset="0"/>
              </a:rPr>
              <a:t> Vendo as multidões, Jesus subiu ao monte e se assentou. Seus discípulos aproximaram-se dele, </a:t>
            </a:r>
          </a:p>
          <a:p>
            <a:pPr algn="ctr"/>
            <a:r>
              <a:rPr lang="pt-BR" sz="5800" b="1" baseline="30000" dirty="0">
                <a:cs typeface="Times New Roman" charset="0"/>
              </a:rPr>
              <a:t>2</a:t>
            </a:r>
            <a:r>
              <a:rPr lang="pt-BR" sz="5800" dirty="0">
                <a:cs typeface="Times New Roman" charset="0"/>
              </a:rPr>
              <a:t> e ele começou a ensiná-los, dizendo:</a:t>
            </a:r>
            <a:endParaRPr lang="pt-BR" sz="5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9336360" y="495975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590078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Content Placeholder 4"/>
          <p:cNvSpPr>
            <a:spLocks noGrp="1"/>
          </p:cNvSpPr>
          <p:nvPr>
            <p:ph idx="1"/>
          </p:nvPr>
        </p:nvSpPr>
        <p:spPr>
          <a:xfrm>
            <a:off x="1660612" y="2492896"/>
            <a:ext cx="8870776" cy="230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200" b="1" dirty="0">
                <a:solidFill>
                  <a:srgbClr val="00B0F0"/>
                </a:solidFill>
              </a:rPr>
              <a:t>CHORA</a:t>
            </a:r>
          </a:p>
        </p:txBody>
      </p:sp>
    </p:spTree>
    <p:extLst>
      <p:ext uri="{BB962C8B-B14F-4D97-AF65-F5344CB8AC3E}">
        <p14:creationId xmlns:p14="http://schemas.microsoft.com/office/powerpoint/2010/main" val="29959014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755992"/>
            <a:ext cx="10801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cs typeface="Times New Roman" charset="0"/>
              </a:rPr>
              <a:t>Bem-aventurados os</a:t>
            </a:r>
            <a:r>
              <a:rPr lang="pt-BR" sz="8000" b="1" dirty="0">
                <a:cs typeface="Times New Roman" charset="0"/>
              </a:rPr>
              <a:t> </a:t>
            </a:r>
            <a:r>
              <a:rPr lang="pt-BR" sz="8000" dirty="0">
                <a:cs typeface="Times New Roman" charset="0"/>
              </a:rPr>
              <a:t>que </a:t>
            </a:r>
            <a:r>
              <a:rPr lang="pt-BR" sz="8000" b="1" dirty="0">
                <a:solidFill>
                  <a:srgbClr val="00B0F0"/>
                </a:solidFill>
                <a:cs typeface="Times New Roman" charset="0"/>
              </a:rPr>
              <a:t>choram</a:t>
            </a:r>
            <a:r>
              <a:rPr lang="pt-BR" sz="8000" b="1" dirty="0">
                <a:cs typeface="Times New Roman" charset="0"/>
              </a:rPr>
              <a:t>, </a:t>
            </a:r>
            <a:r>
              <a:rPr lang="pt-BR" sz="8000" dirty="0">
                <a:cs typeface="Times New Roman" charset="0"/>
              </a:rPr>
              <a:t>pois serão consolados.</a:t>
            </a:r>
          </a:p>
          <a:p>
            <a:pPr algn="ctr"/>
            <a:r>
              <a:rPr lang="pt-BR" sz="4000" dirty="0">
                <a:cs typeface="Times New Roman" charset="0"/>
              </a:rPr>
              <a:t>	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5.4</a:t>
            </a:r>
          </a:p>
        </p:txBody>
      </p:sp>
    </p:spTree>
    <p:extLst>
      <p:ext uri="{BB962C8B-B14F-4D97-AF65-F5344CB8AC3E}">
        <p14:creationId xmlns:p14="http://schemas.microsoft.com/office/powerpoint/2010/main" val="3645368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39416" y="755992"/>
            <a:ext cx="106571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6000" dirty="0"/>
              <a:t>A </a:t>
            </a:r>
            <a:r>
              <a:rPr lang="pt-BR" sz="6000" b="1" dirty="0">
                <a:solidFill>
                  <a:srgbClr val="00B0F0"/>
                </a:solidFill>
              </a:rPr>
              <a:t>tristeza segundo Deus </a:t>
            </a:r>
            <a:r>
              <a:rPr lang="pt-BR" sz="6000" dirty="0"/>
              <a:t>não produz, não remorso, mas sim um arrependimento que leva à salvação, e a tristeza segundo o mundo produz morte.</a:t>
            </a:r>
            <a:r>
              <a:rPr lang="pt-BR" sz="6000" dirty="0">
                <a:cs typeface="Times New Roman" charset="0"/>
              </a:rPr>
              <a:t>    </a:t>
            </a:r>
            <a:endParaRPr lang="pt-BR" sz="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2Co 7.10</a:t>
            </a:r>
          </a:p>
        </p:txBody>
      </p:sp>
    </p:spTree>
    <p:extLst>
      <p:ext uri="{BB962C8B-B14F-4D97-AF65-F5344CB8AC3E}">
        <p14:creationId xmlns:p14="http://schemas.microsoft.com/office/powerpoint/2010/main" val="1692385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39416" y="980728"/>
            <a:ext cx="10657184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4800" dirty="0"/>
              <a:t>Enquanto Esdras estava </a:t>
            </a:r>
            <a:r>
              <a:rPr lang="pt-BR" sz="4800" b="1" dirty="0">
                <a:solidFill>
                  <a:srgbClr val="00B0F0"/>
                </a:solidFill>
              </a:rPr>
              <a:t>orando e confessando, chorando</a:t>
            </a:r>
            <a:r>
              <a:rPr lang="pt-BR" sz="4800" b="1" dirty="0"/>
              <a:t> </a:t>
            </a:r>
            <a:r>
              <a:rPr lang="pt-BR" sz="4800" dirty="0"/>
              <a:t>prostrado diante do templo de Deus, uma grande multidão de israelitas, homens, mulheres e crianças, reuniram-se em volta dele. Eles também </a:t>
            </a:r>
            <a:r>
              <a:rPr lang="pt-BR" sz="4800" b="1" dirty="0">
                <a:solidFill>
                  <a:srgbClr val="00B0F0"/>
                </a:solidFill>
              </a:rPr>
              <a:t>choravam amargamente</a:t>
            </a:r>
            <a:r>
              <a:rPr lang="pt-BR" sz="4800" dirty="0">
                <a:solidFill>
                  <a:srgbClr val="00B0F0"/>
                </a:solidFill>
              </a:rPr>
              <a:t>.</a:t>
            </a:r>
            <a:r>
              <a:rPr lang="pt-BR" sz="4800" dirty="0">
                <a:cs typeface="Times New Roman" charset="0"/>
              </a:rPr>
              <a:t>    </a:t>
            </a:r>
            <a:endParaRPr lang="pt-BR" sz="5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Ed 10.1</a:t>
            </a:r>
          </a:p>
        </p:txBody>
      </p:sp>
    </p:spTree>
    <p:extLst>
      <p:ext uri="{BB962C8B-B14F-4D97-AF65-F5344CB8AC3E}">
        <p14:creationId xmlns:p14="http://schemas.microsoft.com/office/powerpoint/2010/main" val="16923857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725160"/>
            <a:ext cx="10873208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5400" dirty="0">
                <a:cs typeface="Times New Roman" charset="0"/>
              </a:rPr>
              <a:t>O Espírito do Soberano, o Senhor, está sobre mim, porque o Senhor ungiu-me para levar boas notícias aos pobres. </a:t>
            </a:r>
            <a:r>
              <a:rPr lang="pt-BR" sz="5400" b="1" dirty="0">
                <a:solidFill>
                  <a:srgbClr val="00B0F0"/>
                </a:solidFill>
                <a:cs typeface="Times New Roman" charset="0"/>
              </a:rPr>
              <a:t>Enviou-me para cuidar dos que estão com o coração quebrantado...</a:t>
            </a:r>
            <a:endParaRPr lang="pt-BR" sz="7200" b="1" dirty="0">
              <a:solidFill>
                <a:srgbClr val="00B0F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862189" y="5548065"/>
            <a:ext cx="1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Is</a:t>
            </a:r>
            <a:r>
              <a:rPr lang="pt-BR" sz="3200" b="1" dirty="0"/>
              <a:t> 61.1</a:t>
            </a:r>
          </a:p>
        </p:txBody>
      </p:sp>
    </p:spTree>
    <p:extLst>
      <p:ext uri="{BB962C8B-B14F-4D97-AF65-F5344CB8AC3E}">
        <p14:creationId xmlns:p14="http://schemas.microsoft.com/office/powerpoint/2010/main" val="8555802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B1BC42CF-8407-764E-BD9F-DAE9DA4A4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0612" y="2492896"/>
            <a:ext cx="8870776" cy="230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200" b="1" dirty="0">
                <a:solidFill>
                  <a:srgbClr val="00B0F0"/>
                </a:solidFill>
              </a:rPr>
              <a:t>PURO DE CORAÇÃO</a:t>
            </a:r>
          </a:p>
        </p:txBody>
      </p:sp>
    </p:spTree>
    <p:extLst>
      <p:ext uri="{BB962C8B-B14F-4D97-AF65-F5344CB8AC3E}">
        <p14:creationId xmlns:p14="http://schemas.microsoft.com/office/powerpoint/2010/main" val="31786799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230288" y="1268761"/>
            <a:ext cx="9731424" cy="388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000" dirty="0"/>
              <a:t>Bem-aventurados os </a:t>
            </a:r>
            <a:r>
              <a:rPr lang="pt-BR" sz="8000" b="1" dirty="0">
                <a:solidFill>
                  <a:srgbClr val="00B0F0"/>
                </a:solidFill>
              </a:rPr>
              <a:t>puros de coração</a:t>
            </a:r>
            <a:r>
              <a:rPr lang="pt-BR" sz="8000" dirty="0"/>
              <a:t>, pois verão a Deus.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FEA63F0-CCB6-6348-AA8A-9BB96B0057F6}"/>
              </a:ext>
            </a:extLst>
          </p:cNvPr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5.8</a:t>
            </a:r>
          </a:p>
        </p:txBody>
      </p:sp>
    </p:spTree>
    <p:extLst>
      <p:ext uri="{BB962C8B-B14F-4D97-AF65-F5344CB8AC3E}">
        <p14:creationId xmlns:p14="http://schemas.microsoft.com/office/powerpoint/2010/main" val="103131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755993"/>
            <a:ext cx="10729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baseline="30000" dirty="0"/>
              <a:t>1</a:t>
            </a:r>
            <a:r>
              <a:rPr lang="pt-BR" sz="6000" dirty="0"/>
              <a:t> Das profundezas clamo a ti, Senhor; </a:t>
            </a:r>
            <a:r>
              <a:rPr lang="pt-BR" sz="6000" b="1" baseline="30000" dirty="0"/>
              <a:t>2</a:t>
            </a:r>
            <a:r>
              <a:rPr lang="pt-BR" sz="6000" dirty="0"/>
              <a:t> ouve, Senhor, a minha voz! Estejam atentos os teus ouvidos às minhas súplicas! </a:t>
            </a:r>
            <a:endParaRPr lang="pt-BR" sz="239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Sl</a:t>
            </a:r>
            <a:r>
              <a:rPr lang="pt-BR" sz="3200" b="1" dirty="0"/>
              <a:t> 130</a:t>
            </a:r>
          </a:p>
        </p:txBody>
      </p:sp>
    </p:spTree>
    <p:extLst>
      <p:ext uri="{BB962C8B-B14F-4D97-AF65-F5344CB8AC3E}">
        <p14:creationId xmlns:p14="http://schemas.microsoft.com/office/powerpoint/2010/main" val="27481934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95400" y="742203"/>
            <a:ext cx="109452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baseline="30000" dirty="0"/>
              <a:t>3</a:t>
            </a:r>
            <a:r>
              <a:rPr lang="pt-BR" sz="6000" dirty="0"/>
              <a:t> Se tu, Soberano Senhor, registrasses os pecados, quem escaparia? </a:t>
            </a:r>
            <a:r>
              <a:rPr lang="pt-BR" sz="6000" b="1" baseline="30000" dirty="0"/>
              <a:t>4</a:t>
            </a:r>
            <a:r>
              <a:rPr lang="pt-BR" sz="6000" dirty="0"/>
              <a:t> Mas contigo está o perdão para que sejas temido. </a:t>
            </a:r>
            <a:r>
              <a:rPr lang="pt-BR" sz="4400" dirty="0">
                <a:cs typeface="Times New Roman" charset="0"/>
              </a:rPr>
              <a:t>	 </a:t>
            </a:r>
            <a:r>
              <a:rPr lang="pt-BR" sz="4800" dirty="0">
                <a:cs typeface="Times New Roman" charset="0"/>
              </a:rPr>
              <a:t>	</a:t>
            </a:r>
            <a:r>
              <a:rPr lang="pt-BR" sz="4000" dirty="0">
                <a:cs typeface="Times New Roman" charset="0"/>
              </a:rPr>
              <a:t>	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Sl</a:t>
            </a:r>
            <a:r>
              <a:rPr lang="pt-BR" sz="3200" b="1" dirty="0"/>
              <a:t> 130</a:t>
            </a:r>
          </a:p>
        </p:txBody>
      </p:sp>
    </p:spTree>
    <p:extLst>
      <p:ext uri="{BB962C8B-B14F-4D97-AF65-F5344CB8AC3E}">
        <p14:creationId xmlns:p14="http://schemas.microsoft.com/office/powerpoint/2010/main" val="22289308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1412776"/>
            <a:ext cx="10729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baseline="30000" dirty="0"/>
              <a:t>5</a:t>
            </a:r>
            <a:r>
              <a:rPr lang="pt-BR" sz="6600" dirty="0"/>
              <a:t> Espero no Senhor com todo o meu ser, e na sua palavra ponho a minha esperança.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Sl</a:t>
            </a:r>
            <a:r>
              <a:rPr lang="pt-BR" sz="3200" b="1" dirty="0"/>
              <a:t> 130</a:t>
            </a:r>
          </a:p>
        </p:txBody>
      </p:sp>
    </p:spTree>
    <p:extLst>
      <p:ext uri="{BB962C8B-B14F-4D97-AF65-F5344CB8AC3E}">
        <p14:creationId xmlns:p14="http://schemas.microsoft.com/office/powerpoint/2010/main" val="258170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95400" y="1868953"/>
            <a:ext cx="11089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i="1" dirty="0">
                <a:solidFill>
                  <a:srgbClr val="00B0F0"/>
                </a:solidFill>
              </a:rPr>
              <a:t>Prudência na </a:t>
            </a:r>
          </a:p>
          <a:p>
            <a:pPr algn="ctr"/>
            <a:r>
              <a:rPr lang="pt-BR" sz="8000" b="1" i="1" dirty="0">
                <a:solidFill>
                  <a:srgbClr val="00B0F0"/>
                </a:solidFill>
              </a:rPr>
              <a:t>construção da casa</a:t>
            </a:r>
            <a:endParaRPr lang="pt-BR" sz="3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755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1340768"/>
            <a:ext cx="10729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/>
              <a:t>Acima de tudo, </a:t>
            </a:r>
            <a:r>
              <a:rPr lang="pt-BR" sz="7200" b="1" dirty="0">
                <a:solidFill>
                  <a:srgbClr val="00B0F0"/>
                </a:solidFill>
              </a:rPr>
              <a:t>guarde o seu coração</a:t>
            </a:r>
            <a:r>
              <a:rPr lang="pt-BR" sz="7200" dirty="0"/>
              <a:t> pois dele depende toda a sua vida.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469655" y="515719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/>
              <a:t>Pv</a:t>
            </a:r>
            <a:r>
              <a:rPr lang="pt-BR" sz="2800" b="1" dirty="0"/>
              <a:t> 4.23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3273580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39416" y="1412776"/>
            <a:ext cx="10513168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7200" dirty="0">
                <a:cs typeface="Times New Roman" charset="0"/>
              </a:rPr>
              <a:t>E de </a:t>
            </a:r>
            <a:r>
              <a:rPr lang="pt-BR" sz="7200" b="1" dirty="0">
                <a:solidFill>
                  <a:srgbClr val="00B0F0"/>
                </a:solidFill>
                <a:cs typeface="Times New Roman" charset="0"/>
              </a:rPr>
              <a:t>coração íntegro</a:t>
            </a:r>
            <a:r>
              <a:rPr lang="pt-BR" sz="7200" dirty="0">
                <a:cs typeface="Times New Roman" charset="0"/>
              </a:rPr>
              <a:t> Davi os pastoreou; com mãos experientes os conduziu.</a:t>
            </a:r>
            <a:endParaRPr lang="pt-BR" sz="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Sl</a:t>
            </a:r>
            <a:r>
              <a:rPr lang="pt-BR" sz="3200" b="1" dirty="0"/>
              <a:t> 78.72</a:t>
            </a:r>
          </a:p>
        </p:txBody>
      </p:sp>
    </p:spTree>
    <p:extLst>
      <p:ext uri="{BB962C8B-B14F-4D97-AF65-F5344CB8AC3E}">
        <p14:creationId xmlns:p14="http://schemas.microsoft.com/office/powerpoint/2010/main" val="1693258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39416" y="789419"/>
            <a:ext cx="10513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6000" dirty="0">
                <a:cs typeface="Times New Roman" charset="0"/>
              </a:rPr>
              <a:t>Aproximem-se de Deus, e ele se aproximará de vocês! Pecadores, limpem as mãos, e vocês, que têm a mente dividida, 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purifiquem o coração.</a:t>
            </a:r>
            <a:endParaRPr lang="pt-BR" sz="5400" b="1" dirty="0">
              <a:solidFill>
                <a:srgbClr val="00B0F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Tg</a:t>
            </a:r>
            <a:r>
              <a:rPr lang="pt-BR" sz="3200" b="1" dirty="0"/>
              <a:t> 4.8</a:t>
            </a:r>
          </a:p>
        </p:txBody>
      </p:sp>
    </p:spTree>
    <p:extLst>
      <p:ext uri="{BB962C8B-B14F-4D97-AF65-F5344CB8AC3E}">
        <p14:creationId xmlns:p14="http://schemas.microsoft.com/office/powerpoint/2010/main" val="10103034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75420" y="980728"/>
            <a:ext cx="10441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cs typeface="Times New Roman" charset="0"/>
              </a:rPr>
              <a:t>Se confessarmos os nossos pecados, ele é fiel e justo para perdoar os nossos pecados e nos purificar de toda injustiça. 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1Jo 1.9</a:t>
            </a:r>
          </a:p>
        </p:txBody>
      </p:sp>
    </p:spTree>
    <p:extLst>
      <p:ext uri="{BB962C8B-B14F-4D97-AF65-F5344CB8AC3E}">
        <p14:creationId xmlns:p14="http://schemas.microsoft.com/office/powerpoint/2010/main" val="13950618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726704"/>
            <a:ext cx="107291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cs typeface="Times New Roman" charset="0"/>
              </a:rPr>
              <a:t>Como pode o jovem manter pura a sua conduta? Vivendo de acordo com a tua palavra. 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Sl</a:t>
            </a:r>
            <a:r>
              <a:rPr lang="pt-BR" sz="3200" b="1" dirty="0"/>
              <a:t> 119.9</a:t>
            </a:r>
          </a:p>
        </p:txBody>
      </p:sp>
    </p:spTree>
    <p:extLst>
      <p:ext uri="{BB962C8B-B14F-4D97-AF65-F5344CB8AC3E}">
        <p14:creationId xmlns:p14="http://schemas.microsoft.com/office/powerpoint/2010/main" val="39892695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1052736"/>
            <a:ext cx="107291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4800" dirty="0"/>
              <a:t>Qual a definição de CHORAR?</a:t>
            </a:r>
            <a:endParaRPr lang="pt-BR" sz="4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4800" dirty="0"/>
              <a:t>Que resultados isto gera para o próprio? </a:t>
            </a:r>
            <a:endParaRPr lang="pt-BR" sz="4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4800" dirty="0"/>
              <a:t>Que atitudes estão presentes/ausentes no CHORAR?</a:t>
            </a:r>
            <a:endParaRPr lang="pt-BR" sz="4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4800" dirty="0"/>
              <a:t>Como o CHORAR afeta o relacionamento do casal?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40180937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1124744"/>
            <a:ext cx="10729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4400" dirty="0"/>
              <a:t>Qual a definição de LIMPOS DE CORAÇÃO?</a:t>
            </a:r>
            <a:endParaRPr lang="pt-BR" sz="4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4400" dirty="0"/>
              <a:t>Que resultados isto gera para o próprio? </a:t>
            </a:r>
            <a:endParaRPr lang="pt-BR" sz="4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4400" dirty="0"/>
              <a:t>Que atitudes estão presentes/ausentes no LIMPO DE CORAÇÃO?</a:t>
            </a:r>
            <a:endParaRPr lang="pt-BR" sz="4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4400" dirty="0"/>
              <a:t>Como o LIMPO DE CORAÇÃO afeta o relacionamento do casal? 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16148091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2060848"/>
            <a:ext cx="10729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rgbClr val="00B0F0"/>
                </a:solidFill>
              </a:rPr>
              <a:t>Que relação existe entre CHORAR e LIMPO DE CORAÇÃO?</a:t>
            </a:r>
          </a:p>
        </p:txBody>
      </p:sp>
    </p:spTree>
    <p:extLst>
      <p:ext uri="{BB962C8B-B14F-4D97-AF65-F5344CB8AC3E}">
        <p14:creationId xmlns:p14="http://schemas.microsoft.com/office/powerpoint/2010/main" val="3981815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6BEC280-CBC8-3746-8496-D07346604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438102"/>
              </p:ext>
            </p:extLst>
          </p:nvPr>
        </p:nvGraphicFramePr>
        <p:xfrm>
          <a:off x="875420" y="908720"/>
          <a:ext cx="10441160" cy="4503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0580">
                  <a:extLst>
                    <a:ext uri="{9D8B030D-6E8A-4147-A177-3AD203B41FA5}">
                      <a16:colId xmlns:a16="http://schemas.microsoft.com/office/drawing/2014/main" val="3260568034"/>
                    </a:ext>
                  </a:extLst>
                </a:gridCol>
                <a:gridCol w="5220580">
                  <a:extLst>
                    <a:ext uri="{9D8B030D-6E8A-4147-A177-3AD203B41FA5}">
                      <a16:colId xmlns:a16="http://schemas.microsoft.com/office/drawing/2014/main" val="1768065372"/>
                    </a:ext>
                  </a:extLst>
                </a:gridCol>
              </a:tblGrid>
              <a:tr h="890733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4000">
                          <a:effectLst/>
                        </a:rPr>
                        <a:t>Pobre de Espírito</a:t>
                      </a:r>
                      <a:endParaRPr lang="pt-B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4000">
                          <a:effectLst/>
                        </a:rPr>
                        <a:t>Misericordioso</a:t>
                      </a:r>
                      <a:endParaRPr lang="pt-B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080980"/>
                  </a:ext>
                </a:extLst>
              </a:tr>
              <a:tr h="890733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4000">
                          <a:effectLst/>
                        </a:rPr>
                        <a:t>Chora</a:t>
                      </a:r>
                      <a:endParaRPr lang="pt-B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4000">
                          <a:effectLst/>
                        </a:rPr>
                        <a:t>Puros de coração</a:t>
                      </a:r>
                      <a:endParaRPr lang="pt-B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5886"/>
                  </a:ext>
                </a:extLst>
              </a:tr>
              <a:tr h="890733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4000" b="1" dirty="0">
                          <a:solidFill>
                            <a:srgbClr val="00B0F0"/>
                          </a:solidFill>
                          <a:effectLst/>
                        </a:rPr>
                        <a:t>Manso</a:t>
                      </a:r>
                      <a:endParaRPr lang="pt-BR" sz="36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4000" b="1" dirty="0">
                          <a:solidFill>
                            <a:srgbClr val="00B0F0"/>
                          </a:solidFill>
                          <a:effectLst/>
                        </a:rPr>
                        <a:t>Pacificador</a:t>
                      </a:r>
                      <a:endParaRPr lang="pt-BR" sz="36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102231"/>
                  </a:ext>
                </a:extLst>
              </a:tr>
              <a:tr h="1831753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4000">
                          <a:effectLst/>
                        </a:rPr>
                        <a:t>Fome e sede de justiça</a:t>
                      </a:r>
                      <a:endParaRPr lang="pt-B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</a:rPr>
                        <a:t>Perseguidos por causa da justiça</a:t>
                      </a:r>
                      <a:endParaRPr lang="pt-B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407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2287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2060848"/>
            <a:ext cx="10729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rgbClr val="00B0F0"/>
                </a:solidFill>
              </a:rPr>
              <a:t>MANSO</a:t>
            </a:r>
          </a:p>
        </p:txBody>
      </p:sp>
    </p:spTree>
    <p:extLst>
      <p:ext uri="{BB962C8B-B14F-4D97-AF65-F5344CB8AC3E}">
        <p14:creationId xmlns:p14="http://schemas.microsoft.com/office/powerpoint/2010/main" val="170992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11424" y="404665"/>
            <a:ext cx="103691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800" dirty="0">
                <a:cs typeface="Times New Roman" charset="0"/>
              </a:rPr>
              <a:t>“Portanto, quem ouve estas minhas palavras e as pratica é como um homem </a:t>
            </a:r>
            <a:r>
              <a:rPr lang="pt-BR" sz="5800" b="1" dirty="0">
                <a:solidFill>
                  <a:srgbClr val="00B0F0"/>
                </a:solidFill>
                <a:cs typeface="Times New Roman" charset="0"/>
              </a:rPr>
              <a:t>prudente</a:t>
            </a:r>
            <a:r>
              <a:rPr lang="pt-BR" sz="5800" dirty="0">
                <a:cs typeface="Times New Roman" charset="0"/>
              </a:rPr>
              <a:t> que construiu a sua casa sobre a rocha. </a:t>
            </a:r>
            <a:endParaRPr lang="pt-BR" sz="5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7.24</a:t>
            </a:r>
          </a:p>
        </p:txBody>
      </p:sp>
    </p:spTree>
    <p:extLst>
      <p:ext uri="{BB962C8B-B14F-4D97-AF65-F5344CB8AC3E}">
        <p14:creationId xmlns:p14="http://schemas.microsoft.com/office/powerpoint/2010/main" val="39474603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2060848"/>
            <a:ext cx="10729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rgbClr val="00B0F0"/>
                </a:solidFill>
              </a:rPr>
              <a:t>MANSO</a:t>
            </a:r>
          </a:p>
        </p:txBody>
      </p:sp>
    </p:spTree>
    <p:extLst>
      <p:ext uri="{BB962C8B-B14F-4D97-AF65-F5344CB8AC3E}">
        <p14:creationId xmlns:p14="http://schemas.microsoft.com/office/powerpoint/2010/main" val="11641481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980728"/>
            <a:ext cx="10837204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7200" dirty="0">
                <a:cs typeface="Times New Roman" charset="0"/>
              </a:rPr>
              <a:t>Bem-aventurados os </a:t>
            </a:r>
            <a:r>
              <a:rPr lang="pt-BR" sz="7200" b="1" dirty="0">
                <a:solidFill>
                  <a:srgbClr val="00B0F0"/>
                </a:solidFill>
                <a:cs typeface="Times New Roman" charset="0"/>
              </a:rPr>
              <a:t>humildes</a:t>
            </a:r>
            <a:r>
              <a:rPr lang="pt-BR" sz="7200" dirty="0">
                <a:cs typeface="Times New Roman" charset="0"/>
              </a:rPr>
              <a:t>, pois eles receberão a terra por herança.</a:t>
            </a:r>
            <a:endParaRPr lang="pt-BR" sz="8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508239" y="5589241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5.5</a:t>
            </a:r>
          </a:p>
        </p:txBody>
      </p:sp>
    </p:spTree>
    <p:extLst>
      <p:ext uri="{BB962C8B-B14F-4D97-AF65-F5344CB8AC3E}">
        <p14:creationId xmlns:p14="http://schemas.microsoft.com/office/powerpoint/2010/main" val="30356315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1268760"/>
            <a:ext cx="10657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6000" dirty="0">
                <a:cs typeface="Times New Roman" charset="0"/>
              </a:rPr>
              <a:t>“Digam à cidade de </a:t>
            </a:r>
            <a:r>
              <a:rPr lang="pt-BR" sz="6000" dirty="0" err="1">
                <a:cs typeface="Times New Roman" charset="0"/>
              </a:rPr>
              <a:t>Sião:‘Eis</a:t>
            </a:r>
            <a:r>
              <a:rPr lang="pt-BR" sz="6000" dirty="0">
                <a:cs typeface="Times New Roman" charset="0"/>
              </a:rPr>
              <a:t> que o seu rei vem a você, 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humilde</a:t>
            </a:r>
            <a:r>
              <a:rPr lang="pt-BR" sz="6000" dirty="0">
                <a:cs typeface="Times New Roman" charset="0"/>
              </a:rPr>
              <a:t> e montado num jumento, num jumentinho, cria de jumenta’”. 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21.5</a:t>
            </a:r>
          </a:p>
        </p:txBody>
      </p:sp>
    </p:spTree>
    <p:extLst>
      <p:ext uri="{BB962C8B-B14F-4D97-AF65-F5344CB8AC3E}">
        <p14:creationId xmlns:p14="http://schemas.microsoft.com/office/powerpoint/2010/main" val="28396495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59396" y="1196752"/>
            <a:ext cx="1087320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5800" dirty="0">
                <a:cs typeface="Times New Roman" charset="0"/>
              </a:rPr>
              <a:t>Tomem sobre vocês o meu jugo e aprendam de mim, pois sou </a:t>
            </a:r>
            <a:r>
              <a:rPr lang="pt-BR" sz="5800" b="1" dirty="0">
                <a:solidFill>
                  <a:srgbClr val="00B0F0"/>
                </a:solidFill>
                <a:cs typeface="Times New Roman" charset="0"/>
              </a:rPr>
              <a:t>manso</a:t>
            </a:r>
            <a:r>
              <a:rPr lang="pt-BR" sz="5800" dirty="0">
                <a:cs typeface="Times New Roman" charset="0"/>
              </a:rPr>
              <a:t> e humilde de coração, e vocês encontrarão descanso para as suas almas.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72920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11.29</a:t>
            </a:r>
          </a:p>
        </p:txBody>
      </p:sp>
    </p:spTree>
    <p:extLst>
      <p:ext uri="{BB962C8B-B14F-4D97-AF65-F5344CB8AC3E}">
        <p14:creationId xmlns:p14="http://schemas.microsoft.com/office/powerpoint/2010/main" val="433795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1268760"/>
            <a:ext cx="10729192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6600" dirty="0">
                <a:cs typeface="Times New Roman" charset="0"/>
              </a:rPr>
              <a:t>Melhor é o homem </a:t>
            </a:r>
            <a:r>
              <a:rPr lang="pt-BR" sz="6600" b="1" dirty="0">
                <a:solidFill>
                  <a:srgbClr val="00B0F0"/>
                </a:solidFill>
                <a:cs typeface="Times New Roman" charset="0"/>
              </a:rPr>
              <a:t>paciente</a:t>
            </a:r>
            <a:r>
              <a:rPr lang="pt-BR" sz="6600" dirty="0">
                <a:cs typeface="Times New Roman" charset="0"/>
              </a:rPr>
              <a:t> do que o guerreiro, mais vale </a:t>
            </a:r>
            <a:r>
              <a:rPr lang="pt-BR" sz="6600" b="1" dirty="0">
                <a:solidFill>
                  <a:srgbClr val="00B0F0"/>
                </a:solidFill>
                <a:cs typeface="Times New Roman" charset="0"/>
              </a:rPr>
              <a:t>controlar o seu espírito</a:t>
            </a:r>
            <a:r>
              <a:rPr lang="pt-BR" sz="6600" dirty="0">
                <a:cs typeface="Times New Roman" charset="0"/>
              </a:rPr>
              <a:t> do que conquistar uma cidade. </a:t>
            </a:r>
            <a:r>
              <a:rPr lang="pt-BR" sz="4400" dirty="0">
                <a:cs typeface="Times New Roman" charset="0"/>
              </a:rPr>
              <a:t>	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Pv</a:t>
            </a:r>
            <a:r>
              <a:rPr lang="pt-BR" sz="3200" b="1" dirty="0"/>
              <a:t> 16.32</a:t>
            </a:r>
          </a:p>
        </p:txBody>
      </p:sp>
    </p:spTree>
    <p:extLst>
      <p:ext uri="{BB962C8B-B14F-4D97-AF65-F5344CB8AC3E}">
        <p14:creationId xmlns:p14="http://schemas.microsoft.com/office/powerpoint/2010/main" val="9393979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55440" y="755993"/>
            <a:ext cx="105851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6000" dirty="0">
                <a:cs typeface="Times New Roman" charset="0"/>
              </a:rPr>
              <a:t>Para isso vocês foram chamados, pois também Cristo sofreu no lugar de vocês, deixando-lhes exemplo, para que sigam os seus passos. </a:t>
            </a:r>
            <a:endParaRPr lang="pt-BR" sz="5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1 </a:t>
            </a:r>
            <a:r>
              <a:rPr lang="pt-BR" sz="3200" b="1" dirty="0" err="1"/>
              <a:t>Pe</a:t>
            </a:r>
            <a:r>
              <a:rPr lang="pt-BR" sz="3200" b="1" dirty="0"/>
              <a:t> 2.21</a:t>
            </a:r>
          </a:p>
        </p:txBody>
      </p:sp>
    </p:spTree>
    <p:extLst>
      <p:ext uri="{BB962C8B-B14F-4D97-AF65-F5344CB8AC3E}">
        <p14:creationId xmlns:p14="http://schemas.microsoft.com/office/powerpoint/2010/main" val="24099989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39416" y="764704"/>
            <a:ext cx="10657184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5200" b="1" baseline="30000" dirty="0">
                <a:cs typeface="Times New Roman" charset="0"/>
              </a:rPr>
              <a:t>22</a:t>
            </a:r>
            <a:r>
              <a:rPr lang="pt-BR" sz="5200" dirty="0">
                <a:cs typeface="Times New Roman" charset="0"/>
              </a:rPr>
              <a:t> “Ele não cometeu pecado algum, e nenhum engano foi encontrado em sua boca.” </a:t>
            </a:r>
            <a:r>
              <a:rPr lang="pt-BR" sz="5200" b="1" baseline="30000" dirty="0">
                <a:cs typeface="Times New Roman" charset="0"/>
              </a:rPr>
              <a:t>23</a:t>
            </a:r>
            <a:r>
              <a:rPr lang="pt-BR" sz="5200" dirty="0">
                <a:cs typeface="Times New Roman" charset="0"/>
              </a:rPr>
              <a:t> Quando insultado, não revidava; quando sofria, não fazia ameaças, mas </a:t>
            </a:r>
            <a:r>
              <a:rPr lang="pt-BR" sz="5200" b="1" dirty="0">
                <a:solidFill>
                  <a:srgbClr val="00B0F0"/>
                </a:solidFill>
                <a:cs typeface="Times New Roman" charset="0"/>
              </a:rPr>
              <a:t>entregava-se</a:t>
            </a:r>
            <a:r>
              <a:rPr lang="pt-BR" sz="5200" dirty="0">
                <a:cs typeface="Times New Roman" charset="0"/>
              </a:rPr>
              <a:t> àquele que julga com justiça.</a:t>
            </a:r>
            <a:endParaRPr lang="pt-BR" sz="5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90572" y="566124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1 </a:t>
            </a:r>
            <a:r>
              <a:rPr lang="pt-BR" sz="3200" b="1" dirty="0" err="1"/>
              <a:t>Pe</a:t>
            </a:r>
            <a:r>
              <a:rPr lang="pt-BR" sz="3200" b="1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865946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B469EA-44B4-1543-8DBD-CE4C61B04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64904"/>
            <a:ext cx="10972800" cy="1324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i="1" u="sng" dirty="0">
                <a:solidFill>
                  <a:srgbClr val="00B0F0"/>
                </a:solidFill>
              </a:rPr>
              <a:t>Resultados pessoais</a:t>
            </a:r>
            <a:endParaRPr lang="pt-BR" sz="60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pt-BR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013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B469EA-44B4-1543-8DBD-CE4C61B04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64904"/>
            <a:ext cx="10972800" cy="1324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200" b="1" dirty="0">
                <a:solidFill>
                  <a:srgbClr val="00B0F0"/>
                </a:solidFill>
              </a:rPr>
              <a:t>PACIFICADOR</a:t>
            </a:r>
          </a:p>
        </p:txBody>
      </p:sp>
    </p:spTree>
    <p:extLst>
      <p:ext uri="{BB962C8B-B14F-4D97-AF65-F5344CB8AC3E}">
        <p14:creationId xmlns:p14="http://schemas.microsoft.com/office/powerpoint/2010/main" val="37033672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83432" y="980728"/>
            <a:ext cx="1065718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400" dirty="0">
                <a:cs typeface="Times New Roman" charset="0"/>
              </a:rPr>
              <a:t>Bem-aventurados os </a:t>
            </a:r>
            <a:r>
              <a:rPr lang="pt-BR" sz="7400" b="1" dirty="0">
                <a:solidFill>
                  <a:srgbClr val="00B0F0"/>
                </a:solidFill>
                <a:cs typeface="Times New Roman" charset="0"/>
              </a:rPr>
              <a:t>pacificadores</a:t>
            </a:r>
            <a:r>
              <a:rPr lang="pt-BR" sz="7400" dirty="0">
                <a:cs typeface="Times New Roman" charset="0"/>
              </a:rPr>
              <a:t>, pois serão chamados filhos de Deus.</a:t>
            </a:r>
            <a:endParaRPr lang="pt-BR" sz="7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5.9</a:t>
            </a:r>
          </a:p>
        </p:txBody>
      </p:sp>
    </p:spTree>
    <p:extLst>
      <p:ext uri="{BB962C8B-B14F-4D97-AF65-F5344CB8AC3E}">
        <p14:creationId xmlns:p14="http://schemas.microsoft.com/office/powerpoint/2010/main" val="261747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23392" y="980728"/>
            <a:ext cx="110892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cs typeface="Times New Roman" charset="0"/>
              </a:rPr>
              <a:t>Caiu a chuva, transbordaram os rios, sopraram os ventos e deram contra aquela casa, e ela não caiu, porque tinha seus alicerces na rocha.</a:t>
            </a:r>
            <a:r>
              <a:rPr lang="pt-BR" sz="2800" dirty="0">
                <a:cs typeface="Times New Roman" charset="0"/>
              </a:rPr>
              <a:t> 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37321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7.25</a:t>
            </a:r>
          </a:p>
        </p:txBody>
      </p:sp>
    </p:spTree>
    <p:extLst>
      <p:ext uri="{BB962C8B-B14F-4D97-AF65-F5344CB8AC3E}">
        <p14:creationId xmlns:p14="http://schemas.microsoft.com/office/powerpoint/2010/main" val="26844706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613132"/>
            <a:ext cx="106571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aseline="30000" dirty="0">
                <a:cs typeface="Times New Roman" charset="0"/>
              </a:rPr>
              <a:t>15</a:t>
            </a:r>
            <a:r>
              <a:rPr lang="pt-BR" sz="4400" dirty="0">
                <a:cs typeface="Times New Roman" charset="0"/>
              </a:rPr>
              <a:t> Esse tipo de sabedoria não vem dos céus, mas é terrena; não é espiritual, mas é demoníaca. </a:t>
            </a:r>
            <a:r>
              <a:rPr lang="pt-BR" sz="4400" baseline="30000" dirty="0">
                <a:cs typeface="Times New Roman" charset="0"/>
              </a:rPr>
              <a:t>16 </a:t>
            </a:r>
            <a:r>
              <a:rPr lang="pt-BR" sz="4400" dirty="0">
                <a:cs typeface="Times New Roman" charset="0"/>
              </a:rPr>
              <a:t>Pois onde há inveja e ambição egoísta, aí há confusão e toda espécie de males. </a:t>
            </a:r>
            <a:r>
              <a:rPr lang="pt-BR" sz="4400" baseline="30000" dirty="0">
                <a:cs typeface="Times New Roman" charset="0"/>
              </a:rPr>
              <a:t>17 </a:t>
            </a:r>
            <a:r>
              <a:rPr lang="pt-BR" sz="4400" dirty="0">
                <a:cs typeface="Times New Roman" charset="0"/>
              </a:rPr>
              <a:t>Mas a sabedoria que vem do alto é antes de tudo pura; depois, </a:t>
            </a:r>
            <a:r>
              <a:rPr lang="pt-BR" sz="4400" b="1" dirty="0">
                <a:solidFill>
                  <a:srgbClr val="00B0F0"/>
                </a:solidFill>
                <a:cs typeface="Times New Roman" charset="0"/>
              </a:rPr>
              <a:t>pacífica</a:t>
            </a:r>
            <a:r>
              <a:rPr lang="pt-BR" sz="4400" dirty="0">
                <a:cs typeface="Times New Roman" charset="0"/>
              </a:rPr>
              <a:t>, amável,... </a:t>
            </a:r>
            <a:endParaRPr lang="pt-BR" sz="4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Tg</a:t>
            </a:r>
            <a:r>
              <a:rPr lang="pt-BR" sz="3200" b="1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4161993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59396" y="1052736"/>
            <a:ext cx="10873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cs typeface="Times New Roman" charset="0"/>
              </a:rPr>
              <a:t>“Portanto, se você estiver apresentando sua oferta diante do altar e ali se lembrar de que seu irmão tem algo contra você, </a:t>
            </a:r>
            <a:endParaRPr lang="pt-BR" sz="199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5.23</a:t>
            </a:r>
          </a:p>
        </p:txBody>
      </p:sp>
    </p:spTree>
    <p:extLst>
      <p:ext uri="{BB962C8B-B14F-4D97-AF65-F5344CB8AC3E}">
        <p14:creationId xmlns:p14="http://schemas.microsoft.com/office/powerpoint/2010/main" val="22638869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59396" y="1268760"/>
            <a:ext cx="10873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cs typeface="Times New Roman" charset="0"/>
              </a:rPr>
              <a:t>deixe sua oferta ali, diante do altar, e vá primeiro reconciliar-se com seu irmão; depois volte e apresente sua oferta. 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5.24</a:t>
            </a:r>
          </a:p>
        </p:txBody>
      </p:sp>
    </p:spTree>
    <p:extLst>
      <p:ext uri="{BB962C8B-B14F-4D97-AF65-F5344CB8AC3E}">
        <p14:creationId xmlns:p14="http://schemas.microsoft.com/office/powerpoint/2010/main" val="20517527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11424" y="755993"/>
            <a:ext cx="1058517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baseline="30000" dirty="0">
                <a:cs typeface="Times New Roman" charset="0"/>
              </a:rPr>
              <a:t>43</a:t>
            </a:r>
            <a:r>
              <a:rPr lang="pt-BR" sz="5500" dirty="0">
                <a:cs typeface="Times New Roman" charset="0"/>
              </a:rPr>
              <a:t> “Vocês ouviram o que foi dito: ‘Ame o seu próximo e odeie o seu inimigo’. </a:t>
            </a:r>
            <a:r>
              <a:rPr lang="pt-BR" sz="5500" b="1" baseline="30000" dirty="0">
                <a:cs typeface="Times New Roman" charset="0"/>
              </a:rPr>
              <a:t>44</a:t>
            </a:r>
            <a:r>
              <a:rPr lang="pt-BR" sz="5500" dirty="0">
                <a:cs typeface="Times New Roman" charset="0"/>
              </a:rPr>
              <a:t> Mas eu lhes digo: Amem os seus inimigos e orem por aqueles que os perseguem,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 5 </a:t>
            </a:r>
          </a:p>
        </p:txBody>
      </p:sp>
    </p:spTree>
    <p:extLst>
      <p:ext uri="{BB962C8B-B14F-4D97-AF65-F5344CB8AC3E}">
        <p14:creationId xmlns:p14="http://schemas.microsoft.com/office/powerpoint/2010/main" val="36207302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11424" y="755993"/>
            <a:ext cx="105851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baseline="30000" dirty="0"/>
              <a:t>45</a:t>
            </a:r>
            <a:r>
              <a:rPr lang="pt-BR" sz="5400" i="1" dirty="0"/>
              <a:t> </a:t>
            </a:r>
            <a:r>
              <a:rPr lang="pt-BR" sz="5400" dirty="0"/>
              <a:t>para que vocês venham a ser filhos de seu Pai que está nos céus. Porque ele faz raiar o seu sol sobre maus e bons e derrama chuva sobre justos e injustos. </a:t>
            </a:r>
            <a:endParaRPr lang="pt-BR" sz="287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 5 </a:t>
            </a:r>
          </a:p>
        </p:txBody>
      </p:sp>
    </p:spTree>
    <p:extLst>
      <p:ext uri="{BB962C8B-B14F-4D97-AF65-F5344CB8AC3E}">
        <p14:creationId xmlns:p14="http://schemas.microsoft.com/office/powerpoint/2010/main" val="19601632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 5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4E50364-B9AF-2A46-80B5-C3B27D0C1FF4}"/>
              </a:ext>
            </a:extLst>
          </p:cNvPr>
          <p:cNvSpPr/>
          <p:nvPr/>
        </p:nvSpPr>
        <p:spPr>
          <a:xfrm>
            <a:off x="983432" y="1556792"/>
            <a:ext cx="11208568" cy="3137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Qual a definição de MANSO?</a:t>
            </a:r>
            <a:endParaRPr lang="pt-BR" sz="3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Que resultados isto gera para o próprio? </a:t>
            </a:r>
            <a:endParaRPr lang="pt-BR" sz="3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Que atitudes estão presentes/ausentes no MANSO?</a:t>
            </a:r>
            <a:endParaRPr lang="pt-BR" sz="3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Como o MANSO afeta o relacionamento do casal?</a:t>
            </a:r>
            <a:endParaRPr lang="pt-BR" sz="3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282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 5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4E50364-B9AF-2A46-80B5-C3B27D0C1FF4}"/>
              </a:ext>
            </a:extLst>
          </p:cNvPr>
          <p:cNvSpPr/>
          <p:nvPr/>
        </p:nvSpPr>
        <p:spPr>
          <a:xfrm>
            <a:off x="983432" y="1556792"/>
            <a:ext cx="11208568" cy="3137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Qual a definição de MANSO?</a:t>
            </a:r>
            <a:endParaRPr lang="pt-BR" sz="3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Que resultados isto gera para o próprio? </a:t>
            </a:r>
            <a:endParaRPr lang="pt-BR" sz="3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Que atitudes estão presentes/ausentes no MANSO?</a:t>
            </a:r>
            <a:endParaRPr lang="pt-BR" sz="3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400" kern="0" dirty="0">
                <a:latin typeface="Arial" panose="020B0604020202020204" pitchFamily="34" charset="0"/>
                <a:ea typeface="Times New Roman" panose="02020603050405020304" pitchFamily="18" charset="0"/>
              </a:rPr>
              <a:t>Como o MANSO afeta o relacionamento do casal?</a:t>
            </a:r>
            <a:endParaRPr lang="pt-BR" sz="3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8885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 5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4E50364-B9AF-2A46-80B5-C3B27D0C1FF4}"/>
              </a:ext>
            </a:extLst>
          </p:cNvPr>
          <p:cNvSpPr/>
          <p:nvPr/>
        </p:nvSpPr>
        <p:spPr>
          <a:xfrm>
            <a:off x="963315" y="1484784"/>
            <a:ext cx="11208568" cy="3327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600" dirty="0"/>
              <a:t>Qual a definição de PACIFICADOR?</a:t>
            </a:r>
            <a:endParaRPr lang="pt-BR" sz="36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600" dirty="0"/>
              <a:t>Que resultados isto gera para o próprio? </a:t>
            </a:r>
            <a:endParaRPr lang="pt-BR" sz="36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600" dirty="0"/>
              <a:t>Que atitudes estão presentes/ausentes no PACIFICADOR?</a:t>
            </a:r>
            <a:endParaRPr lang="pt-BR" sz="36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600" dirty="0"/>
              <a:t>Como o PACIFICADOR afeta o relacionamento do casal? </a:t>
            </a:r>
            <a:endParaRPr lang="pt-BR" sz="36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183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 5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4E50364-B9AF-2A46-80B5-C3B27D0C1FF4}"/>
              </a:ext>
            </a:extLst>
          </p:cNvPr>
          <p:cNvSpPr/>
          <p:nvPr/>
        </p:nvSpPr>
        <p:spPr>
          <a:xfrm>
            <a:off x="491716" y="2204864"/>
            <a:ext cx="11208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rgbClr val="00B0F0"/>
                </a:solidFill>
              </a:rPr>
              <a:t>Que relação existe entre </a:t>
            </a:r>
          </a:p>
          <a:p>
            <a:pPr algn="ctr"/>
            <a:r>
              <a:rPr lang="pt-BR" sz="5400" b="1" dirty="0">
                <a:solidFill>
                  <a:srgbClr val="00B0F0"/>
                </a:solidFill>
              </a:rPr>
              <a:t>MANSO e PACIFICADOR?</a:t>
            </a:r>
          </a:p>
        </p:txBody>
      </p:sp>
    </p:spTree>
    <p:extLst>
      <p:ext uri="{BB962C8B-B14F-4D97-AF65-F5344CB8AC3E}">
        <p14:creationId xmlns:p14="http://schemas.microsoft.com/office/powerpoint/2010/main" val="9100509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C97B153-B371-1346-B74B-B48C10CE2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591227"/>
              </p:ext>
            </p:extLst>
          </p:nvPr>
        </p:nvGraphicFramePr>
        <p:xfrm>
          <a:off x="803412" y="764704"/>
          <a:ext cx="10585176" cy="453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2588">
                  <a:extLst>
                    <a:ext uri="{9D8B030D-6E8A-4147-A177-3AD203B41FA5}">
                      <a16:colId xmlns:a16="http://schemas.microsoft.com/office/drawing/2014/main" val="3427796687"/>
                    </a:ext>
                  </a:extLst>
                </a:gridCol>
                <a:gridCol w="5292588">
                  <a:extLst>
                    <a:ext uri="{9D8B030D-6E8A-4147-A177-3AD203B41FA5}">
                      <a16:colId xmlns:a16="http://schemas.microsoft.com/office/drawing/2014/main" val="2581568280"/>
                    </a:ext>
                  </a:extLst>
                </a:gridCol>
              </a:tblGrid>
              <a:tr h="88603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>
                          <a:effectLst/>
                        </a:rPr>
                        <a:t>Pobre de Espírito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>
                          <a:effectLst/>
                        </a:rPr>
                        <a:t>Misericordioso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887878"/>
                  </a:ext>
                </a:extLst>
              </a:tr>
              <a:tr h="88603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>
                          <a:effectLst/>
                        </a:rPr>
                        <a:t>Chora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>
                          <a:effectLst/>
                        </a:rPr>
                        <a:t>Puros de coração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743987"/>
                  </a:ext>
                </a:extLst>
              </a:tr>
              <a:tr h="88603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>
                          <a:effectLst/>
                        </a:rPr>
                        <a:t>Manso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>
                          <a:effectLst/>
                        </a:rPr>
                        <a:t>Pacificador</a:t>
                      </a:r>
                      <a:endParaRPr lang="pt-B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479743"/>
                  </a:ext>
                </a:extLst>
              </a:tr>
              <a:tr h="1878397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b="1" dirty="0">
                          <a:solidFill>
                            <a:srgbClr val="00B0F0"/>
                          </a:solidFill>
                          <a:effectLst/>
                        </a:rPr>
                        <a:t>Fome e sede de justiça</a:t>
                      </a:r>
                      <a:endParaRPr lang="pt-BR" sz="32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b="1" dirty="0">
                          <a:solidFill>
                            <a:srgbClr val="00B0F0"/>
                          </a:solidFill>
                          <a:effectLst/>
                        </a:rPr>
                        <a:t>Perseguidos por causa da justiça</a:t>
                      </a:r>
                      <a:endParaRPr lang="pt-BR" sz="32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553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49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980728"/>
            <a:ext cx="1080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cs typeface="Times New Roman" charset="0"/>
              </a:rPr>
              <a:t>Mas quem ouve estas minhas palavras e não as pratica é como um </a:t>
            </a:r>
            <a:r>
              <a:rPr lang="pt-BR" sz="6000" b="1" dirty="0">
                <a:solidFill>
                  <a:srgbClr val="00B0F0"/>
                </a:solidFill>
                <a:cs typeface="Times New Roman" charset="0"/>
              </a:rPr>
              <a:t>insensato</a:t>
            </a:r>
            <a:r>
              <a:rPr lang="pt-BR" sz="6000" dirty="0">
                <a:cs typeface="Times New Roman" charset="0"/>
              </a:rPr>
              <a:t> que construiu a sua casa sobre a areia. </a:t>
            </a:r>
            <a:endParaRPr lang="pt-BR" sz="199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7.26</a:t>
            </a:r>
          </a:p>
        </p:txBody>
      </p:sp>
    </p:spTree>
    <p:extLst>
      <p:ext uri="{BB962C8B-B14F-4D97-AF65-F5344CB8AC3E}">
        <p14:creationId xmlns:p14="http://schemas.microsoft.com/office/powerpoint/2010/main" val="40024368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 5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4E50364-B9AF-2A46-80B5-C3B27D0C1FF4}"/>
              </a:ext>
            </a:extLst>
          </p:cNvPr>
          <p:cNvSpPr/>
          <p:nvPr/>
        </p:nvSpPr>
        <p:spPr>
          <a:xfrm>
            <a:off x="803412" y="2420888"/>
            <a:ext cx="10585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b="1" dirty="0">
                <a:solidFill>
                  <a:srgbClr val="00B0F0"/>
                </a:solidFill>
              </a:rPr>
              <a:t>FOME E SEDE DE JUSTIÇA</a:t>
            </a:r>
          </a:p>
        </p:txBody>
      </p:sp>
    </p:spTree>
    <p:extLst>
      <p:ext uri="{BB962C8B-B14F-4D97-AF65-F5344CB8AC3E}">
        <p14:creationId xmlns:p14="http://schemas.microsoft.com/office/powerpoint/2010/main" val="36918507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11424" y="1412776"/>
            <a:ext cx="10729192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7200" dirty="0">
                <a:cs typeface="Times New Roman" charset="0"/>
              </a:rPr>
              <a:t>Bem-aventurados</a:t>
            </a:r>
            <a:r>
              <a:rPr lang="pt-BR" sz="7200" b="1" dirty="0">
                <a:cs typeface="Times New Roman" charset="0"/>
              </a:rPr>
              <a:t> </a:t>
            </a:r>
            <a:r>
              <a:rPr lang="pt-BR" sz="7200" dirty="0">
                <a:cs typeface="Times New Roman" charset="0"/>
              </a:rPr>
              <a:t>os que </a:t>
            </a:r>
            <a:r>
              <a:rPr lang="pt-BR" sz="7200" b="1" dirty="0">
                <a:solidFill>
                  <a:srgbClr val="00B0F0"/>
                </a:solidFill>
                <a:cs typeface="Times New Roman" charset="0"/>
              </a:rPr>
              <a:t>têm fome e sede de justiça</a:t>
            </a:r>
            <a:r>
              <a:rPr lang="pt-BR" sz="7200" b="1" dirty="0">
                <a:cs typeface="Times New Roman" charset="0"/>
              </a:rPr>
              <a:t>, </a:t>
            </a:r>
            <a:r>
              <a:rPr lang="pt-BR" sz="7200" dirty="0">
                <a:cs typeface="Times New Roman" charset="0"/>
              </a:rPr>
              <a:t>pois serão satisfeitos.</a:t>
            </a:r>
            <a:endParaRPr lang="pt-BR" sz="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651776" y="566124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5.6</a:t>
            </a:r>
          </a:p>
        </p:txBody>
      </p:sp>
    </p:spTree>
    <p:extLst>
      <p:ext uri="{BB962C8B-B14F-4D97-AF65-F5344CB8AC3E}">
        <p14:creationId xmlns:p14="http://schemas.microsoft.com/office/powerpoint/2010/main" val="36690491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23392" y="404664"/>
            <a:ext cx="1101722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7000" dirty="0">
                <a:solidFill>
                  <a:srgbClr val="000000"/>
                </a:solidFill>
                <a:cs typeface="Times New Roman" charset="0"/>
              </a:rPr>
              <a:t>Eu, porém, na justiça contemplarei a tua face; quando acordar, eu </a:t>
            </a:r>
            <a:r>
              <a:rPr lang="pt-BR" sz="7000" b="1" dirty="0">
                <a:solidFill>
                  <a:srgbClr val="00B0F0"/>
                </a:solidFill>
                <a:cs typeface="Times New Roman" charset="0"/>
              </a:rPr>
              <a:t>me satisfarei com a tua semelhança. </a:t>
            </a:r>
            <a:endParaRPr lang="pt-BR" sz="7200" b="1" dirty="0">
              <a:solidFill>
                <a:srgbClr val="00B0F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Sl</a:t>
            </a:r>
            <a:r>
              <a:rPr lang="pt-BR" sz="3200" b="1" dirty="0"/>
              <a:t> 17.15RA</a:t>
            </a:r>
          </a:p>
        </p:txBody>
      </p:sp>
    </p:spTree>
    <p:extLst>
      <p:ext uri="{BB962C8B-B14F-4D97-AF65-F5344CB8AC3E}">
        <p14:creationId xmlns:p14="http://schemas.microsoft.com/office/powerpoint/2010/main" val="5022575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31404" y="1124744"/>
            <a:ext cx="10729191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6200" b="1" dirty="0">
                <a:solidFill>
                  <a:srgbClr val="00B0F0"/>
                </a:solidFill>
                <a:cs typeface="Times New Roman" charset="0"/>
              </a:rPr>
              <a:t>Busquem, pois, em primeiro lugar</a:t>
            </a:r>
            <a:r>
              <a:rPr lang="pt-BR" sz="6200" dirty="0">
                <a:cs typeface="Times New Roman" charset="0"/>
              </a:rPr>
              <a:t> o Reino de Deus e a sua justiça, e todas essas coisas lhes serão acrescentadas. </a:t>
            </a:r>
            <a:endParaRPr lang="pt-BR" sz="7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6.33</a:t>
            </a:r>
          </a:p>
        </p:txBody>
      </p:sp>
    </p:spTree>
    <p:extLst>
      <p:ext uri="{BB962C8B-B14F-4D97-AF65-F5344CB8AC3E}">
        <p14:creationId xmlns:p14="http://schemas.microsoft.com/office/powerpoint/2010/main" val="38216206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8469655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 5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4E50364-B9AF-2A46-80B5-C3B27D0C1FF4}"/>
              </a:ext>
            </a:extLst>
          </p:cNvPr>
          <p:cNvSpPr/>
          <p:nvPr/>
        </p:nvSpPr>
        <p:spPr>
          <a:xfrm>
            <a:off x="803412" y="2420888"/>
            <a:ext cx="10585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b="1" dirty="0">
                <a:solidFill>
                  <a:srgbClr val="00B0F0"/>
                </a:solidFill>
              </a:rPr>
              <a:t>PERSEGUIDO</a:t>
            </a:r>
          </a:p>
        </p:txBody>
      </p:sp>
    </p:spTree>
    <p:extLst>
      <p:ext uri="{BB962C8B-B14F-4D97-AF65-F5344CB8AC3E}">
        <p14:creationId xmlns:p14="http://schemas.microsoft.com/office/powerpoint/2010/main" val="29254994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95400" y="980728"/>
            <a:ext cx="108012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4800" b="1" baseline="30000" dirty="0">
                <a:cs typeface="Times New Roman" charset="0"/>
              </a:rPr>
              <a:t>10</a:t>
            </a:r>
            <a:r>
              <a:rPr lang="pt-BR" sz="4800" dirty="0">
                <a:cs typeface="Times New Roman" charset="0"/>
              </a:rPr>
              <a:t> Bem-aventurados os perseguidos por causa da justiça, pois deles é o Reino dos céus. </a:t>
            </a:r>
            <a:r>
              <a:rPr lang="pt-BR" sz="4800" b="1" baseline="30000" dirty="0">
                <a:cs typeface="Times New Roman" charset="0"/>
              </a:rPr>
              <a:t>11</a:t>
            </a:r>
            <a:r>
              <a:rPr lang="pt-BR" sz="4800" dirty="0">
                <a:cs typeface="Times New Roman" charset="0"/>
              </a:rPr>
              <a:t> “Bem-aventurados serão vocês quando, por minha causa, os insultarem, os perseguirem e levantarem todo tipo de calúnia contra vocês.</a:t>
            </a:r>
            <a:endParaRPr lang="pt-BR" sz="13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66124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4343586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71464" y="908720"/>
            <a:ext cx="96490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200" dirty="0">
                <a:cs typeface="Times New Roman" charset="0"/>
              </a:rPr>
              <a:t>Se alguém se envergonhar de mim e das minhas palavras, o Filho do homem se envergonhará dele, quando vier em sua glória e na glória do Pai e dos santos anjos.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472638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Lc</a:t>
            </a:r>
            <a:r>
              <a:rPr lang="pt-BR" sz="3200" b="1" dirty="0"/>
              <a:t> 9.26</a:t>
            </a:r>
          </a:p>
        </p:txBody>
      </p:sp>
    </p:spTree>
    <p:extLst>
      <p:ext uri="{BB962C8B-B14F-4D97-AF65-F5344CB8AC3E}">
        <p14:creationId xmlns:p14="http://schemas.microsoft.com/office/powerpoint/2010/main" val="28314040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11424" y="755993"/>
            <a:ext cx="103691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800" dirty="0">
                <a:cs typeface="Times New Roman" charset="0"/>
              </a:rPr>
              <a:t>Mas acumulem para vocês tesouros nos céus, onde a traça e a ferrugem não destroem, e onde os ladrões não arrombam nem furtam.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472638" y="55172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6.20</a:t>
            </a:r>
          </a:p>
        </p:txBody>
      </p:sp>
    </p:spTree>
    <p:extLst>
      <p:ext uri="{BB962C8B-B14F-4D97-AF65-F5344CB8AC3E}">
        <p14:creationId xmlns:p14="http://schemas.microsoft.com/office/powerpoint/2010/main" val="265380363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11424" y="1196752"/>
            <a:ext cx="103691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/>
              <a:t>Qual a definição de FOME E SEDE DE JUSTIÇA?</a:t>
            </a:r>
            <a:endParaRPr lang="pt-BR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/>
              <a:t>Que resultados isto gera para o próprio? </a:t>
            </a:r>
            <a:endParaRPr lang="pt-BR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/>
              <a:t>Que atitudes estão presentes/ausentes no FOME E SEDE DE JUSTIÇA?</a:t>
            </a:r>
            <a:endParaRPr lang="pt-BR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/>
              <a:t>Como o FOME E SEDE DE JUSTIÇA afeta o relacionamento do casal?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6986993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11424" y="1052736"/>
            <a:ext cx="103691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4400" dirty="0"/>
              <a:t>Qual a definição de PERSEGUIDO?</a:t>
            </a:r>
            <a:endParaRPr lang="pt-BR" sz="4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4400" dirty="0"/>
              <a:t>Que resultados isto gera para o próprio? </a:t>
            </a:r>
            <a:endParaRPr lang="pt-BR" sz="4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4400" dirty="0"/>
              <a:t>Que atitudes estão presentes/ausentes no PERSEGUIDO?</a:t>
            </a:r>
            <a:endParaRPr lang="pt-BR" sz="4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4400" dirty="0"/>
              <a:t>Como o PERSEGUIDO afeta o relacionamento do casal?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153576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1268760"/>
            <a:ext cx="108732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cs typeface="Times New Roman" charset="0"/>
              </a:rPr>
              <a:t>Caiu a chuva, transbordaram os rios, sopraram os ventos e deram contra aquela casa, e ela caiu. E foi grande a sua queda”.</a:t>
            </a:r>
            <a:endParaRPr lang="pt-BR" sz="1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69655" y="551723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/>
              <a:t>Mt</a:t>
            </a:r>
            <a:r>
              <a:rPr lang="pt-BR" sz="3200" b="1" dirty="0"/>
              <a:t> 7.27</a:t>
            </a:r>
          </a:p>
        </p:txBody>
      </p:sp>
    </p:spTree>
    <p:extLst>
      <p:ext uri="{BB962C8B-B14F-4D97-AF65-F5344CB8AC3E}">
        <p14:creationId xmlns:p14="http://schemas.microsoft.com/office/powerpoint/2010/main" val="25916019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11424" y="2060848"/>
            <a:ext cx="103691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B0F0"/>
                </a:solidFill>
              </a:rPr>
              <a:t>Que relação existe entre FOME E SEDE DE JUSTIÇA e PERSEGUIDO?</a:t>
            </a:r>
          </a:p>
        </p:txBody>
      </p:sp>
    </p:spTree>
    <p:extLst>
      <p:ext uri="{BB962C8B-B14F-4D97-AF65-F5344CB8AC3E}">
        <p14:creationId xmlns:p14="http://schemas.microsoft.com/office/powerpoint/2010/main" val="3990656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95400" y="1868953"/>
            <a:ext cx="11089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i="1" dirty="0">
                <a:solidFill>
                  <a:srgbClr val="00B0F0"/>
                </a:solidFill>
              </a:rPr>
              <a:t>Isto é para hoje, </a:t>
            </a:r>
          </a:p>
          <a:p>
            <a:pPr algn="ctr"/>
            <a:r>
              <a:rPr lang="pt-BR" sz="8000" b="1" i="1" dirty="0">
                <a:solidFill>
                  <a:srgbClr val="00B0F0"/>
                </a:solidFill>
              </a:rPr>
              <a:t>ou para o milênio?</a:t>
            </a:r>
          </a:p>
        </p:txBody>
      </p:sp>
    </p:spTree>
    <p:extLst>
      <p:ext uri="{BB962C8B-B14F-4D97-AF65-F5344CB8AC3E}">
        <p14:creationId xmlns:p14="http://schemas.microsoft.com/office/powerpoint/2010/main" val="1230526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1833</Words>
  <Application>Microsoft Macintosh PowerPoint</Application>
  <PresentationFormat>Widescreen</PresentationFormat>
  <Paragraphs>215</Paragraphs>
  <Slides>80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80</vt:i4>
      </vt:variant>
    </vt:vector>
  </HeadingPairs>
  <TitlesOfParts>
    <vt:vector size="84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Secretaria</dc:creator>
  <cp:lastModifiedBy>Microsoft Office User</cp:lastModifiedBy>
  <cp:revision>70</cp:revision>
  <dcterms:created xsi:type="dcterms:W3CDTF">2011-06-02T11:55:45Z</dcterms:created>
  <dcterms:modified xsi:type="dcterms:W3CDTF">2023-08-14T18:58:11Z</dcterms:modified>
</cp:coreProperties>
</file>