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2" r:id="rId6"/>
    <p:sldId id="260" r:id="rId7"/>
    <p:sldId id="261" r:id="rId8"/>
    <p:sldId id="262" r:id="rId9"/>
    <p:sldId id="273" r:id="rId10"/>
    <p:sldId id="274" r:id="rId11"/>
    <p:sldId id="275" r:id="rId12"/>
    <p:sldId id="291" r:id="rId13"/>
    <p:sldId id="292" r:id="rId14"/>
    <p:sldId id="283" r:id="rId15"/>
    <p:sldId id="277" r:id="rId16"/>
    <p:sldId id="294" r:id="rId17"/>
    <p:sldId id="293" r:id="rId18"/>
    <p:sldId id="278" r:id="rId19"/>
    <p:sldId id="295" r:id="rId20"/>
    <p:sldId id="279" r:id="rId21"/>
    <p:sldId id="296" r:id="rId22"/>
    <p:sldId id="280" r:id="rId23"/>
    <p:sldId id="290" r:id="rId24"/>
    <p:sldId id="270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975E76E1-F179-437D-96C2-E4F5EA37BBDA}">
          <p14:sldIdLst>
            <p14:sldId id="256"/>
          </p14:sldIdLst>
        </p14:section>
        <p14:section name="Seção do Resumo" id="{9D8E0202-7544-4AD6-A623-7D247B1E2C8D}">
          <p14:sldIdLst/>
        </p14:section>
        <p14:section name="Seção 1" id="{0C60E1D1-0D9E-414A-83B5-DC1E8A61C219}">
          <p14:sldIdLst>
            <p14:sldId id="257"/>
          </p14:sldIdLst>
        </p14:section>
        <p14:section name="Seção 2" id="{58648166-3E07-496D-A328-9D2EA8AD1CD3}">
          <p14:sldIdLst>
            <p14:sldId id="258"/>
          </p14:sldIdLst>
        </p14:section>
        <p14:section name="Seção 3" id="{44970D4C-169E-4554-A5F9-4AF728371390}">
          <p14:sldIdLst>
            <p14:sldId id="259"/>
          </p14:sldIdLst>
        </p14:section>
        <p14:section name="Seção 4" id="{FFAD6A38-19F2-4AA9-AC74-7E369744AC69}">
          <p14:sldIdLst>
            <p14:sldId id="272"/>
          </p14:sldIdLst>
        </p14:section>
        <p14:section name="Seção 5" id="{8AE6915C-0143-493C-A0CC-9ED20544AD84}">
          <p14:sldIdLst>
            <p14:sldId id="260"/>
          </p14:sldIdLst>
        </p14:section>
        <p14:section name="Seção 6" id="{66F75108-287B-429C-9F66-C4EE3FFDB232}">
          <p14:sldIdLst>
            <p14:sldId id="261"/>
          </p14:sldIdLst>
        </p14:section>
        <p14:section name="Seção 7" id="{50E4DA51-9E4E-4F77-B433-FF7D400C5AA9}">
          <p14:sldIdLst>
            <p14:sldId id="262"/>
          </p14:sldIdLst>
        </p14:section>
        <p14:section name="Seção 8" id="{302A2C80-B2DB-488A-8B8F-ACB68E5F313A}">
          <p14:sldIdLst>
            <p14:sldId id="273"/>
          </p14:sldIdLst>
        </p14:section>
        <p14:section name="Seção 9" id="{1EF92F26-52FE-47FE-9F4B-1D3D5656C5CF}">
          <p14:sldIdLst>
            <p14:sldId id="274"/>
          </p14:sldIdLst>
        </p14:section>
        <p14:section name="Seção 10" id="{3818D911-4D9D-4A47-9313-9F33AD6F2F55}">
          <p14:sldIdLst>
            <p14:sldId id="275"/>
          </p14:sldIdLst>
        </p14:section>
        <p14:section name="Seção 11" id="{8EFBEB72-5C6A-45A5-94B3-D42B24C8E5AD}">
          <p14:sldIdLst>
            <p14:sldId id="291"/>
            <p14:sldId id="292"/>
          </p14:sldIdLst>
        </p14:section>
        <p14:section name="Seção 12" id="{816AE3B1-C5CB-4AD0-99FD-62083C7C5909}">
          <p14:sldIdLst>
            <p14:sldId id="283"/>
          </p14:sldIdLst>
        </p14:section>
        <p14:section name="Seção 13" id="{ED48E99D-2837-4A53-A344-63738B515CE7}">
          <p14:sldIdLst>
            <p14:sldId id="277"/>
            <p14:sldId id="294"/>
            <p14:sldId id="293"/>
          </p14:sldIdLst>
        </p14:section>
        <p14:section name="Seção 14" id="{97C437BC-9842-4D8B-B0E3-11C5FB07B1D1}">
          <p14:sldIdLst>
            <p14:sldId id="278"/>
            <p14:sldId id="295"/>
          </p14:sldIdLst>
        </p14:section>
        <p14:section name="Seção 15" id="{3F480870-20CA-478B-90FD-B24890D53DBA}">
          <p14:sldIdLst>
            <p14:sldId id="279"/>
            <p14:sldId id="296"/>
          </p14:sldIdLst>
        </p14:section>
        <p14:section name="Seção 16" id="{8D0F4568-8EF3-4281-9C2B-70D62652DBEF}">
          <p14:sldIdLst>
            <p14:sldId id="280"/>
          </p14:sldIdLst>
        </p14:section>
        <p14:section name="Seção 19" id="{BE03CC94-5332-4F22-BECA-159675E82059}">
          <p14:sldIdLst>
            <p14:sldId id="290"/>
          </p14:sldIdLst>
        </p14:section>
        <p14:section name="Seção 26" id="{FBD6D072-7C04-4CB4-B242-A6BF740F4748}">
          <p14:sldIdLst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2E1C"/>
    <a:srgbClr val="E2C7B2"/>
    <a:srgbClr val="85552D"/>
    <a:srgbClr val="856522"/>
    <a:srgbClr val="18151C"/>
    <a:srgbClr val="423F45"/>
    <a:srgbClr val="131320"/>
    <a:srgbClr val="ACB8AE"/>
    <a:srgbClr val="8DCB70"/>
    <a:srgbClr val="8379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935" autoAdjust="0"/>
  </p:normalViewPr>
  <p:slideViewPr>
    <p:cSldViewPr snapToGrid="0">
      <p:cViewPr varScale="1">
        <p:scale>
          <a:sx n="74" d="100"/>
          <a:sy n="74" d="100"/>
        </p:scale>
        <p:origin x="1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6F536-2BBB-4DD6-B85F-B83D186FBF92}" type="datetimeFigureOut">
              <a:rPr lang="pt-BR" smtClean="0"/>
              <a:t>13/08/2023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F7405-A99B-404F-AA41-3F821BD0F8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428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Introdução falando que a Humildade não é uma característica humana natural e popular.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917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Quando DEUS se retira a humildade também se vai. Comparação livros de </a:t>
            </a:r>
            <a:r>
              <a:rPr lang="pt-BR" dirty="0" err="1"/>
              <a:t>auto-ajuda</a:t>
            </a:r>
            <a:r>
              <a:rPr lang="pt-BR" dirty="0"/>
              <a:t> x livros que dissertam sobre a humildade. A Humildade é aplaudida em nossa sociedade na mesma frequência que DEUS é aplaudido.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3F7405-A99B-404F-AA41-3F821BD0F81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787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ESPÍRITO ALTIVO É UMA FORMA DE INCREDULIDADE | CONFIAR EM DEUS E SER ARROGANTE SÃO ATITUDES OPOSTAS | CAVALO IMPONÊNCIA FORÇA LIBERDADE ENCHE NOSSOS OLHOS SEGUIR CONFORME NOSSA FORÇA SEM RÉDEAS SEM CABRESTO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1957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PORQUE ORGULHO É FÉ SÃO OPOSTOS? Ver a sequencia dos versículos e fazer a correlação | versículo 35 de qual escassez ele está falando? Que fome e sede DEUS promete saciar plenamente? O orgulhoso sacia sua fome e sede nas suas próprias forças...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522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97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2444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3902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AA4B1-ED21-A0FC-51D8-100F61F9D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4DFAC7-AC9A-0B21-A7BE-3F503860D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849391-6B23-3EC3-2172-8B28A770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98142F-D8A7-AE47-CFDB-F4CC5044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0964DA-8D0A-7699-E34B-22B0AA6F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348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965E67-0840-8A49-9267-6660E2A5C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B03072A-634F-8378-9B0D-75B7F8381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3EABCF-B739-AB01-4433-43C90613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52423B-2E2B-EE2A-D198-815811F6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5E326B-973B-2CA6-3CDB-23E6C119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09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8D1F88-4EC9-3F24-D6E3-21B78867F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81FC711-963E-826B-4B36-235EEE0C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E75C56-4925-CF9E-5317-0D4276926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D5B7DB-8E8C-AF45-E31A-AE9D5367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CDBAC4-7556-7976-4249-E574E81D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02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78881-E4FA-D38A-93B1-D09409F85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054126-CB7E-509B-A476-CAE7BB779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F8792A-7A7D-DD95-249D-D7412135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A1190D-B24A-3AFA-BD43-0B647492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54CE66-435E-8508-8177-FD5FAAAD3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537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D90A5D-17F9-5E1B-9D7C-613E2719F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BA90F9-6B8C-9B6F-C84C-0A3FF1CC7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2F47A4-6B4D-E747-71F9-CACB86B86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4C4107-8B23-74D1-1E45-2908E1E9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ED569B-7644-C820-9BE4-A8449E8D0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75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316DC9-D26F-3085-ABB8-D19DF55AF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197F7A-81BB-6E55-2F54-DB6854FFAD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A0F3A8-52DA-9445-730A-208E25B53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361C7D-C72D-A375-9435-8A53858C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13/08/2023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BF7017B-C6EC-82A4-5E93-E46D5C1F7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9539809-D8F5-DDA3-435A-5093B559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0659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1AB0D-1AC1-0DA9-B8B0-71BDC829A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2728BA-636E-A8C0-F596-60E5FBC1D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C7179E7-4753-CD4C-A18E-F2F8989FC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5FEB829-F9A4-1376-EAB7-44F8E7707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FBE4CE6-8C2A-94B0-B401-15893F3AA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B1E8563-D5E6-C856-027E-1B15EB59A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13/08/2023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48B6A87-2A86-E4A1-C8AA-59F43255E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9DA7AEE-C934-C3E5-DEDB-BB25CD1F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589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9A1372-9E11-47A4-5AA3-F2F91EBE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61E622-A9F5-52DE-6849-FA87BDE34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13/08/2023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EB002D6-484E-84FB-3B3F-671CA65A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E42A49B-2257-2814-9B08-138EDCA7D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0090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578D3FA-BA5C-4909-0E20-CB7886B36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13/08/2023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87FA20D-FB97-AC21-183F-84880473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BD0D9C-16CD-CA22-BD67-CA0F643E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558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E7090-52C8-A27B-953E-D48302CB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1F0A78-AA3C-41A2-D5E5-30F90A13A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5C3D99-7182-C7D2-F3DE-CF8D1F853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934608-8169-919E-C6DF-FF2A3FBB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13/08/2023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72853AD-5299-F000-57DF-9F62B598F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99153C-3A76-A275-882D-319AECAC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037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8AF98-A166-C1DB-D361-87B019B8D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60D10DC-3BD2-A141-BF37-EEC320BBB5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BD6CED-180C-5BC6-C42E-DC73F99EB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AB7F03-42DF-3FED-8786-E84E4632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13/08/2023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53B1B3-2AF4-798D-CAA4-38257DD0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49FB35E-AEF0-7428-1454-65068D6F4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36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C8DD10B-DD64-1CEC-DE0A-B251ABA7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AE740DF-E6C1-C347-EB4F-935E765F1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29B95C-3EFF-8CBD-2FC2-4DA86430D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73A5B-84B0-4801-8D7B-DEC79397B461}" type="datetimeFigureOut">
              <a:rPr lang="pt-BR" smtClean="0"/>
              <a:t>13/08/2023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78397B-34E5-7F06-B5F3-2228859E2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0F08CC-1D3A-3734-ABE4-B7C61EE57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95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E1CCC9D-4A94-6A8C-C47B-AFB806570E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t="9091" r="39759" b="1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38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62CC61-B2FD-DBB2-BF33-AECE12ECB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966" y="825152"/>
            <a:ext cx="6671388" cy="1258175"/>
          </a:xfrm>
        </p:spPr>
        <p:txBody>
          <a:bodyPr anchor="b">
            <a:noAutofit/>
          </a:bodyPr>
          <a:lstStyle/>
          <a:p>
            <a:pPr algn="r"/>
            <a:r>
              <a:rPr lang="pt-BR" b="1" dirty="0">
                <a:solidFill>
                  <a:srgbClr val="ADAD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IN</a:t>
            </a:r>
            <a:r>
              <a:rPr lang="pt-BR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CREDULIDADE</a:t>
            </a:r>
            <a:br>
              <a:rPr lang="pt-BR" b="1" dirty="0">
                <a:solidFill>
                  <a:srgbClr val="ADAD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pt-BR" sz="2400" dirty="0">
                <a:solidFill>
                  <a:srgbClr val="ADAD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Aula 02 - Orgulho</a:t>
            </a:r>
            <a:endParaRPr lang="pt-BR" sz="2400" b="1" dirty="0">
              <a:solidFill>
                <a:srgbClr val="ADAD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E84634-5D9B-9565-231B-5E5F95A77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6147" y="5992597"/>
            <a:ext cx="4023359" cy="744106"/>
          </a:xfrm>
        </p:spPr>
        <p:txBody>
          <a:bodyPr>
            <a:normAutofit lnSpcReduction="10000"/>
          </a:bodyPr>
          <a:lstStyle/>
          <a:p>
            <a:pPr algn="r"/>
            <a:r>
              <a:rPr lang="pt-BR" sz="2000" dirty="0"/>
              <a:t>EBA – Escola Bíblica de Adultos</a:t>
            </a:r>
          </a:p>
          <a:p>
            <a:pPr algn="r"/>
            <a:r>
              <a:rPr lang="pt-BR" sz="2000" dirty="0"/>
              <a:t>2023</a:t>
            </a:r>
          </a:p>
        </p:txBody>
      </p:sp>
      <p:sp>
        <p:nvSpPr>
          <p:cNvPr id="39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o Vivo">
            <a:extLst>
              <a:ext uri="{FF2B5EF4-FFF2-40B4-BE49-F238E27FC236}">
                <a16:creationId xmlns:a16="http://schemas.microsoft.com/office/drawing/2014/main" id="{5E2FC1FA-8439-F880-67B3-36BEFAE0A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4" y="5756067"/>
            <a:ext cx="22574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micírculo 3">
            <a:extLst>
              <a:ext uri="{FF2B5EF4-FFF2-40B4-BE49-F238E27FC236}">
                <a16:creationId xmlns:a16="http://schemas.microsoft.com/office/drawing/2014/main" id="{3C37F8E5-3544-CCF5-ABB0-1D275A28CEA1}"/>
              </a:ext>
            </a:extLst>
          </p:cNvPr>
          <p:cNvSpPr/>
          <p:nvPr/>
        </p:nvSpPr>
        <p:spPr>
          <a:xfrm>
            <a:off x="47252" y="2182086"/>
            <a:ext cx="1594916" cy="1782451"/>
          </a:xfrm>
          <a:prstGeom prst="blockArc">
            <a:avLst>
              <a:gd name="adj1" fmla="val 10755156"/>
              <a:gd name="adj2" fmla="val 21456536"/>
              <a:gd name="adj3" fmla="val 5085"/>
            </a:avLst>
          </a:prstGeom>
          <a:solidFill>
            <a:srgbClr val="ADADAD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Semicírculo 4">
            <a:extLst>
              <a:ext uri="{FF2B5EF4-FFF2-40B4-BE49-F238E27FC236}">
                <a16:creationId xmlns:a16="http://schemas.microsoft.com/office/drawing/2014/main" id="{7077E6C8-0429-08A7-C656-9D234C04D891}"/>
              </a:ext>
            </a:extLst>
          </p:cNvPr>
          <p:cNvSpPr/>
          <p:nvPr/>
        </p:nvSpPr>
        <p:spPr>
          <a:xfrm rot="10800000">
            <a:off x="1563166" y="2118122"/>
            <a:ext cx="1594916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E3A2FAD9-7829-558C-2830-5E9D576B1BC7}"/>
              </a:ext>
            </a:extLst>
          </p:cNvPr>
          <p:cNvSpPr/>
          <p:nvPr/>
        </p:nvSpPr>
        <p:spPr>
          <a:xfrm>
            <a:off x="207961" y="2328766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82EC1D9-66FF-5E10-BE4E-7C9DD603A0A7}"/>
              </a:ext>
            </a:extLst>
          </p:cNvPr>
          <p:cNvSpPr/>
          <p:nvPr/>
        </p:nvSpPr>
        <p:spPr>
          <a:xfrm>
            <a:off x="1723875" y="2430075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F5CE0A6-FB0C-D98E-61EC-9CC0939C199E}"/>
              </a:ext>
            </a:extLst>
          </p:cNvPr>
          <p:cNvSpPr txBox="1"/>
          <p:nvPr/>
        </p:nvSpPr>
        <p:spPr>
          <a:xfrm>
            <a:off x="111206" y="2682023"/>
            <a:ext cx="137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ANSIEDADE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BD91C1D-663E-81BD-8BDF-ED0824784676}"/>
              </a:ext>
            </a:extLst>
          </p:cNvPr>
          <p:cNvSpPr txBox="1"/>
          <p:nvPr/>
        </p:nvSpPr>
        <p:spPr>
          <a:xfrm>
            <a:off x="1678875" y="3088640"/>
            <a:ext cx="137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ORGULHO</a:t>
            </a:r>
          </a:p>
        </p:txBody>
      </p:sp>
    </p:spTree>
    <p:extLst>
      <p:ext uri="{BB962C8B-B14F-4D97-AF65-F5344CB8AC3E}">
        <p14:creationId xmlns:p14="http://schemas.microsoft.com/office/powerpoint/2010/main" val="3807611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AFDE71C-2ED4-E3AE-0AD1-7886C659EF55}"/>
              </a:ext>
            </a:extLst>
          </p:cNvPr>
          <p:cNvSpPr txBox="1"/>
          <p:nvPr/>
        </p:nvSpPr>
        <p:spPr>
          <a:xfrm>
            <a:off x="108237" y="2927512"/>
            <a:ext cx="4866409" cy="1483172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  <a:effectLst>
            <a:softEdge rad="0"/>
          </a:effectLst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 err="1">
                <a:effectLst/>
              </a:rPr>
              <a:t>Crer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não</a:t>
            </a:r>
            <a:r>
              <a:rPr lang="en-US" sz="2000" b="0" i="0" dirty="0">
                <a:effectLst/>
              </a:rPr>
              <a:t> é </a:t>
            </a:r>
            <a:r>
              <a:rPr lang="en-US" sz="2000" b="0" i="0" dirty="0" err="1">
                <a:effectLst/>
              </a:rPr>
              <a:t>meramente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concordar</a:t>
            </a:r>
            <a:r>
              <a:rPr lang="en-US" sz="2000" b="0" i="0" dirty="0">
                <a:effectLst/>
              </a:rPr>
              <a:t> com os </a:t>
            </a:r>
            <a:r>
              <a:rPr lang="en-US" sz="2000" b="0" i="0" dirty="0" err="1">
                <a:effectLst/>
              </a:rPr>
              <a:t>fatos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dentro</a:t>
            </a:r>
            <a:r>
              <a:rPr lang="en-US" sz="2000" b="0" i="0" dirty="0">
                <a:effectLst/>
              </a:rPr>
              <a:t> da </a:t>
            </a:r>
            <a:r>
              <a:rPr lang="en-US" sz="2000" b="0" i="0" dirty="0" err="1">
                <a:effectLst/>
              </a:rPr>
              <a:t>cabeça</a:t>
            </a:r>
            <a:r>
              <a:rPr lang="en-US" sz="2000" b="0" i="0" dirty="0">
                <a:effectLst/>
              </a:rPr>
              <a:t>; é </a:t>
            </a:r>
            <a:r>
              <a:rPr lang="en-US" sz="2000" b="0" i="0" dirty="0" err="1">
                <a:effectLst/>
              </a:rPr>
              <a:t>também</a:t>
            </a:r>
            <a:r>
              <a:rPr lang="en-US" sz="2000" b="0" i="0" dirty="0">
                <a:effectLst/>
              </a:rPr>
              <a:t> um </a:t>
            </a:r>
            <a:r>
              <a:rPr lang="en-US" sz="2000" b="0" i="0" dirty="0" err="1">
                <a:effectLst/>
              </a:rPr>
              <a:t>apetite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por</a:t>
            </a:r>
            <a:r>
              <a:rPr lang="en-US" sz="2000" b="0" i="0" dirty="0">
                <a:effectLst/>
              </a:rPr>
              <a:t> DEUS no </a:t>
            </a:r>
            <a:r>
              <a:rPr lang="en-US" sz="2000" b="0" i="0" dirty="0" err="1">
                <a:effectLst/>
              </a:rPr>
              <a:t>coração</a:t>
            </a:r>
            <a:r>
              <a:rPr lang="en-US" sz="2000" b="0" i="0" dirty="0">
                <a:effectLst/>
              </a:rPr>
              <a:t>, o qual se </a:t>
            </a:r>
            <a:r>
              <a:rPr lang="en-US" sz="2000" b="0" i="0" dirty="0" err="1">
                <a:effectLst/>
              </a:rPr>
              <a:t>liga</a:t>
            </a:r>
            <a:r>
              <a:rPr lang="en-US" sz="2000" b="0" i="0" dirty="0">
                <a:effectLst/>
              </a:rPr>
              <a:t> a Jesus </a:t>
            </a:r>
            <a:r>
              <a:rPr lang="en-US" sz="2000" b="0" i="0" dirty="0" err="1">
                <a:effectLst/>
              </a:rPr>
              <a:t>por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satisfação</a:t>
            </a:r>
            <a:r>
              <a:rPr lang="en-US" sz="2000" b="0" i="0" dirty="0">
                <a:effectLst/>
              </a:rPr>
              <a:t>....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1050" dirty="0"/>
              <a:t>John Piper, </a:t>
            </a:r>
            <a:r>
              <a:rPr lang="en-US" sz="1050" dirty="0" err="1"/>
              <a:t>Lutando</a:t>
            </a:r>
            <a:r>
              <a:rPr lang="en-US" sz="1050" dirty="0"/>
              <a:t> contra </a:t>
            </a:r>
            <a:r>
              <a:rPr lang="en-US" sz="1050" dirty="0" err="1"/>
              <a:t>Incredulidade</a:t>
            </a:r>
            <a:endParaRPr lang="en-US" sz="105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6540841-34EC-2CCE-56A3-C4D5B17B60BF}"/>
              </a:ext>
            </a:extLst>
          </p:cNvPr>
          <p:cNvSpPr txBox="1"/>
          <p:nvPr/>
        </p:nvSpPr>
        <p:spPr>
          <a:xfrm>
            <a:off x="7257183" y="206632"/>
            <a:ext cx="4582391" cy="2031325"/>
          </a:xfrm>
          <a:prstGeom prst="rect">
            <a:avLst/>
          </a:prstGeom>
          <a:solidFill>
            <a:schemeClr val="bg1">
              <a:alpha val="12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effectLst/>
                <a:latin typeface="ArialMT"/>
              </a:rPr>
              <a:t>Então Jesus disse: — Quem beber desta água terá sede de novo, mas a pessoa que beber da água que eu lhe der nunca mais terá sede. Porque a água que eu lhe der se tornará nela uma fonte de água que dará vida eterna.</a:t>
            </a:r>
          </a:p>
          <a:p>
            <a:pPr algn="r"/>
            <a:r>
              <a:rPr lang="pt-BR" b="0" i="0" dirty="0">
                <a:effectLst/>
                <a:latin typeface="ArialMT"/>
              </a:rPr>
              <a:t>João 4:13-14</a:t>
            </a:r>
            <a:endParaRPr lang="pt-BR" dirty="0"/>
          </a:p>
        </p:txBody>
      </p:sp>
      <p:pic>
        <p:nvPicPr>
          <p:cNvPr id="19" name="Imagem 18" descr="Uma imagem contendo água, mesa, grande, barco&#10;&#10;Descrição gerada automaticamente">
            <a:extLst>
              <a:ext uri="{FF2B5EF4-FFF2-40B4-BE49-F238E27FC236}">
                <a16:creationId xmlns:a16="http://schemas.microsoft.com/office/drawing/2014/main" id="{4C239820-2D5F-38E1-49E8-6B263F3678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743" y="90334"/>
            <a:ext cx="4866409" cy="2263919"/>
          </a:xfrm>
          <a:prstGeom prst="rect">
            <a:avLst/>
          </a:prstGeom>
        </p:spPr>
      </p:pic>
      <p:pic>
        <p:nvPicPr>
          <p:cNvPr id="21" name="Imagem 20" descr="Copo de bebida na mão&#10;&#10;Descrição gerada automaticamente">
            <a:extLst>
              <a:ext uri="{FF2B5EF4-FFF2-40B4-BE49-F238E27FC236}">
                <a16:creationId xmlns:a16="http://schemas.microsoft.com/office/drawing/2014/main" id="{98E6DE92-A586-0617-7305-5CE02D773E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33" y="4370307"/>
            <a:ext cx="4981630" cy="249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B8A7EDF5-EA1C-57ED-D265-A74A32FF5BA4}"/>
              </a:ext>
            </a:extLst>
          </p:cNvPr>
          <p:cNvSpPr txBox="1"/>
          <p:nvPr/>
        </p:nvSpPr>
        <p:spPr>
          <a:xfrm>
            <a:off x="7356764" y="4603685"/>
            <a:ext cx="4482810" cy="2031325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rgbClr val="FFC000"/>
                </a:solidFill>
                <a:effectLst/>
                <a:latin typeface="ArialMT"/>
              </a:defRPr>
            </a:lvl1pPr>
          </a:lstStyle>
          <a:p>
            <a:r>
              <a:rPr lang="pt-BR" dirty="0">
                <a:solidFill>
                  <a:schemeClr val="tx1"/>
                </a:solidFill>
              </a:rPr>
              <a:t>Jesus respondeu: — Eu sou o pão da vida. Quem vem a mim nunca mais terá fome, e quem crê em mim nunca mais terá sede. Mas eu já disse que vocês não creem em mim, embora estejam me vendo.</a:t>
            </a:r>
          </a:p>
          <a:p>
            <a:pPr algn="r"/>
            <a:r>
              <a:rPr lang="pt-BR" dirty="0">
                <a:solidFill>
                  <a:schemeClr val="tx1"/>
                </a:solidFill>
              </a:rPr>
              <a:t>João 6:35-36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ECD9431-568A-5A08-D2CB-2338AA81CBD4}"/>
              </a:ext>
            </a:extLst>
          </p:cNvPr>
          <p:cNvSpPr txBox="1"/>
          <p:nvPr/>
        </p:nvSpPr>
        <p:spPr>
          <a:xfrm>
            <a:off x="165848" y="90334"/>
            <a:ext cx="53140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INCREDULIDADE</a:t>
            </a:r>
            <a:endParaRPr lang="pt-BR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7050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D84E83C7-42BD-7E85-93CE-81FA7E91E81D}"/>
              </a:ext>
            </a:extLst>
          </p:cNvPr>
          <p:cNvSpPr/>
          <p:nvPr/>
        </p:nvSpPr>
        <p:spPr>
          <a:xfrm>
            <a:off x="5600700" y="4759036"/>
            <a:ext cx="1039091" cy="363682"/>
          </a:xfrm>
          <a:prstGeom prst="ellipse">
            <a:avLst/>
          </a:prstGeom>
          <a:solidFill>
            <a:srgbClr val="1815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F4144D6-F626-F8A3-9FD9-7869BEDCD94D}"/>
              </a:ext>
            </a:extLst>
          </p:cNvPr>
          <p:cNvSpPr/>
          <p:nvPr/>
        </p:nvSpPr>
        <p:spPr>
          <a:xfrm>
            <a:off x="-93519" y="1870363"/>
            <a:ext cx="507680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pt-BR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pt-B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Afastamento de DEUS</a:t>
            </a:r>
          </a:p>
          <a:p>
            <a:r>
              <a:rPr lang="pt-B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Satisfação em si próprio</a:t>
            </a:r>
            <a:endParaRPr lang="pt-BR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9A46B5D-B80C-2679-E9CD-F83DE5722DB4}"/>
              </a:ext>
            </a:extLst>
          </p:cNvPr>
          <p:cNvSpPr txBox="1"/>
          <p:nvPr/>
        </p:nvSpPr>
        <p:spPr>
          <a:xfrm>
            <a:off x="212425" y="272534"/>
            <a:ext cx="27905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ORGULHO</a:t>
            </a:r>
          </a:p>
        </p:txBody>
      </p:sp>
    </p:spTree>
    <p:extLst>
      <p:ext uri="{BB962C8B-B14F-4D97-AF65-F5344CB8AC3E}">
        <p14:creationId xmlns:p14="http://schemas.microsoft.com/office/powerpoint/2010/main" val="3541880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82A2B00-8176-54CD-4CFE-E76C51B73846}"/>
              </a:ext>
            </a:extLst>
          </p:cNvPr>
          <p:cNvSpPr txBox="1"/>
          <p:nvPr/>
        </p:nvSpPr>
        <p:spPr>
          <a:xfrm>
            <a:off x="216615" y="55915"/>
            <a:ext cx="11550361" cy="1021556"/>
          </a:xfrm>
          <a:prstGeom prst="round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ArialMT"/>
              </a:defRPr>
            </a:lvl1pPr>
          </a:lstStyle>
          <a:p>
            <a:r>
              <a:rPr lang="pt-BR" dirty="0"/>
              <a:t>Assim diz o Senhor : “Não se glorie o sábio em sua </a:t>
            </a:r>
            <a:r>
              <a:rPr lang="pt-BR" dirty="0">
                <a:solidFill>
                  <a:schemeClr val="bg1"/>
                </a:solidFill>
              </a:rPr>
              <a:t>sabedoria</a:t>
            </a:r>
            <a:r>
              <a:rPr lang="pt-BR" dirty="0"/>
              <a:t> nem o forte em sua força nem o rico em sua riqueza,</a:t>
            </a:r>
          </a:p>
          <a:p>
            <a:pPr algn="r"/>
            <a:r>
              <a:rPr lang="pt-BR" dirty="0">
                <a:solidFill>
                  <a:schemeClr val="bg1"/>
                </a:solidFill>
              </a:rPr>
              <a:t>Jeremias 9:23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24CF9EE-D595-5D75-2627-A3E35B994440}"/>
              </a:ext>
            </a:extLst>
          </p:cNvPr>
          <p:cNvSpPr txBox="1"/>
          <p:nvPr/>
        </p:nvSpPr>
        <p:spPr>
          <a:xfrm>
            <a:off x="1406944" y="1794510"/>
            <a:ext cx="9710028" cy="1634490"/>
          </a:xfrm>
          <a:prstGeom prst="round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1" i="0">
                <a:effectLst/>
                <a:latin typeface="ArialMT"/>
              </a:defRPr>
            </a:lvl1pPr>
          </a:lstStyle>
          <a:p>
            <a:r>
              <a:rPr lang="pt-BR" b="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Com respeito aos alimentos sacrificados aos ídolos, sabemos que todos temos conhecimento.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pt-BR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b="0" dirty="0">
                <a:solidFill>
                  <a:schemeClr val="bg1"/>
                </a:solidFill>
              </a:rPr>
              <a:t>O conhecimento traz orgulho, mas o amor edifica. </a:t>
            </a:r>
          </a:p>
          <a:p>
            <a:pPr algn="r"/>
            <a:r>
              <a:rPr lang="pt-BR" b="0" dirty="0">
                <a:solidFill>
                  <a:schemeClr val="bg1"/>
                </a:solidFill>
              </a:rPr>
              <a:t>1 Coríntios 8:1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EDA6908-EDF5-ECD6-C68D-C1A8389479CA}"/>
              </a:ext>
            </a:extLst>
          </p:cNvPr>
          <p:cNvSpPr txBox="1"/>
          <p:nvPr/>
        </p:nvSpPr>
        <p:spPr>
          <a:xfrm>
            <a:off x="2403261" y="4251439"/>
            <a:ext cx="8056001" cy="1328023"/>
          </a:xfrm>
          <a:prstGeom prst="round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ArialMT"/>
              </a:defRPr>
            </a:lvl1pPr>
          </a:lstStyle>
          <a:p>
            <a:r>
              <a:rPr lang="pt-BR" dirty="0"/>
              <a:t>mas quem se gloriar, glorie-se nisto: em </a:t>
            </a:r>
            <a:r>
              <a:rPr lang="pt-BR" b="1" dirty="0">
                <a:solidFill>
                  <a:schemeClr val="bg1"/>
                </a:solidFill>
              </a:rPr>
              <a:t>compreender-me e conhecer-me</a:t>
            </a:r>
            <a:r>
              <a:rPr lang="pt-BR" dirty="0"/>
              <a:t>, pois eu sou o Senhor e </a:t>
            </a:r>
            <a:r>
              <a:rPr lang="pt-BR" b="1" dirty="0">
                <a:solidFill>
                  <a:schemeClr val="bg1"/>
                </a:solidFill>
              </a:rPr>
              <a:t>ajo com lealdade, com justiça e com retidão sobre a terra</a:t>
            </a:r>
            <a:r>
              <a:rPr lang="pt-BR" dirty="0"/>
              <a:t>, pois é dessas coisas que me agrado”, declara o Senhor .</a:t>
            </a:r>
          </a:p>
          <a:p>
            <a:pPr algn="r"/>
            <a:r>
              <a:rPr lang="pt-BR" dirty="0">
                <a:solidFill>
                  <a:schemeClr val="bg1"/>
                </a:solidFill>
              </a:rPr>
              <a:t>Jeremias 9:24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87B5273-4097-8D7E-474A-D0B81681A83C}"/>
              </a:ext>
            </a:extLst>
          </p:cNvPr>
          <p:cNvSpPr txBox="1"/>
          <p:nvPr/>
        </p:nvSpPr>
        <p:spPr>
          <a:xfrm>
            <a:off x="9401452" y="6032644"/>
            <a:ext cx="27905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cap="none" spc="0" dirty="0">
                <a:ln w="0"/>
                <a:solidFill>
                  <a:srgbClr val="362E1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ORGULHO</a:t>
            </a:r>
          </a:p>
        </p:txBody>
      </p:sp>
    </p:spTree>
    <p:extLst>
      <p:ext uri="{BB962C8B-B14F-4D97-AF65-F5344CB8AC3E}">
        <p14:creationId xmlns:p14="http://schemas.microsoft.com/office/powerpoint/2010/main" val="3710506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9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9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9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89A178D-5C34-8393-3670-26F674E51CFA}"/>
              </a:ext>
            </a:extLst>
          </p:cNvPr>
          <p:cNvSpPr txBox="1"/>
          <p:nvPr/>
        </p:nvSpPr>
        <p:spPr>
          <a:xfrm>
            <a:off x="2284635" y="3954506"/>
            <a:ext cx="8056001" cy="1634490"/>
          </a:xfrm>
          <a:prstGeom prst="round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ArialMT"/>
              </a:defRPr>
            </a:lvl1pPr>
          </a:lstStyle>
          <a:p>
            <a:r>
              <a:rPr lang="pt-BR" dirty="0"/>
              <a:t>'“Quem conheceu a mente do Senhor? Ou quem foi seu conselheiro?” </a:t>
            </a:r>
          </a:p>
          <a:p>
            <a:endParaRPr lang="pt-BR" dirty="0"/>
          </a:p>
          <a:p>
            <a:r>
              <a:rPr lang="pt-BR" dirty="0">
                <a:solidFill>
                  <a:schemeClr val="bg1"/>
                </a:solidFill>
              </a:rPr>
              <a:t>Pois dele, por ele e para ele são todas as coisas. A ele seja a glória para sempre! Amém.</a:t>
            </a:r>
          </a:p>
          <a:p>
            <a:pPr algn="r"/>
            <a:r>
              <a:rPr lang="pt-BR" dirty="0">
                <a:solidFill>
                  <a:schemeClr val="bg1"/>
                </a:solidFill>
              </a:rPr>
              <a:t>Romanos 11:</a:t>
            </a:r>
            <a:r>
              <a:rPr lang="pt-BR" dirty="0"/>
              <a:t>34</a:t>
            </a:r>
            <a:r>
              <a:rPr lang="pt-BR" dirty="0">
                <a:solidFill>
                  <a:schemeClr val="bg1"/>
                </a:solidFill>
              </a:rPr>
              <a:t>,36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7013158-DE0B-BE82-6F93-5020E97759CF}"/>
              </a:ext>
            </a:extLst>
          </p:cNvPr>
          <p:cNvSpPr txBox="1"/>
          <p:nvPr/>
        </p:nvSpPr>
        <p:spPr>
          <a:xfrm>
            <a:off x="216615" y="1354147"/>
            <a:ext cx="11550360" cy="1940957"/>
          </a:xfrm>
          <a:prstGeom prst="round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ArialMT"/>
              </a:defRPr>
            </a:lvl1pPr>
          </a:lstStyle>
          <a:p>
            <a:r>
              <a:rPr lang="pt-BR" dirty="0"/>
              <a:t>Mas Deus escolheu o que para o mundo é </a:t>
            </a:r>
            <a:r>
              <a:rPr lang="pt-BR" dirty="0">
                <a:solidFill>
                  <a:schemeClr val="bg1"/>
                </a:solidFill>
              </a:rPr>
              <a:t>loucura</a:t>
            </a:r>
            <a:r>
              <a:rPr lang="pt-BR" dirty="0"/>
              <a:t> para envergonhar os </a:t>
            </a:r>
            <a:r>
              <a:rPr lang="pt-BR" dirty="0">
                <a:solidFill>
                  <a:schemeClr val="bg1"/>
                </a:solidFill>
              </a:rPr>
              <a:t>sábios</a:t>
            </a:r>
            <a:r>
              <a:rPr lang="pt-BR" dirty="0"/>
              <a:t> e escolheu o que para o mundo é </a:t>
            </a:r>
            <a:r>
              <a:rPr lang="pt-BR" dirty="0">
                <a:solidFill>
                  <a:schemeClr val="bg1"/>
                </a:solidFill>
              </a:rPr>
              <a:t>fraqueza</a:t>
            </a:r>
            <a:r>
              <a:rPr lang="pt-BR" dirty="0"/>
              <a:t> para envergonhar o que é </a:t>
            </a:r>
            <a:r>
              <a:rPr lang="pt-BR" dirty="0">
                <a:solidFill>
                  <a:schemeClr val="bg1"/>
                </a:solidFill>
              </a:rPr>
              <a:t>forte</a:t>
            </a:r>
            <a:r>
              <a:rPr lang="pt-BR" dirty="0"/>
              <a:t>. Ele escolheu o que para o mundo é insignificante, desprezado e o que nada é, para reduzir a nada o que é, a fim de que </a:t>
            </a:r>
            <a:r>
              <a:rPr lang="pt-BR" dirty="0">
                <a:solidFill>
                  <a:schemeClr val="bg1"/>
                </a:solidFill>
              </a:rPr>
              <a:t>ninguém se vanglorie diante dele. </a:t>
            </a:r>
            <a:r>
              <a:rPr lang="pt-BR" dirty="0"/>
              <a:t>É, porém, por iniciativa dele que vocês estão em Cristo Jesus, o qual se tornou sabedoria de Deus para nós, isto é, justiça, santidade e redenção, para que, como está escrito: </a:t>
            </a:r>
            <a:r>
              <a:rPr lang="pt-BR" dirty="0">
                <a:solidFill>
                  <a:schemeClr val="bg1"/>
                </a:solidFill>
              </a:rPr>
              <a:t>“Quem se gloriar, glorie-se no Senhor”.</a:t>
            </a:r>
          </a:p>
          <a:p>
            <a:pPr algn="r"/>
            <a:r>
              <a:rPr lang="pt-BR" dirty="0">
                <a:solidFill>
                  <a:schemeClr val="bg1"/>
                </a:solidFill>
              </a:rPr>
              <a:t>1 Coríntios 1:27-31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92E1922-5642-2BFD-A7E5-52908A5CB28C}"/>
              </a:ext>
            </a:extLst>
          </p:cNvPr>
          <p:cNvSpPr txBox="1"/>
          <p:nvPr/>
        </p:nvSpPr>
        <p:spPr>
          <a:xfrm>
            <a:off x="216615" y="55915"/>
            <a:ext cx="11550361" cy="1021556"/>
          </a:xfrm>
          <a:prstGeom prst="round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ArialMT"/>
              </a:defRPr>
            </a:lvl1pPr>
          </a:lstStyle>
          <a:p>
            <a:r>
              <a:rPr lang="pt-BR" dirty="0"/>
              <a:t>Assim diz o Senhor : “Não se glorie o sábio em sua </a:t>
            </a:r>
            <a:r>
              <a:rPr lang="pt-BR" dirty="0">
                <a:solidFill>
                  <a:schemeClr val="bg1"/>
                </a:solidFill>
              </a:rPr>
              <a:t>sabedoria</a:t>
            </a:r>
            <a:r>
              <a:rPr lang="pt-BR" dirty="0"/>
              <a:t> nem o forte em sua </a:t>
            </a:r>
            <a:r>
              <a:rPr lang="pt-BR" dirty="0">
                <a:solidFill>
                  <a:schemeClr val="bg1"/>
                </a:solidFill>
              </a:rPr>
              <a:t>força</a:t>
            </a:r>
            <a:r>
              <a:rPr lang="pt-BR" dirty="0"/>
              <a:t> nem o rico em sua riqueza,</a:t>
            </a:r>
          </a:p>
          <a:p>
            <a:pPr algn="r"/>
            <a:r>
              <a:rPr lang="pt-BR" dirty="0">
                <a:solidFill>
                  <a:schemeClr val="bg1"/>
                </a:solidFill>
              </a:rPr>
              <a:t>Jeremias 9:23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32A19B1-7078-F771-55EF-D45BAC435382}"/>
              </a:ext>
            </a:extLst>
          </p:cNvPr>
          <p:cNvSpPr txBox="1"/>
          <p:nvPr/>
        </p:nvSpPr>
        <p:spPr>
          <a:xfrm>
            <a:off x="4700726" y="6093761"/>
            <a:ext cx="27905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cap="none" spc="0" dirty="0">
                <a:ln w="0"/>
                <a:solidFill>
                  <a:srgbClr val="362E1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ORGULHO</a:t>
            </a:r>
          </a:p>
        </p:txBody>
      </p:sp>
    </p:spTree>
    <p:extLst>
      <p:ext uri="{BB962C8B-B14F-4D97-AF65-F5344CB8AC3E}">
        <p14:creationId xmlns:p14="http://schemas.microsoft.com/office/powerpoint/2010/main" val="3876960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813" y="6250726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23294B9-959B-5752-A019-EB893F00E189}"/>
              </a:ext>
            </a:extLst>
          </p:cNvPr>
          <p:cNvSpPr txBox="1"/>
          <p:nvPr/>
        </p:nvSpPr>
        <p:spPr>
          <a:xfrm>
            <a:off x="114299" y="0"/>
            <a:ext cx="5929746" cy="6480810"/>
          </a:xfrm>
          <a:prstGeom prst="round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t-BR" b="0" i="0" dirty="0">
                <a:effectLst/>
                <a:latin typeface="ArialMT"/>
              </a:rPr>
              <a:t>Tenham o cuidado de não se esquecer do Senhor, o seu Deus, deixando de obedecer aos seus mandamentos, às suas ordenanças e aos seus decretos que hoje ordeno a vocês. Não aconteça que, depois de terem comido até ficarem satisfeitos, de terem construído boas casas e nelas morado, de aumentarem os seus rebanhos, a sua prata e o seu ouro e todos os seus bens, o seu coração </a:t>
            </a:r>
            <a:r>
              <a:rPr lang="pt-BR" b="0" i="0" dirty="0">
                <a:solidFill>
                  <a:srgbClr val="C00000"/>
                </a:solidFill>
                <a:effectLst/>
                <a:latin typeface="ArialMT"/>
              </a:rPr>
              <a:t>fique orgulhoso e vocês se esqueçam do Senhor, </a:t>
            </a:r>
            <a:r>
              <a:rPr lang="pt-BR" b="0" i="0" dirty="0">
                <a:effectLst/>
                <a:latin typeface="ArialMT"/>
              </a:rPr>
              <a:t>o seu Deus, que os tirou do Egito, da terra da escravidão. Ele os conduziu pelo imenso e pavoroso deserto, por aquela terra seca e sem água, de serpentes e escorpiões venenosos. Ele tirou água da rocha para vocês e os sustentou no deserto com maná, que os seus antepassados não conheciam, para humilhá-los e prová-los, a fim de que tudo fosse bem com vocês. </a:t>
            </a:r>
            <a:r>
              <a:rPr lang="pt-BR" b="0" i="0" dirty="0">
                <a:solidFill>
                  <a:srgbClr val="C00000"/>
                </a:solidFill>
                <a:effectLst/>
                <a:latin typeface="ArialMT"/>
              </a:rPr>
              <a:t>Não digam, pois, em seu coração: ‘A minha capacidade e a força das minhas mãos ajuntaram para mim toda esta riqueza’. </a:t>
            </a:r>
          </a:p>
          <a:p>
            <a:pPr algn="r"/>
            <a:r>
              <a:rPr lang="pt-BR" b="0" i="0" dirty="0">
                <a:effectLst/>
                <a:latin typeface="ArialMT"/>
              </a:rPr>
              <a:t>Deuteronômio 8:11-17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3426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64E0403-7F69-A98C-DA5E-F0B7FB2BD9D0}"/>
              </a:ext>
            </a:extLst>
          </p:cNvPr>
          <p:cNvSpPr txBox="1"/>
          <p:nvPr/>
        </p:nvSpPr>
        <p:spPr>
          <a:xfrm>
            <a:off x="761135" y="1055408"/>
            <a:ext cx="6094268" cy="1021556"/>
          </a:xfrm>
          <a:prstGeom prst="roundRect">
            <a:avLst/>
          </a:prstGeom>
          <a:solidFill>
            <a:srgbClr val="85552D">
              <a:alpha val="61000"/>
            </a:srgb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'“Ai dos assírios, a vara do meu furor, em cujas mãos está o bastão da minha ira! </a:t>
            </a:r>
            <a:endParaRPr lang="pt-BR" dirty="0">
              <a:solidFill>
                <a:schemeClr val="bg1"/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Isaías 10:5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2AFE3FB-57F7-DE81-F3A8-11D7056CC91F}"/>
              </a:ext>
            </a:extLst>
          </p:cNvPr>
          <p:cNvSpPr txBox="1"/>
          <p:nvPr/>
        </p:nvSpPr>
        <p:spPr>
          <a:xfrm>
            <a:off x="2888673" y="2410650"/>
            <a:ext cx="6421581" cy="1634490"/>
          </a:xfrm>
          <a:prstGeom prst="roundRect">
            <a:avLst/>
          </a:prstGeom>
          <a:solidFill>
            <a:srgbClr val="85552D">
              <a:alpha val="61000"/>
            </a:srgb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Pois ele diz: “ ‘Com a força da minha mão eu o fiz, e com a minha sabedoria, porque tenho entendimento. Removi as fronteiras das nações, saqueei os seus tesouros; como um poderoso subjuguei seus habitantes 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Isaías 10:13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750726A-979A-32EC-D605-40BA87CC3018}"/>
              </a:ext>
            </a:extLst>
          </p:cNvPr>
          <p:cNvSpPr txBox="1"/>
          <p:nvPr/>
        </p:nvSpPr>
        <p:spPr>
          <a:xfrm>
            <a:off x="5177272" y="4319890"/>
            <a:ext cx="6094268" cy="1634490"/>
          </a:xfrm>
          <a:prstGeom prst="roundRect">
            <a:avLst/>
          </a:prstGeom>
          <a:solidFill>
            <a:srgbClr val="85552D">
              <a:alpha val="61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rgbClr val="121212"/>
                </a:solidFill>
                <a:effectLst/>
                <a:latin typeface="ArialMT"/>
              </a:defRPr>
            </a:lvl1pPr>
          </a:lstStyle>
          <a:p>
            <a:r>
              <a:rPr lang="pt-BR" dirty="0">
                <a:solidFill>
                  <a:schemeClr val="bg1"/>
                </a:solidFill>
              </a:rPr>
              <a:t>Quando o Senhor terminar toda a sua obra contra o monte Sião e contra Jerusalém, ele dirá: “Castigarei o rei da Assíria pelo orgulho obstinado de seu coração e pelo seu olhar arrogante.</a:t>
            </a:r>
          </a:p>
          <a:p>
            <a:pPr algn="r"/>
            <a:r>
              <a:rPr lang="pt-BR" dirty="0">
                <a:solidFill>
                  <a:schemeClr val="bg1"/>
                </a:solidFill>
              </a:rPr>
              <a:t>Isaías 10:12</a:t>
            </a:r>
          </a:p>
        </p:txBody>
      </p:sp>
    </p:spTree>
    <p:extLst>
      <p:ext uri="{BB962C8B-B14F-4D97-AF65-F5344CB8AC3E}">
        <p14:creationId xmlns:p14="http://schemas.microsoft.com/office/powerpoint/2010/main" val="1466652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E4E3029-1014-5FC4-52DA-75DB4931BAF9}"/>
              </a:ext>
            </a:extLst>
          </p:cNvPr>
          <p:cNvSpPr txBox="1"/>
          <p:nvPr/>
        </p:nvSpPr>
        <p:spPr>
          <a:xfrm>
            <a:off x="345496" y="252029"/>
            <a:ext cx="7686675" cy="1940957"/>
          </a:xfrm>
          <a:prstGeom prst="roundRect">
            <a:avLst/>
          </a:prstGeom>
          <a:solidFill>
            <a:schemeClr val="bg1"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Tudo isso aconteceu com o rei Nabucodonosor. Doze meses depois, quando o rei estava andando no terraço do palácio real da Babilônia, disse: “Acaso não é esta a grande Babilônia que eu construí como capital do meu reino , com o meu enorme poder e para a glória da minha majestade?”</a:t>
            </a:r>
          </a:p>
          <a:p>
            <a:pPr algn="r"/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Daniel 4:28-30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E11285D-4194-364B-8ED9-9692EDA3620D}"/>
              </a:ext>
            </a:extLst>
          </p:cNvPr>
          <p:cNvSpPr txBox="1"/>
          <p:nvPr/>
        </p:nvSpPr>
        <p:spPr>
          <a:xfrm>
            <a:off x="3878405" y="2662721"/>
            <a:ext cx="7686675" cy="1940957"/>
          </a:xfrm>
          <a:prstGeom prst="roundRect">
            <a:avLst/>
          </a:prstGeom>
          <a:solidFill>
            <a:schemeClr val="bg1"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A sentença sobre Nabucodonosor cumpriu-se imediatamente. Ele foi expulso do meio dos homens e passou a comer capim como os bois. Seu corpo molhou-se com o orvalho do céu, até que os seus cabelos e pelos cresceram como as penas da águia, e as suas unhas como as garras das aves. </a:t>
            </a:r>
          </a:p>
          <a:p>
            <a:pPr algn="r"/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Daniel 4:33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44157EF-BEDE-8FD5-0997-2046527C63DE}"/>
              </a:ext>
            </a:extLst>
          </p:cNvPr>
          <p:cNvSpPr txBox="1"/>
          <p:nvPr/>
        </p:nvSpPr>
        <p:spPr>
          <a:xfrm>
            <a:off x="1976871" y="4719486"/>
            <a:ext cx="9421956" cy="1940957"/>
          </a:xfrm>
          <a:prstGeom prst="roundRect">
            <a:avLst/>
          </a:prstGeom>
          <a:solidFill>
            <a:schemeClr val="bg1"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Todos os povos da terra são como nada diante dele. Ele age como lhe agrada com os exércitos dos céus e com os habitantes da terra. Ninguém é capaz de resistir à sua mão ou dizer-lhe: ‘O que fizeste?’ Agora eu, Nabucodonosor, louvo, exalto e glorifico o Rei dos céus, porque tudo o que ele faz é certo, e todos os seus caminhos são justos. E ele tem poder para humilhar aqueles que vivem com arrogância”.</a:t>
            </a:r>
          </a:p>
          <a:p>
            <a:pPr algn="r"/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Daniel 4:35,37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0505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1EDEB1B4-B335-57E9-4630-D45BC97447B3}"/>
              </a:ext>
            </a:extLst>
          </p:cNvPr>
          <p:cNvSpPr txBox="1"/>
          <p:nvPr/>
        </p:nvSpPr>
        <p:spPr>
          <a:xfrm>
            <a:off x="436418" y="362772"/>
            <a:ext cx="11326091" cy="1634490"/>
          </a:xfrm>
          <a:prstGeom prst="roundRect">
            <a:avLst/>
          </a:prstGeom>
          <a:solidFill>
            <a:schemeClr val="tx1">
              <a:alpha val="36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Lembrem-se dos dias do passado; considerem as gerações há muito passadas. Perguntem aos seus pais, e estes contarão a vocês, aos seus líderes, e eles explicarão a vocês. Quando o Altíssimo deu às nações a sua herança, quando dividiu toda a humanidade, estabeleceu fronteiras para os povos de acordo com o número dos filhos de Israel . Pois o povo preferido do Senhor é este povo, Jacó é a herança que lhe coube.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Deuteronômio 32:7-9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2BEBAE-0349-8D3A-E4BF-6550A7F5E8A5}"/>
              </a:ext>
            </a:extLst>
          </p:cNvPr>
          <p:cNvSpPr txBox="1"/>
          <p:nvPr/>
        </p:nvSpPr>
        <p:spPr>
          <a:xfrm>
            <a:off x="436418" y="3054709"/>
            <a:ext cx="11326091" cy="3473291"/>
          </a:xfrm>
          <a:prstGeom prst="roundRect">
            <a:avLst/>
          </a:prstGeom>
          <a:solidFill>
            <a:schemeClr val="tx1">
              <a:alpha val="36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e quando vocês e os seus filhos voltarem para o Senhor, o seu Deus, e lhe obedecerem de todo o coração e de toda a alma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de acordo com tudo o que hoje ordeno a vocês, então o Senhor, o seu Deus, trará restauração a vocês , terá compaixão de vocês e os reunirá novamente de todas as nações por onde os tiver espalhado. Mesmo que tenham sido levados para a terra mais distante debaixo do céu, de lá o Senhor , o seu Deus, os reunirá e os trará de volta. Ele os trará para a terra dos seus antepassados, e vocês tomarão posse dela. Ele fará com que vocês sejam mais prósperos e mais numerosos do que os seus antepassados.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O Senhor, o seu Deus, dará um coração fiel a vocês e aos seus descendentes, para que o amem de todo o coração e de toda a alma e vivam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. O Senhor, o seu Deus, enviará então todas essas maldições sobre os inimigos que os odeiam e os perseguem. Vocês obedecerão de novo ao Senhor e seguirão todos os seus mandamentos que dou a vocês hoje.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Deuteronômio 30:2-8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33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526A6D6-616D-E876-52A5-4125EFFD6A94}"/>
              </a:ext>
            </a:extLst>
          </p:cNvPr>
          <p:cNvSpPr txBox="1"/>
          <p:nvPr/>
        </p:nvSpPr>
        <p:spPr>
          <a:xfrm>
            <a:off x="470188" y="750654"/>
            <a:ext cx="6094268" cy="1328023"/>
          </a:xfrm>
          <a:prstGeom prst="roundRect">
            <a:avLst/>
          </a:prstGeom>
          <a:solidFill>
            <a:schemeClr val="tx1"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Quando eu os alimentava, ficavam satisfeitos; quando ficavam satisfeitos, eles se orgulhavam, e então me esqueciam.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Oseias 13:6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D8E3F1A-2894-7395-64C7-D1435878FB3E}"/>
              </a:ext>
            </a:extLst>
          </p:cNvPr>
          <p:cNvSpPr txBox="1"/>
          <p:nvPr/>
        </p:nvSpPr>
        <p:spPr>
          <a:xfrm>
            <a:off x="3047134" y="2828836"/>
            <a:ext cx="6094268" cy="1328023"/>
          </a:xfrm>
          <a:prstGeom prst="roundRect">
            <a:avLst/>
          </a:prstGeom>
          <a:solidFill>
            <a:schemeClr val="tx1"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Por que você se orgulha de seus vales? Por que se orgulha de seus vales tão frutíferos? Ó filha infiel! Você confia em suas riquezas e diz: ‘Quem me atacará?’ </a:t>
            </a:r>
            <a:endParaRPr lang="pt-BR" dirty="0">
              <a:solidFill>
                <a:schemeClr val="bg1"/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Jeremias 49:4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547ADA5-ADD3-E787-A310-507394725B96}"/>
              </a:ext>
            </a:extLst>
          </p:cNvPr>
          <p:cNvSpPr txBox="1"/>
          <p:nvPr/>
        </p:nvSpPr>
        <p:spPr>
          <a:xfrm>
            <a:off x="5187661" y="4958979"/>
            <a:ext cx="6094268" cy="1634490"/>
          </a:xfrm>
          <a:prstGeom prst="roundRect">
            <a:avLst/>
          </a:prstGeom>
          <a:solidFill>
            <a:schemeClr val="tx1"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'Pois quem torna você diferente de qualquer outra pessoa? O que você tem que não tenha recebido? E, se o recebeu, por que se orgulha, como se assim não fosse? 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1 Coríntios 4:7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56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E90770C-3803-04E3-416D-4C1B5CA4687B}"/>
              </a:ext>
            </a:extLst>
          </p:cNvPr>
          <p:cNvSpPr txBox="1"/>
          <p:nvPr/>
        </p:nvSpPr>
        <p:spPr>
          <a:xfrm>
            <a:off x="3834245" y="5432627"/>
            <a:ext cx="8206222" cy="1328023"/>
          </a:xfrm>
          <a:prstGeom prst="roundRect">
            <a:avLst/>
          </a:prstGeom>
          <a:solidFill>
            <a:schemeClr val="accent4">
              <a:lumMod val="75000"/>
              <a:alpha val="33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Não há rei que se salve com o poder dos seus exércitos; nem por sua muita força se livra o valente. O cavalo não garante vitória; a despeito de sua grande força, a ninguém pode livrar.</a:t>
            </a:r>
          </a:p>
          <a:p>
            <a:pPr algn="r"/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Salmos 33:16-17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635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FE9579A-0C17-197D-DE35-E69F38EF93E4}"/>
              </a:ext>
            </a:extLst>
          </p:cNvPr>
          <p:cNvSpPr txBox="1"/>
          <p:nvPr/>
        </p:nvSpPr>
        <p:spPr>
          <a:xfrm>
            <a:off x="7905134" y="457781"/>
            <a:ext cx="4119716" cy="2862322"/>
          </a:xfrm>
          <a:prstGeom prst="rect">
            <a:avLst/>
          </a:prstGeom>
          <a:solidFill>
            <a:srgbClr val="856522">
              <a:alpha val="64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</a:rPr>
              <a:t>Assim diz o Senhor : “Não se glorie o sábio em sua sabedoria nem o forte em sua força nem o rico em sua riqueza, mas quem se gloriar, glorie-se nisto: em compreender-me e conhecer-me, pois eu sou o Senhor e ajo com lealdade, com justiça e com retidão sobre a terra, pois é dessas coisas que me agrado”, declara o Senhor . </a:t>
            </a:r>
            <a:endParaRPr lang="pt-BR" dirty="0">
              <a:solidFill>
                <a:schemeClr val="bg1"/>
              </a:solidFill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</a:rPr>
              <a:t>Jeremias 9:23-24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0B6AB67-609B-BAD2-E408-D2156794659A}"/>
              </a:ext>
            </a:extLst>
          </p:cNvPr>
          <p:cNvSpPr txBox="1"/>
          <p:nvPr/>
        </p:nvSpPr>
        <p:spPr>
          <a:xfrm>
            <a:off x="7944463" y="4091895"/>
            <a:ext cx="4041059" cy="2308324"/>
          </a:xfrm>
          <a:prstGeom prst="rect">
            <a:avLst/>
          </a:prstGeom>
          <a:solidFill>
            <a:srgbClr val="856522">
              <a:alpha val="64000"/>
            </a:srgb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</a:defRPr>
            </a:lvl1pPr>
          </a:lstStyle>
          <a:p>
            <a:r>
              <a:rPr lang="pt-BR" dirty="0"/>
              <a:t>Da mesma forma, jovens, sujeitem-se aos mais velhos . Sejam todos humildes uns para com os outros, porque “Deus se opõe aos orgulhosos, mas concede graça aos humildes” . Portanto, humilhem-se debaixo da poderosa mão de Deus, para que ele os exalte no tempo devido.</a:t>
            </a:r>
          </a:p>
          <a:p>
            <a:pPr algn="r"/>
            <a:r>
              <a:rPr lang="pt-BR" dirty="0"/>
              <a:t>1 Pedro 5:5-6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B9C0E3D-C755-741B-9C8B-86D200A90C97}"/>
              </a:ext>
            </a:extLst>
          </p:cNvPr>
          <p:cNvSpPr/>
          <p:nvPr/>
        </p:nvSpPr>
        <p:spPr>
          <a:xfrm>
            <a:off x="206478" y="5731313"/>
            <a:ext cx="3724096" cy="92333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ORGULHO</a:t>
            </a:r>
          </a:p>
        </p:txBody>
      </p:sp>
    </p:spTree>
    <p:extLst>
      <p:ext uri="{BB962C8B-B14F-4D97-AF65-F5344CB8AC3E}">
        <p14:creationId xmlns:p14="http://schemas.microsoft.com/office/powerpoint/2010/main" val="230206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A8A90CA-FBF3-E7B2-D1FA-4D95E1CDA82A}"/>
              </a:ext>
            </a:extLst>
          </p:cNvPr>
          <p:cNvSpPr txBox="1"/>
          <p:nvPr/>
        </p:nvSpPr>
        <p:spPr>
          <a:xfrm>
            <a:off x="5416263" y="483907"/>
            <a:ext cx="6094268" cy="1021556"/>
          </a:xfrm>
          <a:prstGeom prst="roundRect">
            <a:avLst/>
          </a:prstGeom>
          <a:solidFill>
            <a:schemeClr val="tx1">
              <a:alpha val="51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O perverso, na sua soberba, não investiga; que não há Deus são todas as suas cogitações.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Salmos 10:4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" name="Imagem 9" descr="Uma imagem contendo homem, foto, navio, velho&#10;&#10;Descrição gerada automaticamente">
            <a:extLst>
              <a:ext uri="{FF2B5EF4-FFF2-40B4-BE49-F238E27FC236}">
                <a16:creationId xmlns:a16="http://schemas.microsoft.com/office/drawing/2014/main" id="{970915C2-8D20-F23E-F93D-6C58FA6EE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263" y="1619822"/>
            <a:ext cx="6094268" cy="476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9945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77D9B55-269D-D054-8053-64EC5E0402C4}"/>
              </a:ext>
            </a:extLst>
          </p:cNvPr>
          <p:cNvSpPr txBox="1"/>
          <p:nvPr/>
        </p:nvSpPr>
        <p:spPr>
          <a:xfrm>
            <a:off x="4699287" y="138003"/>
            <a:ext cx="6094268" cy="1634490"/>
          </a:xfrm>
          <a:prstGeom prst="roundRect">
            <a:avLst/>
          </a:prstGeom>
          <a:solidFill>
            <a:srgbClr val="E2C7B2">
              <a:alpha val="38000"/>
            </a:srgb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effectLst/>
                <a:latin typeface="ArialMT"/>
              </a:rPr>
              <a:t>Porque, quanto ao Senhor , seus olhos passam por toda a terra, para mostrar-se forte para com aqueles cujo coração é totalmente dele; nisto procedeste loucamente; por isso, desde agora, haverá guerras contra ti.</a:t>
            </a:r>
          </a:p>
          <a:p>
            <a:pPr algn="r"/>
            <a:r>
              <a:rPr lang="pt-BR" b="0" i="0" dirty="0">
                <a:effectLst/>
                <a:latin typeface="ArialMT"/>
              </a:rPr>
              <a:t>2Crônicas 16:9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68BBA42-2152-7DC0-910F-F3176F4035D6}"/>
              </a:ext>
            </a:extLst>
          </p:cNvPr>
          <p:cNvSpPr txBox="1"/>
          <p:nvPr/>
        </p:nvSpPr>
        <p:spPr>
          <a:xfrm>
            <a:off x="212425" y="3940664"/>
            <a:ext cx="6094268" cy="1328023"/>
          </a:xfrm>
          <a:prstGeom prst="roundRect">
            <a:avLst/>
          </a:prstGeom>
          <a:solidFill>
            <a:srgbClr val="E2C7B2">
              <a:alpha val="38000"/>
            </a:srgb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effectLst/>
                <a:latin typeface="ArialMT"/>
              </a:rPr>
              <a:t>Bondade e misericórdia certamente me seguirão todos os dias da minha vida; e habitarei na Casa do Senhor para todo o sempre.</a:t>
            </a:r>
            <a:endParaRPr lang="pt-BR" dirty="0">
              <a:latin typeface="ArialMT"/>
            </a:endParaRPr>
          </a:p>
          <a:p>
            <a:pPr algn="r"/>
            <a:r>
              <a:rPr lang="pt-BR" b="0" i="0" dirty="0">
                <a:effectLst/>
                <a:latin typeface="ArialMT"/>
              </a:rPr>
              <a:t>Salmos 23:6 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956C2C3-CD99-5EB3-D767-BB025BAEDCBF}"/>
              </a:ext>
            </a:extLst>
          </p:cNvPr>
          <p:cNvSpPr txBox="1"/>
          <p:nvPr/>
        </p:nvSpPr>
        <p:spPr>
          <a:xfrm>
            <a:off x="5885307" y="5391974"/>
            <a:ext cx="6094268" cy="1328023"/>
          </a:xfrm>
          <a:prstGeom prst="roundRect">
            <a:avLst/>
          </a:prstGeom>
          <a:solidFill>
            <a:srgbClr val="E2C7B2">
              <a:alpha val="38000"/>
            </a:srgb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effectLst/>
                <a:latin typeface="ArialMT"/>
              </a:rPr>
              <a:t>Porque desde a antiguidade não se ouviu, nem com ouvidos se percebeu, nem com os olhos se viu Deus além de ti, que trabalha para aquele que nele espera.</a:t>
            </a:r>
          </a:p>
          <a:p>
            <a:pPr algn="r"/>
            <a:r>
              <a:rPr lang="pt-BR" b="0" i="0" dirty="0">
                <a:effectLst/>
                <a:latin typeface="ArialMT"/>
              </a:rPr>
              <a:t>Isaías 64:4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0012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95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CB7A1BD-6FDC-679F-E5EA-38AC88FB76EB}"/>
              </a:ext>
            </a:extLst>
          </p:cNvPr>
          <p:cNvSpPr txBox="1"/>
          <p:nvPr/>
        </p:nvSpPr>
        <p:spPr>
          <a:xfrm>
            <a:off x="212425" y="175873"/>
            <a:ext cx="11747511" cy="1634490"/>
          </a:xfrm>
          <a:prstGeom prst="roundRect">
            <a:avLst/>
          </a:prstGeom>
          <a:solidFill>
            <a:schemeClr val="tx1">
              <a:alpha val="19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effectLst/>
                <a:latin typeface="ArialMT"/>
              </a:defRPr>
            </a:lvl1pPr>
          </a:lstStyle>
          <a:p>
            <a:r>
              <a:rPr lang="pt-BR" dirty="0"/>
              <a:t>Contudo, não quereis vir a mim para terdes vida. Eu não aceito glória que vem dos homens; sei, entretanto, que não tendes em vós o amor de Deus. Eu vim em nome de meu Pai, e não me recebeis; se outro vier em seu próprio nome, certamente, o recebereis. Como podeis crer, vós os que aceitais glória uns dos outros e, contudo, não procurais a glória que vem do Deus único?</a:t>
            </a:r>
          </a:p>
          <a:p>
            <a:pPr algn="r"/>
            <a:r>
              <a:rPr lang="pt-BR" dirty="0"/>
              <a:t>João 5:40-44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57365A9-0D5F-CCC6-356F-DABD88B2320F}"/>
              </a:ext>
            </a:extLst>
          </p:cNvPr>
          <p:cNvSpPr txBox="1"/>
          <p:nvPr/>
        </p:nvSpPr>
        <p:spPr>
          <a:xfrm>
            <a:off x="2576945" y="2468641"/>
            <a:ext cx="7065819" cy="3473291"/>
          </a:xfrm>
          <a:prstGeom prst="roundRect">
            <a:avLst/>
          </a:prstGeom>
          <a:solidFill>
            <a:schemeClr val="tx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effectLst/>
                <a:latin typeface="ArialMT"/>
              </a:rPr>
              <a:t>'E, quanto àqueles que pareciam ser de maior influência (quais tenham sido, outrora, não me interessa; Deus não aceita a aparência do homem), esses, digo, que me pareciam ser alguma coisa nada me acrescentaram;</a:t>
            </a:r>
          </a:p>
          <a:p>
            <a:pPr algn="r"/>
            <a:r>
              <a:rPr lang="pt-BR" b="0" i="0" dirty="0">
                <a:effectLst/>
                <a:latin typeface="ArialMT"/>
              </a:rPr>
              <a:t>Gálatas 2:6</a:t>
            </a:r>
          </a:p>
          <a:p>
            <a:endParaRPr lang="pt-BR" dirty="0">
              <a:latin typeface="ArialMT"/>
            </a:endParaRPr>
          </a:p>
          <a:p>
            <a:endParaRPr lang="pt-BR" dirty="0">
              <a:latin typeface="ArialMT"/>
            </a:endParaRPr>
          </a:p>
          <a:p>
            <a:r>
              <a:rPr lang="pt-BR" b="0" i="0" dirty="0">
                <a:effectLst/>
                <a:latin typeface="ArialMT"/>
              </a:rPr>
              <a:t>Porventura, procuro eu, agora, o favor dos homens ou o de Deus? Ou procuro agradar a homens? Se agradasse ainda a homens, não seria servo de Cristo.</a:t>
            </a:r>
          </a:p>
          <a:p>
            <a:pPr algn="r"/>
            <a:r>
              <a:rPr lang="pt-BR" b="0" i="0" dirty="0">
                <a:effectLst/>
                <a:latin typeface="ArialMT"/>
              </a:rPr>
              <a:t>Gálatas 1:10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4584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4E9D9F6-3262-60B1-74E0-CEC677C05203}"/>
              </a:ext>
            </a:extLst>
          </p:cNvPr>
          <p:cNvSpPr txBox="1"/>
          <p:nvPr/>
        </p:nvSpPr>
        <p:spPr>
          <a:xfrm>
            <a:off x="4834366" y="1194458"/>
            <a:ext cx="6959313" cy="4869418"/>
          </a:xfrm>
          <a:prstGeom prst="roundRect">
            <a:avLst/>
          </a:prstGeom>
          <a:solidFill>
            <a:schemeClr val="bg1">
              <a:alpha val="20000"/>
            </a:schemeClr>
          </a:solidFill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121212"/>
                </a:solidFill>
                <a:effectLst/>
                <a:latin typeface="ArialMT"/>
              </a:rPr>
              <a:t>Humilhai-vos, portanto, sob a poderosa mão de Deus, para que ele, em tempo oportuno, vos exalte, lançando sobre ele toda a vossa ansiedade, porque ele tem cuidado de vós. Sede sóbrios e vigilantes. O diabo, vosso adversário, anda em derredor, como leão que ruge procurando alguém para devorar; resisti-lhe firmes na fé, certos de que sofrimentos iguais aos vossos estão-se cumprindo na vossa irmandade espalhada pelo mundo. Ora, o Deus de toda a graça, que em Cristo vos chamou à sua eterna glória, depois de terdes sofrido por um pouco, ele mesmo vos há de aperfeiçoar, firmar, fortificar e fundamentar. A ele seja o domínio, pelos séculos dos séculos. Amém!</a:t>
            </a:r>
          </a:p>
          <a:p>
            <a:pPr algn="r"/>
            <a:r>
              <a:rPr lang="pt-BR" sz="2000" b="0" i="0" dirty="0">
                <a:solidFill>
                  <a:srgbClr val="121212"/>
                </a:solidFill>
                <a:effectLst/>
                <a:latin typeface="ArialMT"/>
              </a:rPr>
              <a:t>1Pedro 5:6-11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226190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7C7A5F"/>
            </a:gs>
            <a:gs pos="0">
              <a:srgbClr val="37321C"/>
            </a:gs>
            <a:gs pos="74000">
              <a:srgbClr val="81846F"/>
            </a:gs>
            <a:gs pos="83000">
              <a:srgbClr val="39372B"/>
            </a:gs>
            <a:gs pos="100000">
              <a:srgbClr val="281F1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.com: AOFOTO 7x7ft Cross on Old Wooden Board Background Jesus Christ  Wood Symbol Christian Crucifix on Shabby Brown Wood Plank Backdrop  Christianity Easter Church Decoration Photo Shoot Props Vinyl : מוצרי חשמל">
            <a:extLst>
              <a:ext uri="{FF2B5EF4-FFF2-40B4-BE49-F238E27FC236}">
                <a16:creationId xmlns:a16="http://schemas.microsoft.com/office/drawing/2014/main" id="{4D185189-2102-92FF-7C25-4761C661E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lory Sticker for iOS &amp; Android | GIPHY">
            <a:extLst>
              <a:ext uri="{FF2B5EF4-FFF2-40B4-BE49-F238E27FC236}">
                <a16:creationId xmlns:a16="http://schemas.microsoft.com/office/drawing/2014/main" id="{8871AAA4-6082-B7A0-DBCE-B47010C6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602" y="-523875"/>
            <a:ext cx="4810125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 descr="Interface gráfica do usuário, Logotipo&#10;&#10;Descrição gerada automaticamente">
            <a:extLst>
              <a:ext uri="{FF2B5EF4-FFF2-40B4-BE49-F238E27FC236}">
                <a16:creationId xmlns:a16="http://schemas.microsoft.com/office/drawing/2014/main" id="{9A98A959-EEE0-821D-7A0A-E4CC4FF86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21" y="2513348"/>
            <a:ext cx="3577606" cy="226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8425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4A4A634-619C-5EC0-2BF2-657BFE9B5456}"/>
              </a:ext>
            </a:extLst>
          </p:cNvPr>
          <p:cNvSpPr/>
          <p:nvPr/>
        </p:nvSpPr>
        <p:spPr>
          <a:xfrm>
            <a:off x="108155" y="1127824"/>
            <a:ext cx="5378294" cy="5632311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O prazer do orgulho é como o prazer de se coçar. Se há uma coceira a pessoa quer se coçar, mas é muito mais agradável nem ter a coceira nem o coçar.</a:t>
            </a:r>
          </a:p>
          <a:p>
            <a:pPr algn="ctr"/>
            <a:endParaRPr lang="pt-BR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pt-BR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Enquanto tivermos a </a:t>
            </a:r>
            <a:r>
              <a:rPr lang="pt-BR" sz="20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coceira do amor próprio</a:t>
            </a:r>
            <a:r>
              <a:rPr lang="pt-BR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, desejaremos o </a:t>
            </a:r>
            <a:r>
              <a:rPr lang="pt-BR" sz="20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prazer da autoaprovação</a:t>
            </a:r>
            <a:r>
              <a:rPr lang="pt-BR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; mas os momentos mais felizes são aqueles em que nos esquecemos de nosso precioso ser e não temos nenhum dos dois, mas ao invés disso, temos todo o resto (DEUS, nossos companheiros humanos, os animais, o jardim e o céu).</a:t>
            </a:r>
          </a:p>
          <a:p>
            <a:pPr algn="ctr"/>
            <a:endParaRPr lang="pt-BR" sz="2000" cap="none" spc="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endParaRPr lang="pt-BR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endParaRPr lang="pt-BR" sz="2000" cap="none" spc="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endParaRPr lang="pt-BR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endParaRPr lang="pt-BR" sz="2000" cap="none" spc="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r"/>
            <a:r>
              <a:rPr lang="pt-BR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C. S. Lewis</a:t>
            </a:r>
            <a:endParaRPr lang="pt-BR" sz="2000" cap="none" spc="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1" y="6110747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CB5323E-F4FE-3278-CDCF-BFFF7C198BEA}"/>
              </a:ext>
            </a:extLst>
          </p:cNvPr>
          <p:cNvSpPr/>
          <p:nvPr/>
        </p:nvSpPr>
        <p:spPr>
          <a:xfrm>
            <a:off x="688209" y="78658"/>
            <a:ext cx="3724096" cy="92333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ORGULHO</a:t>
            </a:r>
          </a:p>
        </p:txBody>
      </p:sp>
    </p:spTree>
    <p:extLst>
      <p:ext uri="{BB962C8B-B14F-4D97-AF65-F5344CB8AC3E}">
        <p14:creationId xmlns:p14="http://schemas.microsoft.com/office/powerpoint/2010/main" val="2598091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9E75984-CAC6-C809-CE76-861F9039557F}"/>
              </a:ext>
            </a:extLst>
          </p:cNvPr>
          <p:cNvSpPr/>
          <p:nvPr/>
        </p:nvSpPr>
        <p:spPr>
          <a:xfrm>
            <a:off x="4185481" y="5555152"/>
            <a:ext cx="3998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HUMILDADE!</a:t>
            </a:r>
          </a:p>
        </p:txBody>
      </p:sp>
    </p:spTree>
    <p:extLst>
      <p:ext uri="{BB962C8B-B14F-4D97-AF65-F5344CB8AC3E}">
        <p14:creationId xmlns:p14="http://schemas.microsoft.com/office/powerpoint/2010/main" val="2819462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5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Uma imagem contendo homem, olhando, frente, segurando&#10;&#10;Descrição gerada automaticamente">
            <a:extLst>
              <a:ext uri="{FF2B5EF4-FFF2-40B4-BE49-F238E27FC236}">
                <a16:creationId xmlns:a16="http://schemas.microsoft.com/office/drawing/2014/main" id="{87DAF834-0C36-9B13-E636-3F136459F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4" b="1"/>
          <a:stretch/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05A0EE5-72E1-AED6-1A9D-ACA42D82F46F}"/>
              </a:ext>
            </a:extLst>
          </p:cNvPr>
          <p:cNvSpPr/>
          <p:nvPr/>
        </p:nvSpPr>
        <p:spPr>
          <a:xfrm>
            <a:off x="2753766" y="5864043"/>
            <a:ext cx="708642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3200" b="1" cap="none" spc="0" dirty="0">
                <a:ln/>
                <a:solidFill>
                  <a:srgbClr val="FF0000"/>
                </a:solidFill>
                <a:effectLst/>
              </a:rPr>
              <a:t>De fato a Humildade só pode sobreviver </a:t>
            </a:r>
          </a:p>
          <a:p>
            <a:pPr algn="ctr"/>
            <a:r>
              <a:rPr lang="pt-BR" sz="3200" b="1" cap="none" spc="0" dirty="0">
                <a:ln/>
                <a:solidFill>
                  <a:srgbClr val="FF0000"/>
                </a:solidFill>
                <a:effectLst/>
              </a:rPr>
              <a:t>na presença de DEUS!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A1EB4DD-B481-FD40-D0B8-AC693FFD411F}"/>
              </a:ext>
            </a:extLst>
          </p:cNvPr>
          <p:cNvSpPr/>
          <p:nvPr/>
        </p:nvSpPr>
        <p:spPr>
          <a:xfrm>
            <a:off x="6972300" y="195136"/>
            <a:ext cx="5070764" cy="44627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 alguns que, ingenuamente, se agarram à memória nostálgica de DEUS. O frequentador de igreja mediano toma algumas horas da semana para experimentar o sagrado...Mas no resto do tempo ele está imerso em uma sociedade que não mais reconhece a DEUS como uma força Onisciente e Onipotente a ser amada e adorada...Hoje estamos muito sofisticados para DEUS. Podemos cuidar de nós mesmos; nós estamos preparados e prontos para escolher e definir nossa própria existência.</a:t>
            </a:r>
          </a:p>
          <a:p>
            <a:pPr algn="ctr"/>
            <a:endParaRPr lang="pt-BR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BR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Ralph </a:t>
            </a:r>
            <a:r>
              <a:rPr lang="pt-BR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Georgy</a:t>
            </a:r>
            <a:r>
              <a:rPr lang="pt-BR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“</a:t>
            </a:r>
            <a:r>
              <a:rPr lang="pt-BR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</a:t>
            </a:r>
            <a:r>
              <a:rPr lang="pt-BR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God</a:t>
            </a:r>
            <a:r>
              <a:rPr lang="pt-BR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</a:t>
            </a:r>
            <a:r>
              <a:rPr lang="pt-BR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deade</a:t>
            </a:r>
            <a:r>
              <a:rPr lang="pt-BR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pt-BR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then</a:t>
            </a:r>
            <a:r>
              <a:rPr lang="pt-BR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r>
              <a:rPr lang="pt-BR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Late 20th </a:t>
            </a:r>
            <a:r>
              <a:rPr lang="pt-BR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Century</a:t>
            </a:r>
            <a:r>
              <a:rPr lang="pt-BR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Buried</a:t>
            </a:r>
            <a:r>
              <a:rPr lang="pt-BR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Him</a:t>
            </a:r>
            <a:r>
              <a:rPr lang="pt-BR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”, 12 de Setembro de 1994, </a:t>
            </a:r>
            <a:r>
              <a:rPr lang="pt-BR" sz="1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 Tribune</a:t>
            </a:r>
            <a:r>
              <a:rPr lang="pt-BR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Minneapolis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BCB7295-1DA1-1690-9F39-0A7CFB6C07D3}"/>
              </a:ext>
            </a:extLst>
          </p:cNvPr>
          <p:cNvSpPr/>
          <p:nvPr/>
        </p:nvSpPr>
        <p:spPr>
          <a:xfrm>
            <a:off x="-36128" y="123116"/>
            <a:ext cx="3998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HUMILDADE!</a:t>
            </a:r>
          </a:p>
        </p:txBody>
      </p:sp>
    </p:spTree>
    <p:extLst>
      <p:ext uri="{BB962C8B-B14F-4D97-AF65-F5344CB8AC3E}">
        <p14:creationId xmlns:p14="http://schemas.microsoft.com/office/powerpoint/2010/main" val="2225402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5298A44-B548-49EC-961D-5FE4D8E649E1}"/>
              </a:ext>
            </a:extLst>
          </p:cNvPr>
          <p:cNvSpPr/>
          <p:nvPr/>
        </p:nvSpPr>
        <p:spPr>
          <a:xfrm>
            <a:off x="212425" y="178971"/>
            <a:ext cx="22022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1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ALTIVEZ </a:t>
            </a:r>
            <a:endParaRPr lang="pt-BR" sz="3600" b="1" cap="none" spc="0" dirty="0">
              <a:ln w="10160">
                <a:solidFill>
                  <a:schemeClr val="bg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C05A784-5F7B-2C33-AEEC-40A4538066D3}"/>
              </a:ext>
            </a:extLst>
          </p:cNvPr>
          <p:cNvSpPr txBox="1"/>
          <p:nvPr/>
        </p:nvSpPr>
        <p:spPr>
          <a:xfrm>
            <a:off x="212425" y="1599291"/>
            <a:ext cx="60942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baseline="30000" dirty="0">
                <a:solidFill>
                  <a:schemeClr val="bg1"/>
                </a:solidFill>
                <a:effectLst/>
                <a:latin typeface="ArialMT"/>
              </a:rPr>
              <a:t>25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O altivo de ânimo levanta contendas, mas o que confia no Senhor engordará. </a:t>
            </a:r>
            <a:r>
              <a:rPr lang="pt-BR" b="0" i="0" baseline="30000" dirty="0">
                <a:solidFill>
                  <a:srgbClr val="FFFF00"/>
                </a:solidFill>
                <a:effectLst/>
                <a:latin typeface="ArialMT"/>
              </a:rPr>
              <a:t>26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O que confia no seu próprio coração é insensato, mas o que anda sabiamente escapará.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Provérbios 28:25-26 (ARC)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1E4F9ED-15B6-A8F8-820D-7BA75083F39D}"/>
              </a:ext>
            </a:extLst>
          </p:cNvPr>
          <p:cNvSpPr txBox="1"/>
          <p:nvPr/>
        </p:nvSpPr>
        <p:spPr>
          <a:xfrm>
            <a:off x="150697" y="3673917"/>
            <a:ext cx="32581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aseline="30000" dirty="0">
                <a:solidFill>
                  <a:srgbClr val="FFFF00"/>
                </a:solidFill>
                <a:latin typeface="ArialMT"/>
              </a:rPr>
              <a:t>26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Quem confia em si mesmo é insensato, mas quem anda segundo a sabedoria não corre perigo.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Provérbios 28:26 (NVI)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4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080428F-7710-8BA5-EE02-0D32BEFED176}"/>
              </a:ext>
            </a:extLst>
          </p:cNvPr>
          <p:cNvSpPr txBox="1"/>
          <p:nvPr/>
        </p:nvSpPr>
        <p:spPr>
          <a:xfrm>
            <a:off x="9586482" y="6150114"/>
            <a:ext cx="25397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ALTIVEZ</a:t>
            </a:r>
            <a:endParaRPr lang="pt-BR" sz="40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78EB3A9-E50B-8124-27C6-13835FCE0C52}"/>
              </a:ext>
            </a:extLst>
          </p:cNvPr>
          <p:cNvSpPr txBox="1"/>
          <p:nvPr/>
        </p:nvSpPr>
        <p:spPr>
          <a:xfrm>
            <a:off x="212425" y="255308"/>
            <a:ext cx="51596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O cavalo prepara-se para o dia da batalha, mas a vitória vem do Senhor .</a:t>
            </a:r>
          </a:p>
          <a:p>
            <a:endParaRPr lang="pt-BR" dirty="0">
              <a:solidFill>
                <a:schemeClr val="bg1"/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Provérbios 21:31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42FB5BD-6388-E667-C8AC-24ACE7E5D6A5}"/>
              </a:ext>
            </a:extLst>
          </p:cNvPr>
          <p:cNvSpPr txBox="1"/>
          <p:nvPr/>
        </p:nvSpPr>
        <p:spPr>
          <a:xfrm>
            <a:off x="212425" y="3003657"/>
            <a:ext cx="48645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Uma Fé Orgulhosa é tão contraditória quanto um diabo humilde!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42113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57DA22A-C2AC-29A6-02D6-7C11A8E0A128}"/>
              </a:ext>
            </a:extLst>
          </p:cNvPr>
          <p:cNvSpPr txBox="1"/>
          <p:nvPr/>
        </p:nvSpPr>
        <p:spPr>
          <a:xfrm>
            <a:off x="1640950" y="2903938"/>
            <a:ext cx="6474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Então Jesus declarou: “Eu sou o pão da vida. Aquele que vem a mim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nunca terá fome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; aquele que crê em mim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nunca terá sede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. </a:t>
            </a:r>
            <a:endParaRPr lang="pt-BR" dirty="0">
              <a:solidFill>
                <a:schemeClr val="bg1"/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João 6:35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02CD773-284B-5036-04F8-E26611B8DE80}"/>
              </a:ext>
            </a:extLst>
          </p:cNvPr>
          <p:cNvSpPr txBox="1"/>
          <p:nvPr/>
        </p:nvSpPr>
        <p:spPr>
          <a:xfrm>
            <a:off x="5322744" y="5104446"/>
            <a:ext cx="60942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Mas, como eu disse, vocês me viram,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mas ainda não creem. </a:t>
            </a:r>
            <a:endParaRPr lang="pt-BR" dirty="0">
              <a:solidFill>
                <a:srgbClr val="FFFF00"/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João 6:36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6B3A8EA-81A1-A698-5EB0-568D7ACD955F}"/>
              </a:ext>
            </a:extLst>
          </p:cNvPr>
          <p:cNvSpPr txBox="1"/>
          <p:nvPr/>
        </p:nvSpPr>
        <p:spPr>
          <a:xfrm>
            <a:off x="311727" y="149434"/>
            <a:ext cx="114196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baseline="30000" dirty="0">
                <a:solidFill>
                  <a:schemeClr val="bg1"/>
                </a:solidFill>
                <a:effectLst/>
                <a:latin typeface="ArialMT"/>
              </a:rPr>
              <a:t>32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Declarou-lhes Jesus: “Digo a verdade: Não foi Moisés quem deu a vocês pão do céu, mas é meu Pai quem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dá a vocês o verdadeiro pão do céu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. </a:t>
            </a:r>
            <a:r>
              <a:rPr lang="pt-BR" b="0" i="0" baseline="30000" dirty="0">
                <a:solidFill>
                  <a:schemeClr val="bg1"/>
                </a:solidFill>
                <a:effectLst/>
                <a:latin typeface="ArialMT"/>
              </a:rPr>
              <a:t>33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Pois o pão de Deus é aquele que desceu do céu e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dá vida ao mundo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”. </a:t>
            </a:r>
          </a:p>
          <a:p>
            <a:endParaRPr lang="pt-BR" dirty="0">
              <a:solidFill>
                <a:schemeClr val="bg1"/>
              </a:solidFill>
              <a:latin typeface="ArialMT"/>
            </a:endParaRPr>
          </a:p>
          <a:p>
            <a:r>
              <a:rPr lang="pt-BR" b="0" i="0" baseline="30000" dirty="0">
                <a:solidFill>
                  <a:schemeClr val="bg1"/>
                </a:solidFill>
                <a:effectLst/>
                <a:latin typeface="ArialMT"/>
              </a:rPr>
              <a:t>34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Disseram eles: “Senhor, dá-nos sempre desse pão!” 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ArialMT"/>
              </a:rPr>
              <a:t>J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oão 6:32-34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AF73E8F-902E-E54B-9DDD-39AB64158AE0}"/>
              </a:ext>
            </a:extLst>
          </p:cNvPr>
          <p:cNvSpPr txBox="1"/>
          <p:nvPr/>
        </p:nvSpPr>
        <p:spPr>
          <a:xfrm>
            <a:off x="8619260" y="2903938"/>
            <a:ext cx="29969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ln w="10160">
                  <a:solidFill>
                    <a:srgbClr val="FFFF00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ESCASSEZ</a:t>
            </a:r>
            <a:endParaRPr lang="pt-BR" sz="4000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9631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46D27CD-1BE9-CCBC-DA85-56F1BEB94B43}"/>
              </a:ext>
            </a:extLst>
          </p:cNvPr>
          <p:cNvSpPr txBox="1"/>
          <p:nvPr/>
        </p:nvSpPr>
        <p:spPr>
          <a:xfrm>
            <a:off x="7221682" y="218893"/>
            <a:ext cx="486453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CRER EM JESUS SIGNIFICA VIR A JESUS PELA SATISFAÇÃO </a:t>
            </a:r>
            <a:r>
              <a:rPr lang="pt-BR" sz="28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TUDO</a:t>
            </a:r>
            <a:r>
              <a:rPr lang="pt-BR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 QUE DEUS É PARA NÓS NELE!</a:t>
            </a:r>
          </a:p>
          <a:p>
            <a:pPr algn="ctr"/>
            <a:endParaRPr lang="pt-BR" sz="2800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INCRÉDULO SE AFASTA E BUSCA SATISFAÇÃO </a:t>
            </a:r>
            <a:r>
              <a:rPr lang="pt-BR" sz="28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OUTRAS COISAS</a:t>
            </a:r>
            <a:r>
              <a:rPr lang="pt-BR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endParaRPr lang="pt-BR" sz="2800" dirty="0">
              <a:ln w="10160">
                <a:solidFill>
                  <a:schemeClr val="tx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6880D42-C689-0222-B062-3166609959DD}"/>
              </a:ext>
            </a:extLst>
          </p:cNvPr>
          <p:cNvSpPr txBox="1"/>
          <p:nvPr/>
        </p:nvSpPr>
        <p:spPr>
          <a:xfrm>
            <a:off x="141145" y="6066987"/>
            <a:ext cx="53140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INCREDULIDADE</a:t>
            </a:r>
            <a:endParaRPr lang="pt-BR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576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2383</TotalTime>
  <Words>2558</Words>
  <Application>Microsoft Office PowerPoint</Application>
  <PresentationFormat>Widescreen</PresentationFormat>
  <Paragraphs>134</Paragraphs>
  <Slides>24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0" baseType="lpstr">
      <vt:lpstr>Arial</vt:lpstr>
      <vt:lpstr>ArialMT</vt:lpstr>
      <vt:lpstr>Berlin Sans FB</vt:lpstr>
      <vt:lpstr>Calibri</vt:lpstr>
      <vt:lpstr>Calibri Light</vt:lpstr>
      <vt:lpstr>Tema do Office</vt:lpstr>
      <vt:lpstr>INCREDULIDADE Aula 02 - Orgulho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Ricardo Cota</dc:creator>
  <cp:lastModifiedBy>Ricardo Cota</cp:lastModifiedBy>
  <cp:revision>143</cp:revision>
  <dcterms:created xsi:type="dcterms:W3CDTF">2023-03-19T00:25:54Z</dcterms:created>
  <dcterms:modified xsi:type="dcterms:W3CDTF">2023-08-13T06:36:56Z</dcterms:modified>
</cp:coreProperties>
</file>