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83" r:id="rId5"/>
    <p:sldId id="281" r:id="rId6"/>
    <p:sldId id="259" r:id="rId7"/>
    <p:sldId id="260" r:id="rId8"/>
    <p:sldId id="261" r:id="rId9"/>
    <p:sldId id="285" r:id="rId10"/>
    <p:sldId id="262" r:id="rId11"/>
    <p:sldId id="282" r:id="rId12"/>
    <p:sldId id="263" r:id="rId13"/>
    <p:sldId id="286" r:id="rId14"/>
    <p:sldId id="288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7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86056-725D-6D9F-A069-C9084A2DE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471909-E527-FA2D-D8E2-41363524E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83E906-04B7-C1E6-B8BD-C8866E73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951D29-3660-F05E-B4C9-EE955E00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9CD85-982D-AA73-91EC-E233A600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17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A560B-270E-0742-4238-77C96892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F44155-6554-9F4C-D2B1-4B570D6DA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93452-76D9-1B88-A3E8-6215DBA2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5E222F-9377-F4C5-A293-805DB5D0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AE9B3C-77FE-E3D8-A3BF-5E344ED0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0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200F68-39D4-95E6-6277-E00E1CF4C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5730E9-612B-5B6E-9F61-75F49043E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F14660-0352-1FC3-BF67-FB352045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38CFB5-6039-42D7-2359-78B47AA1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F61FB-4965-2FC8-4219-C6B2023F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23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ED7EC-7DAE-C2DE-8908-F1AAFCE7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2F702F-0C56-6A77-F1C5-9CEC99E2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E2C25-0AAC-77DC-14C1-F9E5C4A3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9E030-200D-A07B-E426-F7B0C6FA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F556E-40C0-78E2-20E2-11D40AC4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95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0709B-41D1-4EF0-E0E1-BECC81F0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5E5749-745A-F8D0-05DC-DF96D0DF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D60B0-0112-2A13-947C-4B56DD09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DB8C8C-9112-D8F7-CE51-4479413E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5BC60D-6B0D-6914-2859-6FDCEA6B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6081D-47BF-4EF2-2AB8-046541A1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5B9B4C-165F-E554-54E6-83EF8697A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E931AA-156F-C3DC-5660-29B5A6FE2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DFAA35-3F44-1D0D-0809-53D23988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1A3344-2CE1-8F2D-3CE1-84169361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2E072B-C529-E4E9-D7E1-EEA6D1E8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6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CAD8-1F76-6DF3-5456-F605F1F9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7792C0-FD51-BCFB-42C2-B8B58073E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D55FBD-836E-29EE-9CD8-7159317F1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246D7D-D75D-9946-3543-DBD3B988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849722-2251-D9C5-F88F-2643ECF2B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AF2F9B-4A3E-1AC5-FA29-593DA1E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DFCED0-38EE-6091-2D6F-6094440E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E4C2FF0-33B9-034D-1223-E08B2106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26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9E82C-720B-0E00-CC38-394EF8A1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C7D2E7-2C00-1DEC-789D-38D5AF28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1EF44B-328D-5D3A-86D5-B224A5E3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4BB7EC-54D0-DF24-E265-72956FEF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0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3FED113-C7E6-9FE6-7B3D-CD87ABFD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452FA0-81F5-6F1B-BC93-492B3F7A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DA4B61-5193-31DC-25E0-40EA4622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090F2-B6B3-2E18-22B9-4AADA5D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E09CD1-EC61-482A-0844-95FDFF0CC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545152-B6B4-627C-1B54-D4AF0F385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558921-F635-C6E9-2A32-1F421CCE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544425-B6C1-A99F-6854-F7BC3F16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715D64-ADDE-6863-0467-8A903C46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9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D90D4-48C2-49D9-6964-B85A76EC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7555C5E-B275-00E6-F5C7-20C70EA77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6D6B15-D700-7F4C-453D-20DA9416D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0A30C3-8412-DCF7-CB38-73C5C412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4D2C70-0269-3542-8E2C-82AB6284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78FC53-A2DE-1BE3-0155-ECF04F64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5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074A0AC-EAB7-0CD8-0E7C-B7EB5F45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294850-BA40-73EF-49AA-0584DC226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E7A7BE-95C6-C7AF-1C21-D467E88CF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0A2A-5278-4862-8E14-82462B79F106}" type="datetimeFigureOut">
              <a:rPr lang="pt-BR" smtClean="0"/>
              <a:pPr/>
              <a:t>05/05/2023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9BE5E2-E0DF-23BA-D9BA-FE26CE63F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473FF1-7805-4CB2-C253-DFA83DE2A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819E-D708-4268-85CC-B26BE4D358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4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q_M2XdIsxR/?igshid=MDJmNzVkMjY%3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q_M2XdIsxR/?igshid=MDJmNzVkMjY%3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064BD4-6038-2C28-8E19-7EBC604EA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45827F"/>
                </a:solidFill>
              </a:rPr>
              <a:t>Que eu Diminua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E27E3B-02B6-45F6-E934-C767998F1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Mais do Senhor, menos de nós</a:t>
            </a:r>
          </a:p>
        </p:txBody>
      </p:sp>
    </p:spTree>
    <p:extLst>
      <p:ext uri="{BB962C8B-B14F-4D97-AF65-F5344CB8AC3E}">
        <p14:creationId xmlns:p14="http://schemas.microsoft.com/office/powerpoint/2010/main" val="95970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577030" y="1658228"/>
            <a:ext cx="93339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1" i="0" u="none" strike="noStrike" dirty="0">
                <a:solidFill>
                  <a:srgbClr val="45827F"/>
                </a:solidFill>
                <a:effectLst/>
              </a:rPr>
              <a:t>(João 3:16)</a:t>
            </a:r>
            <a:br>
              <a:rPr lang="en-US" sz="2000" b="1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Para nós que já temos esta experiência com Cristo, que somos filhas Dele, Ele deseja ter conosco uma vida de intimidade, um relacionamento, onde Ele é priorizado! Ele tem diretrizes pra nós! Esta “vida eterna com Deus” começa aqui! </a:t>
            </a: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E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le deseja começar este relacionamento, e deseja que desfrutemos desta vida eterna com Ele aqui!! Com as diretrizes Dele! do nosso Criador! O nosso foco muda!! </a:t>
            </a:r>
            <a:br>
              <a:rPr lang="pt-BR" sz="2000" b="1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Vamos sim ser esposas, mães, filhas, trabalhar, seja o que for, dentro das prioridades que Ele tem pra nós, mas sempre com o foco de glorificarmos a Ele em primeiro lugar!! </a:t>
            </a:r>
            <a:endParaRPr lang="en-US" sz="2000" b="1" i="0" u="none" strike="noStrike" dirty="0">
              <a:solidFill>
                <a:srgbClr val="4582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14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359644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dirty="0">
                <a:solidFill>
                  <a:srgbClr val="45827F"/>
                </a:solidFill>
              </a:rPr>
              <a:t>“</a:t>
            </a:r>
            <a:r>
              <a:rPr lang="en-US" sz="2000" dirty="0" err="1">
                <a:solidFill>
                  <a:srgbClr val="45827F"/>
                </a:solidFill>
              </a:rPr>
              <a:t>Certamente</a:t>
            </a:r>
            <a:r>
              <a:rPr lang="en-US" sz="2000" dirty="0">
                <a:solidFill>
                  <a:srgbClr val="45827F"/>
                </a:solidFill>
              </a:rPr>
              <a:t> Deus </a:t>
            </a:r>
            <a:r>
              <a:rPr lang="en-US" sz="2000" dirty="0" err="1">
                <a:solidFill>
                  <a:srgbClr val="45827F"/>
                </a:solidFill>
              </a:rPr>
              <a:t>é</a:t>
            </a:r>
            <a:r>
              <a:rPr lang="en-US" sz="2000" dirty="0">
                <a:solidFill>
                  <a:srgbClr val="45827F"/>
                </a:solidFill>
              </a:rPr>
              <a:t> o meu </a:t>
            </a:r>
            <a:r>
              <a:rPr lang="en-US" sz="2000" dirty="0" err="1">
                <a:solidFill>
                  <a:srgbClr val="45827F"/>
                </a:solidFill>
              </a:rPr>
              <a:t>auxílio</a:t>
            </a:r>
            <a:r>
              <a:rPr lang="en-US" sz="2000" dirty="0">
                <a:solidFill>
                  <a:srgbClr val="45827F"/>
                </a:solidFill>
              </a:rPr>
              <a:t>; </a:t>
            </a:r>
            <a:r>
              <a:rPr lang="en-US" sz="2000" dirty="0" err="1">
                <a:solidFill>
                  <a:srgbClr val="45827F"/>
                </a:solidFill>
              </a:rPr>
              <a:t>é</a:t>
            </a:r>
            <a:r>
              <a:rPr lang="en-US" sz="2000" dirty="0">
                <a:solidFill>
                  <a:srgbClr val="45827F"/>
                </a:solidFill>
              </a:rPr>
              <a:t> o Senhor que me </a:t>
            </a:r>
            <a:r>
              <a:rPr lang="en-US" sz="2000" dirty="0" err="1">
                <a:solidFill>
                  <a:srgbClr val="45827F"/>
                </a:solidFill>
              </a:rPr>
              <a:t>sustém</a:t>
            </a:r>
            <a:r>
              <a:rPr lang="en-US" sz="2000" dirty="0">
                <a:solidFill>
                  <a:srgbClr val="45827F"/>
                </a:solidFill>
              </a:rPr>
              <a:t>.”</a:t>
            </a:r>
          </a:p>
          <a:p>
            <a:pPr algn="ctr" rtl="0" fontAlgn="base"/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  <a:p>
            <a:pPr algn="ctr" rtl="0" fontAlgn="base"/>
            <a:r>
              <a:rPr lang="en-US" sz="2000" dirty="0">
                <a:solidFill>
                  <a:srgbClr val="45827F"/>
                </a:solidFill>
              </a:rPr>
              <a:t>“A </a:t>
            </a:r>
            <a:r>
              <a:rPr lang="en-US" sz="2000" dirty="0" err="1">
                <a:solidFill>
                  <a:srgbClr val="45827F"/>
                </a:solidFill>
              </a:rPr>
              <a:t>minha</a:t>
            </a:r>
            <a:r>
              <a:rPr lang="en-US" sz="2000" dirty="0">
                <a:solidFill>
                  <a:srgbClr val="45827F"/>
                </a:solidFill>
              </a:rPr>
              <a:t> carne e o meu </a:t>
            </a:r>
            <a:r>
              <a:rPr lang="en-US" sz="2000" dirty="0" err="1">
                <a:solidFill>
                  <a:srgbClr val="45827F"/>
                </a:solidFill>
              </a:rPr>
              <a:t>coração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desfalecem</a:t>
            </a:r>
            <a:r>
              <a:rPr lang="en-US" sz="2000" dirty="0">
                <a:solidFill>
                  <a:srgbClr val="45827F"/>
                </a:solidFill>
              </a:rPr>
              <a:t>, mas Deus </a:t>
            </a:r>
            <a:r>
              <a:rPr lang="en-US" sz="2000" dirty="0" err="1">
                <a:solidFill>
                  <a:srgbClr val="45827F"/>
                </a:solidFill>
              </a:rPr>
              <a:t>é</a:t>
            </a:r>
            <a:r>
              <a:rPr lang="en-US" sz="2000" dirty="0">
                <a:solidFill>
                  <a:srgbClr val="45827F"/>
                </a:solidFill>
              </a:rPr>
              <a:t> a </a:t>
            </a:r>
            <a:r>
              <a:rPr lang="en-US" sz="2000" dirty="0" err="1">
                <a:solidFill>
                  <a:srgbClr val="45827F"/>
                </a:solidFill>
              </a:rPr>
              <a:t>fortaleza</a:t>
            </a:r>
            <a:r>
              <a:rPr lang="en-US" sz="2000" dirty="0">
                <a:solidFill>
                  <a:srgbClr val="45827F"/>
                </a:solidFill>
              </a:rPr>
              <a:t> do meu </a:t>
            </a:r>
            <a:r>
              <a:rPr lang="en-US" sz="2000" dirty="0" err="1">
                <a:solidFill>
                  <a:srgbClr val="45827F"/>
                </a:solidFill>
              </a:rPr>
              <a:t>coração</a:t>
            </a:r>
            <a:r>
              <a:rPr lang="en-US" sz="2000" dirty="0">
                <a:solidFill>
                  <a:srgbClr val="45827F"/>
                </a:solidFill>
              </a:rPr>
              <a:t>, e a </a:t>
            </a:r>
            <a:r>
              <a:rPr lang="en-US" sz="2000" dirty="0" err="1">
                <a:solidFill>
                  <a:srgbClr val="45827F"/>
                </a:solidFill>
              </a:rPr>
              <a:t>minha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porção</a:t>
            </a:r>
            <a:r>
              <a:rPr lang="en-US" sz="2000" dirty="0">
                <a:solidFill>
                  <a:srgbClr val="45827F"/>
                </a:solidFill>
              </a:rPr>
              <a:t> para sempre.” Sal.73:26</a:t>
            </a:r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</p:txBody>
      </p:sp>
      <p:pic>
        <p:nvPicPr>
          <p:cNvPr id="4098" name="Picture 2" descr="O Senhor é a minha porção">
            <a:extLst>
              <a:ext uri="{FF2B5EF4-FFF2-40B4-BE49-F238E27FC236}">
                <a16:creationId xmlns:a16="http://schemas.microsoft.com/office/drawing/2014/main" id="{A3A4B2A8-91AB-1D40-A0C6-7516002D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16" y="321906"/>
            <a:ext cx="5000367" cy="29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4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4591907" y="1065117"/>
            <a:ext cx="70234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b="1" dirty="0">
                <a:solidFill>
                  <a:srgbClr val="45827F"/>
                </a:solidFill>
                <a:latin typeface="+mj-lt"/>
              </a:rPr>
              <a:t>V</a:t>
            </a:r>
            <a:r>
              <a:rPr lang="en-US" b="1" i="0" u="none" strike="noStrike" dirty="0">
                <a:solidFill>
                  <a:srgbClr val="45827F"/>
                </a:solidFill>
                <a:effectLst/>
                <a:latin typeface="+mj-lt"/>
              </a:rPr>
              <a:t>ida </a:t>
            </a:r>
            <a:r>
              <a:rPr lang="en-US" b="1" dirty="0" err="1">
                <a:solidFill>
                  <a:srgbClr val="45827F"/>
                </a:solidFill>
                <a:latin typeface="+mj-lt"/>
              </a:rPr>
              <a:t>A</a:t>
            </a:r>
            <a:r>
              <a:rPr lang="en-US" b="1" i="0" u="none" strike="noStrike" dirty="0" err="1">
                <a:solidFill>
                  <a:srgbClr val="45827F"/>
                </a:solidFill>
                <a:effectLst/>
                <a:latin typeface="+mj-lt"/>
              </a:rPr>
              <a:t>bundante</a:t>
            </a:r>
            <a:r>
              <a:rPr lang="en-US" b="1" i="0" u="none" strike="noStrike" dirty="0">
                <a:solidFill>
                  <a:srgbClr val="45827F"/>
                </a:solidFill>
                <a:effectLst/>
                <a:latin typeface="+mj-lt"/>
              </a:rPr>
              <a:t>: </a:t>
            </a:r>
            <a:br>
              <a:rPr lang="en-US" b="0" i="0" u="none" strike="noStrike" dirty="0">
                <a:solidFill>
                  <a:srgbClr val="45827F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“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Bem-aventurados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ouvem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palavra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de </a:t>
            </a:r>
            <a:r>
              <a:rPr lang="en-US" sz="2000" dirty="0">
                <a:solidFill>
                  <a:srgbClr val="45827F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eus e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guardam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.” Lu.11:28</a:t>
            </a:r>
          </a:p>
          <a:p>
            <a:pPr algn="ctr" rtl="0" fontAlgn="base"/>
            <a:endParaRPr lang="en-US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Col.1:16-17  “Nele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foram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criadas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todas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céus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terra,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visíveis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invisíveis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sejam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tronos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soberanias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poderes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autoridades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todas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foram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criadas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por </a:t>
            </a:r>
            <a:r>
              <a:rPr lang="en-US" sz="2000" dirty="0" err="1">
                <a:solidFill>
                  <a:srgbClr val="45827F"/>
                </a:solidFill>
              </a:rPr>
              <a:t>E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para </a:t>
            </a:r>
            <a:r>
              <a:rPr lang="en-US" sz="2000" dirty="0" err="1">
                <a:solidFill>
                  <a:srgbClr val="45827F"/>
                </a:solidFill>
              </a:rPr>
              <a:t>E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 </a:t>
            </a:r>
            <a:br>
              <a:rPr lang="en-US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en-US" sz="2000" dirty="0" err="1">
                <a:solidFill>
                  <a:srgbClr val="45827F"/>
                </a:solidFill>
              </a:rPr>
              <a:t>E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é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antes de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todas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</a:t>
            </a:r>
            <a:r>
              <a:rPr lang="en-US" sz="2000" dirty="0">
                <a:solidFill>
                  <a:srgbClr val="45827F"/>
                </a:solidFill>
              </a:rPr>
              <a:t>N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ele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tudo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subsiste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.”</a:t>
            </a:r>
          </a:p>
          <a:p>
            <a:pPr algn="ctr" rtl="0" fontAlgn="base"/>
            <a:endParaRPr lang="en-US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1Pe.2:12 “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Vivam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entre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pagãos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maneira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exemplar para que,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mesmo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eles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acusem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praticarem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o mal,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observem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as boas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obras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vocês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praticam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glorifiquem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 </a:t>
            </a:r>
            <a:r>
              <a:rPr lang="en-US" sz="2000" dirty="0">
                <a:solidFill>
                  <a:srgbClr val="45827F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eus no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dia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da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sua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intervenção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.”</a:t>
            </a:r>
          </a:p>
        </p:txBody>
      </p:sp>
      <p:pic>
        <p:nvPicPr>
          <p:cNvPr id="5122" name="Picture 2" descr="UM NOVO CORAÇÃO!!">
            <a:extLst>
              <a:ext uri="{FF2B5EF4-FFF2-40B4-BE49-F238E27FC236}">
                <a16:creationId xmlns:a16="http://schemas.microsoft.com/office/drawing/2014/main" id="{7915F87A-9AC9-7D4D-A4B0-19AF8B81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" y="1248763"/>
            <a:ext cx="3695357" cy="36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BDA2F1-4C3B-184D-A805-5CA89BA5D867}"/>
              </a:ext>
            </a:extLst>
          </p:cNvPr>
          <p:cNvSpPr txBox="1"/>
          <p:nvPr/>
        </p:nvSpPr>
        <p:spPr>
          <a:xfrm>
            <a:off x="5006150" y="1507524"/>
            <a:ext cx="233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45827F"/>
                </a:solidFill>
                <a:latin typeface="+mj-lt"/>
              </a:rPr>
              <a:t>Vídeo </a:t>
            </a:r>
            <a:r>
              <a:rPr lang="pt-BR" sz="2000" b="1" dirty="0" err="1">
                <a:solidFill>
                  <a:srgbClr val="45827F"/>
                </a:solidFill>
                <a:latin typeface="+mj-lt"/>
              </a:rPr>
              <a:t>Neuro</a:t>
            </a:r>
            <a:r>
              <a:rPr lang="pt-BR" sz="2000" b="1" dirty="0">
                <a:solidFill>
                  <a:srgbClr val="45827F"/>
                </a:solidFill>
                <a:latin typeface="+mj-lt"/>
              </a:rPr>
              <a:t> Cirurgiã</a:t>
            </a:r>
          </a:p>
        </p:txBody>
      </p:sp>
      <p:sp>
        <p:nvSpPr>
          <p:cNvPr id="9" name="CaixaDeTexto 8">
            <a:hlinkClick r:id="rId3"/>
            <a:extLst>
              <a:ext uri="{FF2B5EF4-FFF2-40B4-BE49-F238E27FC236}">
                <a16:creationId xmlns:a16="http://schemas.microsoft.com/office/drawing/2014/main" id="{7F34F19D-54EF-4B49-B093-B1C730E50B0C}"/>
              </a:ext>
            </a:extLst>
          </p:cNvPr>
          <p:cNvSpPr txBox="1"/>
          <p:nvPr/>
        </p:nvSpPr>
        <p:spPr>
          <a:xfrm>
            <a:off x="2653613" y="2302647"/>
            <a:ext cx="802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err="1">
                <a:hlinkClick r:id="rId3"/>
              </a:rPr>
              <a:t>www.instagram.com</a:t>
            </a:r>
            <a:r>
              <a:rPr lang="pt-BR" dirty="0">
                <a:hlinkClick r:id="rId3"/>
              </a:rPr>
              <a:t>/</a:t>
            </a:r>
            <a:r>
              <a:rPr lang="pt-BR" dirty="0" err="1">
                <a:hlinkClick r:id="rId3"/>
              </a:rPr>
              <a:t>reel</a:t>
            </a:r>
            <a:r>
              <a:rPr lang="pt-BR" dirty="0">
                <a:hlinkClick r:id="rId3"/>
              </a:rPr>
              <a:t>/Cq_M2XdIsxR/?</a:t>
            </a:r>
            <a:r>
              <a:rPr lang="pt-BR" dirty="0" err="1">
                <a:hlinkClick r:id="rId3"/>
              </a:rPr>
              <a:t>igshid</a:t>
            </a:r>
            <a:r>
              <a:rPr lang="pt-BR" dirty="0">
                <a:hlinkClick r:id="rId3"/>
              </a:rPr>
              <a:t>=MDJmNzVkMjY%3D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70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BDA2F1-4C3B-184D-A805-5CA89BA5D867}"/>
              </a:ext>
            </a:extLst>
          </p:cNvPr>
          <p:cNvSpPr txBox="1"/>
          <p:nvPr/>
        </p:nvSpPr>
        <p:spPr>
          <a:xfrm>
            <a:off x="5006150" y="1507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45827F"/>
              </a:solidFill>
            </a:endParaRPr>
          </a:p>
        </p:txBody>
      </p:sp>
      <p:sp>
        <p:nvSpPr>
          <p:cNvPr id="9" name="CaixaDeTexto 8">
            <a:hlinkClick r:id="rId3"/>
            <a:extLst>
              <a:ext uri="{FF2B5EF4-FFF2-40B4-BE49-F238E27FC236}">
                <a16:creationId xmlns:a16="http://schemas.microsoft.com/office/drawing/2014/main" id="{7F34F19D-54EF-4B49-B093-B1C730E50B0C}"/>
              </a:ext>
            </a:extLst>
          </p:cNvPr>
          <p:cNvSpPr txBox="1"/>
          <p:nvPr/>
        </p:nvSpPr>
        <p:spPr>
          <a:xfrm>
            <a:off x="2653613" y="2302647"/>
            <a:ext cx="802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9220" name="Picture 4" descr="Break time sip coffee concept">
            <a:extLst>
              <a:ext uri="{FF2B5EF4-FFF2-40B4-BE49-F238E27FC236}">
                <a16:creationId xmlns:a16="http://schemas.microsoft.com/office/drawing/2014/main" id="{1863171C-BACC-1448-B799-1BEB1CF1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46" y="481914"/>
            <a:ext cx="4863070" cy="52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8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423003" y="1259339"/>
            <a:ext cx="5984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dirty="0">
                <a:solidFill>
                  <a:srgbClr val="45827F"/>
                </a:solidFill>
              </a:rPr>
              <a:t>R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om.12:1 a 3 que diz: A perfeita e agradável vontade de Deus vem a partir de um viver diferenciado, sem o “molde do mundo”! e sem termos um conceito elevado de nós mesmos...o orgulho não morre uma vez, mas deve ser mortificado todos os dias! O </a:t>
            </a:r>
            <a:r>
              <a:rPr lang="pt-BR" sz="2000" dirty="0" err="1">
                <a:solidFill>
                  <a:srgbClr val="45827F"/>
                </a:solidFill>
              </a:rPr>
              <a:t>P</a:t>
            </a:r>
            <a:r>
              <a:rPr lang="pt-BR" sz="2000" b="0" i="0" u="none" strike="noStrike" dirty="0" err="1">
                <a:solidFill>
                  <a:srgbClr val="45827F"/>
                </a:solidFill>
                <a:effectLst/>
              </a:rPr>
              <a:t>s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pt-BR" sz="2000" dirty="0">
                <a:solidFill>
                  <a:srgbClr val="45827F"/>
                </a:solidFill>
              </a:rPr>
              <a:t>T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homas </a:t>
            </a:r>
            <a:r>
              <a:rPr lang="pt-BR" sz="2000" dirty="0">
                <a:solidFill>
                  <a:srgbClr val="45827F"/>
                </a:solidFill>
              </a:rPr>
              <a:t>B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rooks disse: 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“ torne-se humilde e permaneça humilde.” </a:t>
            </a:r>
            <a:endParaRPr lang="en-US" sz="2000" b="1" dirty="0">
              <a:solidFill>
                <a:srgbClr val="45827F"/>
              </a:solidFill>
            </a:endParaRPr>
          </a:p>
          <a:p>
            <a:pPr algn="ctr" rtl="0" fontAlgn="base"/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  <a:p>
            <a:pPr algn="ctr" rtl="0" fontAlgn="base"/>
            <a:r>
              <a:rPr lang="en-US" sz="2000" b="1" i="0" u="none" strike="noStrike" dirty="0" err="1">
                <a:solidFill>
                  <a:srgbClr val="45827F"/>
                </a:solidFill>
                <a:effectLst/>
              </a:rPr>
              <a:t>Vamos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1" i="0" u="none" strike="noStrike" dirty="0" err="1">
                <a:solidFill>
                  <a:srgbClr val="45827F"/>
                </a:solidFill>
                <a:effectLst/>
              </a:rPr>
              <a:t>ler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</a:rPr>
              <a:t>: </a:t>
            </a:r>
            <a:r>
              <a:rPr lang="en-US" sz="2000" b="1" i="0" u="none" strike="noStrike" dirty="0" err="1">
                <a:solidFill>
                  <a:srgbClr val="45827F"/>
                </a:solidFill>
                <a:effectLst/>
              </a:rPr>
              <a:t>Josué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</a:rPr>
              <a:t> 24:14,15</a:t>
            </a:r>
            <a:r>
              <a:rPr lang="en-US" sz="2000" b="1" dirty="0">
                <a:solidFill>
                  <a:srgbClr val="45827F"/>
                </a:solidFill>
              </a:rPr>
              <a:t> e 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</a:rPr>
              <a:t>Col.3:23</a:t>
            </a:r>
          </a:p>
          <a:p>
            <a:pPr algn="ctr" rtl="0" fontAlgn="base"/>
            <a:endParaRPr lang="en-US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Sal.127:1 e 2: </a:t>
            </a:r>
            <a:r>
              <a:rPr lang="en-US" sz="2000" dirty="0">
                <a:solidFill>
                  <a:srgbClr val="45827F"/>
                </a:solidFill>
              </a:rPr>
              <a:t>Q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deixemos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dirty="0">
                <a:solidFill>
                  <a:srgbClr val="45827F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eus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construir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conduzir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ir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à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frente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nossos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p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lanos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porque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senão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será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tudo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o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fizermos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!</a:t>
            </a:r>
          </a:p>
        </p:txBody>
      </p:sp>
      <p:pic>
        <p:nvPicPr>
          <p:cNvPr id="10242" name="Picture 2" descr="Pare de correr atrás do vento – Rede Aleluia">
            <a:extLst>
              <a:ext uri="{FF2B5EF4-FFF2-40B4-BE49-F238E27FC236}">
                <a16:creationId xmlns:a16="http://schemas.microsoft.com/office/drawing/2014/main" id="{1F3E23A3-D22A-944E-B63D-3B3F8EDC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76" y="1259340"/>
            <a:ext cx="5153638" cy="34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83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1645870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Fil.3:20 </a:t>
            </a:r>
            <a:r>
              <a:rPr lang="pt-BR" sz="2000" dirty="0">
                <a:solidFill>
                  <a:srgbClr val="45827F"/>
                </a:solidFill>
              </a:rPr>
              <a:t>“A nossa cidadania está nos céus, de onde esperamos ansiosamente o Salvador, o Senhor Jesus Cristo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.”  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2Co.5:20 “ Somos embaixadores de Cristo, como se Deus estivesse fazendo o seu apelo por nosso intermédio. Por amor a Cristo suplicamos: reconciliem-se com Deus.” </a:t>
            </a:r>
          </a:p>
          <a:p>
            <a:pPr algn="ctr" rtl="0" fontAlgn="base"/>
            <a:endParaRPr lang="pt-BR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Como tem sido nossas vidas?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dirty="0">
                <a:solidFill>
                  <a:srgbClr val="45827F"/>
                </a:solidFill>
              </a:rPr>
              <a:t>A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s pessoas nos observam e tem vontade de se reconciliar com Deus?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ou dizem: Essas pessoas dizem uma coisa e vivem outra?? </a:t>
            </a: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Embaixador = Representante.</a:t>
            </a:r>
          </a:p>
        </p:txBody>
      </p:sp>
    </p:spTree>
    <p:extLst>
      <p:ext uri="{BB962C8B-B14F-4D97-AF65-F5344CB8AC3E}">
        <p14:creationId xmlns:p14="http://schemas.microsoft.com/office/powerpoint/2010/main" val="22174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2317922" y="367498"/>
            <a:ext cx="8617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Col.2:6,7 “Portanto, assim como vocês receberam Cristo </a:t>
            </a:r>
            <a:r>
              <a:rPr lang="pt-BR" sz="2000" dirty="0">
                <a:solidFill>
                  <a:srgbClr val="45827F"/>
                </a:solidFill>
              </a:rPr>
              <a:t>J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esus, o Senhor, continuem a viver Nele, enraizadas e edificadas Nele, firmadas na fé, como ensinados, transbordando de gratidão. Tenham cuidado para que ninguém os escravize a filosofias vãs e enganosas, que se fundamentam nas tradições humanas e nos princípios elementares deste mundo, e não em Cristo.” </a:t>
            </a:r>
          </a:p>
          <a:p>
            <a:pPr algn="ctr" rtl="0" fontAlgn="base"/>
            <a:endParaRPr lang="pt-BR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O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nde encontraremos os ensinamentos e princípios de Cristo? </a:t>
            </a:r>
          </a:p>
          <a:p>
            <a:pPr algn="ctr" rtl="0" fontAlgn="base"/>
            <a:endParaRPr lang="pt-BR" sz="2000" b="1" dirty="0">
              <a:solidFill>
                <a:srgbClr val="45827F"/>
              </a:solidFill>
            </a:endParaRP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N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a palavra dele! </a:t>
            </a:r>
            <a:endParaRPr lang="pt-BR" sz="2000" b="1" dirty="0">
              <a:solidFill>
                <a:srgbClr val="45827F"/>
              </a:solidFill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Jo.15:5-11</a:t>
            </a:r>
            <a:endParaRPr lang="pt-BR" sz="2000" b="0" i="0" u="none" strike="noStrike" dirty="0">
              <a:solidFill>
                <a:srgbClr val="45827F"/>
              </a:solidFill>
              <a:effectLst/>
            </a:endParaRPr>
          </a:p>
        </p:txBody>
      </p:sp>
      <p:pic>
        <p:nvPicPr>
          <p:cNvPr id="7170" name="Picture 2" descr="Entregue-se totalmente ao Senhor - 27/02/18 - Universal.org - Portal  Oficial da Igreja Universal do Reino de Deus - Universal.org – Portal  Oficial da Igreja Universal do Reino de Deus">
            <a:extLst>
              <a:ext uri="{FF2B5EF4-FFF2-40B4-BE49-F238E27FC236}">
                <a16:creationId xmlns:a16="http://schemas.microsoft.com/office/drawing/2014/main" id="{6E3E49A4-339F-AF47-88D8-A13A811D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2" y="2952821"/>
            <a:ext cx="4626576" cy="30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8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106960" y="274219"/>
            <a:ext cx="94333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0" i="0" u="none" strike="noStrike" dirty="0" err="1">
                <a:solidFill>
                  <a:srgbClr val="45827F"/>
                </a:solidFill>
                <a:effectLst/>
                <a:latin typeface="+mj-lt"/>
              </a:rPr>
              <a:t>Há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  <a:latin typeface="+mj-lt"/>
              </a:rPr>
              <a:t>duas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  <a:latin typeface="+mj-lt"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  <a:latin typeface="+mj-lt"/>
              </a:rPr>
              <a:t>realidades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  <a:latin typeface="+mj-lt"/>
              </a:rPr>
              <a:t>: </a:t>
            </a:r>
            <a:r>
              <a:rPr lang="en-US" sz="2000" b="1" dirty="0">
                <a:solidFill>
                  <a:srgbClr val="45827F"/>
                </a:solidFill>
                <a:latin typeface="+mj-lt"/>
              </a:rPr>
              <a:t>M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  <a:latin typeface="+mj-lt"/>
              </a:rPr>
              <a:t>undo versus </a:t>
            </a:r>
            <a:r>
              <a:rPr lang="en-US" sz="2000" b="1" dirty="0">
                <a:solidFill>
                  <a:srgbClr val="45827F"/>
                </a:solidFill>
                <a:latin typeface="+mj-lt"/>
              </a:rPr>
              <a:t>V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  <a:latin typeface="+mj-lt"/>
              </a:rPr>
              <a:t>ida com </a:t>
            </a:r>
            <a:r>
              <a:rPr lang="en-US" sz="2000" b="1" dirty="0">
                <a:solidFill>
                  <a:srgbClr val="45827F"/>
                </a:solidFill>
                <a:latin typeface="+mj-lt"/>
              </a:rPr>
              <a:t>D</a:t>
            </a:r>
            <a:r>
              <a:rPr lang="en-US" sz="2000" b="1" i="0" u="none" strike="noStrike" dirty="0">
                <a:solidFill>
                  <a:srgbClr val="45827F"/>
                </a:solidFill>
                <a:effectLst/>
                <a:latin typeface="+mj-lt"/>
              </a:rPr>
              <a:t>eus.</a:t>
            </a:r>
          </a:p>
          <a:p>
            <a:pPr algn="ctr" rtl="0" fontAlgn="base"/>
            <a:endParaRPr lang="en-US" b="1" dirty="0">
              <a:solidFill>
                <a:srgbClr val="45827F"/>
              </a:solidFill>
              <a:latin typeface="Arial" panose="020B0604020202020204" pitchFamily="34" charset="0"/>
            </a:endParaRPr>
          </a:p>
          <a:p>
            <a:pPr algn="ctr" rtl="0" fontAlgn="base"/>
            <a:endParaRPr lang="en-US" b="1" i="0" u="none" strike="noStrike" dirty="0">
              <a:solidFill>
                <a:srgbClr val="45827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US" b="1" dirty="0">
              <a:solidFill>
                <a:srgbClr val="45827F"/>
              </a:solidFill>
              <a:latin typeface="Arial" panose="020B0604020202020204" pitchFamily="34" charset="0"/>
            </a:endParaRPr>
          </a:p>
          <a:p>
            <a:pPr algn="ctr" rtl="0" fontAlgn="base"/>
            <a:endParaRPr lang="en-US" b="1" i="0" u="none" strike="noStrike" dirty="0">
              <a:solidFill>
                <a:srgbClr val="45827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US" b="1" i="0" u="none" strike="noStrike" dirty="0">
              <a:solidFill>
                <a:srgbClr val="45827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US" b="1" i="0" u="none" strike="noStrike" dirty="0">
              <a:solidFill>
                <a:srgbClr val="45827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en-US" b="0" i="0" u="none" strike="noStrike" dirty="0">
                <a:solidFill>
                  <a:srgbClr val="45827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 rtl="0" fontAlgn="base"/>
            <a:endParaRPr lang="en-US" b="0" i="0" u="none" strike="noStrike" dirty="0">
              <a:solidFill>
                <a:srgbClr val="45827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endParaRPr lang="en-US" dirty="0">
              <a:solidFill>
                <a:srgbClr val="45827F"/>
              </a:solidFill>
              <a:latin typeface="Arial" panose="020B0604020202020204" pitchFamily="34" charset="0"/>
            </a:endParaRPr>
          </a:p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O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mundo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diz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uma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aplaude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uma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busca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uma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… </a:t>
            </a:r>
            <a:r>
              <a:rPr lang="en-US" sz="2000" dirty="0">
                <a:solidFill>
                  <a:srgbClr val="45827F"/>
                </a:solidFill>
              </a:rPr>
              <a:t>D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eus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diz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outra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promete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dá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outras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uma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vida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eterna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com </a:t>
            </a:r>
            <a:r>
              <a:rPr lang="en-US" sz="2000" dirty="0" err="1">
                <a:solidFill>
                  <a:srgbClr val="45827F"/>
                </a:solidFill>
              </a:rPr>
              <a:t>E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que se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inicia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aqui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…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tem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preço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… mas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como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A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braão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nós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devemos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crer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obedecer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então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desfrutaremos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da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paz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só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E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pode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nos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dar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muito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mais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além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do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pedimos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ou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pensamos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…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uma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vida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abundante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</a:t>
            </a:r>
          </a:p>
          <a:p>
            <a:pPr algn="ctr" rtl="0" fontAlgn="base"/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  <a:p>
            <a:pPr algn="ctr" rtl="0" fontAlgn="base"/>
            <a:r>
              <a:rPr lang="en-US" sz="2000" dirty="0">
                <a:solidFill>
                  <a:srgbClr val="45827F"/>
                </a:solidFill>
              </a:rPr>
              <a:t>No </a:t>
            </a:r>
            <a:r>
              <a:rPr lang="en-US" sz="2000" dirty="0" err="1">
                <a:solidFill>
                  <a:srgbClr val="45827F"/>
                </a:solidFill>
              </a:rPr>
              <a:t>evangelho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reconhecemos</a:t>
            </a:r>
            <a:r>
              <a:rPr lang="en-US" sz="2000" dirty="0">
                <a:solidFill>
                  <a:srgbClr val="45827F"/>
                </a:solidFill>
              </a:rPr>
              <a:t> que a </a:t>
            </a:r>
            <a:r>
              <a:rPr lang="en-US" sz="2000" dirty="0" err="1">
                <a:solidFill>
                  <a:srgbClr val="45827F"/>
                </a:solidFill>
              </a:rPr>
              <a:t>vida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é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passageira</a:t>
            </a:r>
            <a:r>
              <a:rPr lang="en-US" sz="2000" dirty="0">
                <a:solidFill>
                  <a:srgbClr val="45827F"/>
                </a:solidFill>
              </a:rPr>
              <a:t>, </a:t>
            </a:r>
            <a:r>
              <a:rPr lang="en-US" sz="2000" dirty="0" err="1">
                <a:solidFill>
                  <a:srgbClr val="45827F"/>
                </a:solidFill>
              </a:rPr>
              <a:t>nossa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energia</a:t>
            </a:r>
            <a:r>
              <a:rPr lang="en-US" sz="2000" dirty="0">
                <a:solidFill>
                  <a:srgbClr val="45827F"/>
                </a:solidFill>
              </a:rPr>
              <a:t>, </a:t>
            </a:r>
            <a:r>
              <a:rPr lang="en-US" sz="2000" dirty="0" err="1">
                <a:solidFill>
                  <a:srgbClr val="45827F"/>
                </a:solidFill>
              </a:rPr>
              <a:t>nosso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poder</a:t>
            </a:r>
            <a:r>
              <a:rPr lang="en-US" sz="2000" dirty="0">
                <a:solidFill>
                  <a:srgbClr val="45827F"/>
                </a:solidFill>
              </a:rPr>
              <a:t> de </a:t>
            </a:r>
            <a:r>
              <a:rPr lang="en-US" sz="2000" dirty="0" err="1">
                <a:solidFill>
                  <a:srgbClr val="45827F"/>
                </a:solidFill>
              </a:rPr>
              <a:t>autoajuda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são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pequenos</a:t>
            </a:r>
            <a:r>
              <a:rPr lang="en-US" sz="2000" dirty="0">
                <a:solidFill>
                  <a:srgbClr val="45827F"/>
                </a:solidFill>
              </a:rPr>
              <a:t> e </a:t>
            </a:r>
            <a:r>
              <a:rPr lang="en-US" sz="2000" dirty="0" err="1">
                <a:solidFill>
                  <a:srgbClr val="45827F"/>
                </a:solidFill>
              </a:rPr>
              <a:t>temporais</a:t>
            </a:r>
            <a:r>
              <a:rPr lang="en-US" sz="2000" dirty="0">
                <a:solidFill>
                  <a:srgbClr val="45827F"/>
                </a:solidFill>
              </a:rPr>
              <a:t>, mas a </a:t>
            </a:r>
            <a:r>
              <a:rPr lang="en-US" sz="2000" dirty="0" err="1">
                <a:solidFill>
                  <a:srgbClr val="45827F"/>
                </a:solidFill>
              </a:rPr>
              <a:t>história</a:t>
            </a:r>
            <a:r>
              <a:rPr lang="en-US" sz="2000" dirty="0">
                <a:solidFill>
                  <a:srgbClr val="45827F"/>
                </a:solidFill>
              </a:rPr>
              <a:t>, o </a:t>
            </a:r>
            <a:r>
              <a:rPr lang="en-US" sz="2000" dirty="0" err="1">
                <a:solidFill>
                  <a:srgbClr val="45827F"/>
                </a:solidFill>
              </a:rPr>
              <a:t>poder</a:t>
            </a:r>
            <a:r>
              <a:rPr lang="en-US" sz="2000" dirty="0">
                <a:solidFill>
                  <a:srgbClr val="45827F"/>
                </a:solidFill>
              </a:rPr>
              <a:t> e o </a:t>
            </a:r>
            <a:r>
              <a:rPr lang="en-US" sz="2000" dirty="0" err="1">
                <a:solidFill>
                  <a:srgbClr val="45827F"/>
                </a:solidFill>
              </a:rPr>
              <a:t>propósito</a:t>
            </a:r>
            <a:r>
              <a:rPr lang="en-US" sz="2000" dirty="0">
                <a:solidFill>
                  <a:srgbClr val="45827F"/>
                </a:solidFill>
              </a:rPr>
              <a:t> de Jesus </a:t>
            </a:r>
            <a:r>
              <a:rPr lang="en-US" sz="2000" dirty="0" err="1">
                <a:solidFill>
                  <a:srgbClr val="45827F"/>
                </a:solidFill>
              </a:rPr>
              <a:t>são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eternos</a:t>
            </a:r>
            <a:r>
              <a:rPr lang="en-US" sz="2000" dirty="0">
                <a:solidFill>
                  <a:srgbClr val="45827F"/>
                </a:solidFill>
              </a:rPr>
              <a:t>! </a:t>
            </a:r>
            <a:r>
              <a:rPr lang="en-US" sz="2000" dirty="0" err="1">
                <a:solidFill>
                  <a:srgbClr val="45827F"/>
                </a:solidFill>
              </a:rPr>
              <a:t>Ele</a:t>
            </a:r>
            <a:r>
              <a:rPr lang="en-US" sz="2000" dirty="0">
                <a:solidFill>
                  <a:srgbClr val="45827F"/>
                </a:solidFill>
              </a:rPr>
              <a:t> </a:t>
            </a:r>
            <a:r>
              <a:rPr lang="en-US" sz="2000" dirty="0" err="1">
                <a:solidFill>
                  <a:srgbClr val="45827F"/>
                </a:solidFill>
              </a:rPr>
              <a:t>é</a:t>
            </a:r>
            <a:r>
              <a:rPr lang="en-US" sz="2000" dirty="0">
                <a:solidFill>
                  <a:srgbClr val="45827F"/>
                </a:solidFill>
              </a:rPr>
              <a:t> para sempre! Nele </a:t>
            </a:r>
            <a:r>
              <a:rPr lang="en-US" sz="2000" dirty="0" err="1">
                <a:solidFill>
                  <a:srgbClr val="45827F"/>
                </a:solidFill>
              </a:rPr>
              <a:t>há</a:t>
            </a:r>
            <a:r>
              <a:rPr lang="en-US" sz="2000" dirty="0">
                <a:solidFill>
                  <a:srgbClr val="45827F"/>
                </a:solidFill>
              </a:rPr>
              <a:t> alegria </a:t>
            </a:r>
            <a:r>
              <a:rPr lang="en-US" sz="2000" dirty="0" err="1">
                <a:solidFill>
                  <a:srgbClr val="45827F"/>
                </a:solidFill>
              </a:rPr>
              <a:t>duradoura</a:t>
            </a:r>
            <a:r>
              <a:rPr lang="en-US" sz="2000" dirty="0">
                <a:solidFill>
                  <a:srgbClr val="45827F"/>
                </a:solidFill>
              </a:rPr>
              <a:t>.</a:t>
            </a:r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  <a:p>
            <a:pPr algn="l" rtl="0" fontAlgn="base"/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pt-BR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Reflexões Para a Vida — DEUS NÃO TEM PRAZER NA MORTE DO ÍMPIO!...">
            <a:extLst>
              <a:ext uri="{FF2B5EF4-FFF2-40B4-BE49-F238E27FC236}">
                <a16:creationId xmlns:a16="http://schemas.microsoft.com/office/drawing/2014/main" id="{AAF5E390-0C87-664C-8462-47AB6D52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9" y="864973"/>
            <a:ext cx="4134404" cy="19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4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157173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 Temos duas definições opostas: a grandeza segundo é definida culturalmente e de forma pecaminosa versus a definição bíblica. 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  <a:cs typeface="Arial" panose="020B0604020202020204" pitchFamily="34" charset="0"/>
              </a:rPr>
              <a:t>O 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conflito entre elas continua até hoje. A batalha é violenta em nossos corações. Jesus promete nos libertar do orgulho. O relacionamento com Deus nos dará sabedoria para fugirmos da “grandeza segundo o mundo”, que acaba aqui, não traz frutos pra Deus! </a:t>
            </a:r>
          </a:p>
          <a:p>
            <a:pPr algn="ctr" rtl="0" fontAlgn="base"/>
            <a:endParaRPr lang="pt-BR" sz="2000" b="0" i="0" u="none" strike="noStrike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  <a:cs typeface="Arial" panose="020B0604020202020204" pitchFamily="34" charset="0"/>
              </a:rPr>
              <a:t>R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ussel </a:t>
            </a:r>
            <a:r>
              <a:rPr lang="pt-BR" sz="2000" b="1" dirty="0" err="1">
                <a:solidFill>
                  <a:srgbClr val="45827F"/>
                </a:solidFill>
                <a:cs typeface="Arial" panose="020B0604020202020204" pitchFamily="34" charset="0"/>
              </a:rPr>
              <a:t>S</a:t>
            </a:r>
            <a:r>
              <a:rPr lang="pt-BR" sz="2000" b="1" i="0" u="none" strike="noStrike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hedd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disse: ...”há três efeitos de estar próximo a Jesus: humildade, felicidade e santidade...” </a:t>
            </a:r>
            <a:endParaRPr lang="pt-BR" sz="2000" b="1" dirty="0">
              <a:solidFill>
                <a:srgbClr val="45827F"/>
              </a:solidFill>
              <a:cs typeface="Arial" panose="020B0604020202020204" pitchFamily="34" charset="0"/>
            </a:endParaRPr>
          </a:p>
          <a:p>
            <a:pPr algn="l" rtl="0" fontAlgn="base"/>
            <a:endParaRPr lang="pt-BR" b="0" i="0" u="none" strike="noStrike" dirty="0"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824432"/>
            <a:ext cx="8915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u="none" strike="noStrike" dirty="0">
                <a:solidFill>
                  <a:srgbClr val="45827F"/>
                </a:solidFill>
                <a:effectLst/>
                <a:latin typeface="+mj-lt"/>
              </a:rPr>
              <a:t>Orgulho </a:t>
            </a:r>
            <a:r>
              <a:rPr lang="pt-BR" sz="2000" b="1" i="0" u="none" strike="noStrike" dirty="0" err="1">
                <a:solidFill>
                  <a:srgbClr val="45827F"/>
                </a:solidFill>
                <a:effectLst/>
                <a:latin typeface="+mj-lt"/>
              </a:rPr>
              <a:t>x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  <a:latin typeface="+mj-lt"/>
              </a:rPr>
              <a:t> Humildade</a:t>
            </a:r>
          </a:p>
          <a:p>
            <a:pPr algn="ctr"/>
            <a:endParaRPr lang="pt-BR" sz="1800" b="1" i="0" u="none" strike="noStrike" dirty="0">
              <a:solidFill>
                <a:srgbClr val="45827F"/>
              </a:solidFill>
              <a:effectLst/>
            </a:endParaRPr>
          </a:p>
          <a:p>
            <a:pPr algn="ctr"/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De que lado você está??</a:t>
            </a:r>
          </a:p>
          <a:p>
            <a:pPr algn="ctr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Tiago 4:6 “Deus resiste aos soberbos, mas concede graça aos humildes. </a:t>
            </a:r>
          </a:p>
          <a:p>
            <a:pPr algn="ctr"/>
            <a:r>
              <a:rPr lang="pt-BR" sz="2000" dirty="0">
                <a:solidFill>
                  <a:srgbClr val="45827F"/>
                </a:solidFill>
              </a:rPr>
              <a:t>E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m outra versão, diz: Deus odeia o orgulho!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 vamos começar nosso estudo considerando que Deus lidará com nosso orgulho, se nós não o fizermos, porque ele nos ama, e nos criou para o glorificarmos.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dirty="0" err="1">
                <a:solidFill>
                  <a:srgbClr val="45827F"/>
                </a:solidFill>
              </a:rPr>
              <a:t>S</a:t>
            </a:r>
            <a:r>
              <a:rPr lang="pt-BR" sz="2000" b="0" i="0" u="none" strike="noStrike" dirty="0" err="1">
                <a:solidFill>
                  <a:srgbClr val="45827F"/>
                </a:solidFill>
                <a:effectLst/>
              </a:rPr>
              <a:t>purgeon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acreditava que 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“todo crente tem uma escolha entre ser humilde ou ser humilhado.”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Ele promete graça aos humildes. </a:t>
            </a:r>
          </a:p>
          <a:p>
            <a:pPr algn="ctr"/>
            <a:endParaRPr lang="pt-BR" sz="2000" b="0" i="0" u="none" strike="noStrike" dirty="0">
              <a:solidFill>
                <a:srgbClr val="45827F"/>
              </a:solidFill>
              <a:effectLst/>
            </a:endParaRPr>
          </a:p>
          <a:p>
            <a:pPr algn="ctr"/>
            <a:r>
              <a:rPr lang="pt-BR" sz="2000" dirty="0">
                <a:solidFill>
                  <a:srgbClr val="45827F"/>
                </a:solidFill>
              </a:rPr>
              <a:t>Ef.1:5-6 “ Em amor nos predestinou para sermos adotados como filhos, por meio de jesus cristo, conforme o bom propósito da sua vontade, para o louvor da sua gloriosa graça, a qual nos deu gratuitamente no amado.”</a:t>
            </a:r>
            <a:endParaRPr lang="x-none" sz="2000">
              <a:solidFill>
                <a:srgbClr val="458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7165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798938" y="469713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45827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1800" b="1" i="0" u="none" strike="noStrike" dirty="0">
                <a:solidFill>
                  <a:srgbClr val="45827F"/>
                </a:solidFill>
                <a:effectLst/>
              </a:rPr>
              <a:t>MANIFESTAÇÃO DE HUMILDADE: 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</a:endParaRPr>
          </a:p>
          <a:p>
            <a:pPr algn="ctr"/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Uma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vive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maneira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diferente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orgulhosa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Como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sua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avaliada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área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humildade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Eis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simples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auxiliá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-lo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avaliar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você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Reconhecer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caráter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Deus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confiar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Uma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reconhece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e, com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frequência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pensa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no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caráter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E, visto que age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assim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confia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muito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mais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que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orgulhosa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provações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agradece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Deus por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fazê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-la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lembrar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quanto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precisa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por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realizando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por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meio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provação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Salmos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119.66).</a:t>
            </a:r>
          </a:p>
          <a:p>
            <a:pPr marL="342900" indent="-342900" algn="ctr">
              <a:buAutoNum type="arabicPeriod"/>
            </a:pPr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2. Ver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alquém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direito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questionar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julgar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Deus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todo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poderoso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criado</a:t>
            </a:r>
            <a:r>
              <a:rPr lang="en-US" b="1" dirty="0" err="1">
                <a:solidFill>
                  <a:srgbClr val="45827F"/>
                </a:solidFill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45827F"/>
                </a:solidFill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homem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pensa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Criador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criatura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remotamente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qualificado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cs typeface="Arial" panose="020B0604020202020204" pitchFamily="34" charset="0"/>
              </a:rPr>
              <a:t>j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ulgar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faz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Reconhece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perfeito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sábio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fazer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aquilo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desejar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será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melhor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Salmos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145.17;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9.19-23)</a:t>
            </a:r>
            <a:endParaRPr lang="pt-BR" b="0" i="0" u="none" strike="noStrike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41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712440" y="966249"/>
            <a:ext cx="96434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Focalizar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Cristo.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Cristo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sua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primeiro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amor.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outra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coisa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Cristo. Durante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conversa com Cristo e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louva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com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frequência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Filipenses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1.21;Hebreus 12.1-2).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cs typeface="Arial" panose="020B0604020202020204" pitchFamily="34" charset="0"/>
              </a:rPr>
              <a:t>4.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Orar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frequentemente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com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orações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bíblicas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adorar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Deus e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totalmente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dependente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capacitá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-la. 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John Owen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disse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: "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podemos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qualquer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vindo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Cristo,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menos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vivamos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convicção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que nada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nós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".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Visto que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necessitada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freqüentemente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(1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Tessalonicenses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5.17; 1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Timóteo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2.1-2).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5.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Maravilhar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-se com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graça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bondade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imerecidas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vindas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parte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Deus.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verdadeiramente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merece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inferno. </a:t>
            </a:r>
          </a:p>
          <a:p>
            <a:pPr algn="ctr"/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isso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muitíssimo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grata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pelo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que Deus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perdoou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tanto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Salmos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116.12-19).</a:t>
            </a:r>
          </a:p>
        </p:txBody>
      </p:sp>
    </p:spTree>
    <p:extLst>
      <p:ext uri="{BB962C8B-B14F-4D97-AF65-F5344CB8AC3E}">
        <p14:creationId xmlns:p14="http://schemas.microsoft.com/office/powerpoint/2010/main" val="194074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737153" y="1040390"/>
            <a:ext cx="9383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cs typeface="Arial" panose="020B0604020202020204" pitchFamily="34" charset="0"/>
              </a:rPr>
              <a:t>6.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Ser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agradecido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grato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com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outros/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agradece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com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frequência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a Deus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espera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nada, e,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portanto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tudo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recebe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muito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apreciado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(1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Tessalonicenses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5.18).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7. Ser gentil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paciente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agir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 age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focaliza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naquilo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Também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deseja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amar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da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maneira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ama.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irrita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facilmente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importa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esperar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Colossenses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3.12-14).</a:t>
            </a:r>
          </a:p>
          <a:p>
            <a:pPr algn="ctr"/>
            <a:endParaRPr lang="en-US" dirty="0">
              <a:solidFill>
                <a:srgbClr val="45827F"/>
              </a:solidFill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8. Ver-se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alguém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melhor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Uma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compreende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pecaminosidade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próprio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coração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Nunca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melhor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Isto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verdade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importa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seja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outra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Ela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entende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que, por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capaz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cometer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piores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pecados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concorda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com John Bradford,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disse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45827F"/>
                </a:solidFill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somente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pela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graça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Deus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prossigo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" (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12.16;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Efésios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3.8).</a:t>
            </a:r>
          </a:p>
        </p:txBody>
      </p:sp>
    </p:spTree>
    <p:extLst>
      <p:ext uri="{BB962C8B-B14F-4D97-AF65-F5344CB8AC3E}">
        <p14:creationId xmlns:p14="http://schemas.microsoft.com/office/powerpoint/2010/main" val="48396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656452" y="1083806"/>
            <a:ext cx="10879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9. Ter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uma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visão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exata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talentos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habilidades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queixa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talentosa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Também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exagera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respeito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suas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próprias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habilidades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12.3).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10. Ser um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bom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ouvinte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considera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mais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importante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aquilo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têm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dizer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aquilo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dizer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Mostra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interesse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fazendo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perguntas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ouvindo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O "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"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foco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principal (Tiago 1.19;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Filipenses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2.3-4).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11.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Falar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sobre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somente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coisas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boas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o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bem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Uma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negativamente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Ela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falará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coisa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negativa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alguém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tiver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fazê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-lo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ajudar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aquela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Provérbios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11.13).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12. Ser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alegremente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submisso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obediente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àqueles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posição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autoridade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antes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tudo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obediente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Deus e,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conseqüentemente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às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autoridades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constituídas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12.1-2; 13.1-2).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13.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Preferir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deseja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colocar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antes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levar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primeiramente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próprios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direitos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interesses</a:t>
            </a:r>
            <a:b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12.10).</a:t>
            </a:r>
          </a:p>
        </p:txBody>
      </p:sp>
    </p:spTree>
    <p:extLst>
      <p:ext uri="{BB962C8B-B14F-4D97-AF65-F5344CB8AC3E}">
        <p14:creationId xmlns:p14="http://schemas.microsoft.com/office/powerpoint/2010/main" val="3011001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070404" y="1148164"/>
            <a:ext cx="103595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14. Ser grata por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críticas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ou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reprovações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vê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crítica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algo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bom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si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considera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ensinando</a:t>
            </a:r>
            <a:r>
              <a:rPr lang="en-US" dirty="0" err="1">
                <a:solidFill>
                  <a:srgbClr val="45827F"/>
                </a:solidFill>
                <a:cs typeface="Arial" panose="020B0604020202020204" pitchFamily="34" charset="0"/>
              </a:rPr>
              <a:t>-lhe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cs typeface="Arial" panose="020B0604020202020204" pitchFamily="34" charset="0"/>
              </a:rPr>
              <a:t>alguma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cs typeface="Arial" panose="020B0604020202020204" pitchFamily="34" charset="0"/>
              </a:rPr>
              <a:t>coisa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cs typeface="Arial" panose="020B0604020202020204" pitchFamily="34" charset="0"/>
              </a:rPr>
              <a:t>Provérbios</a:t>
            </a:r>
            <a:r>
              <a:rPr lang="en-US" dirty="0"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9.8: 27.5-6).</a:t>
            </a:r>
          </a:p>
          <a:p>
            <a:pPr algn="ctr"/>
            <a:endParaRPr lang="en-US" dirty="0"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15. Ter um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espírito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disposto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aprender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consciência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sabe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todas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coisas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mesmo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quando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pensa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certa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mostra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disposta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considerar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errada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também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sabe que Deus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usar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qualquer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um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ensiná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-la, visto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usou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até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um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jumento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ensinar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Balaão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conforme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relato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Números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22.22.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muitas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admira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respeita</a:t>
            </a:r>
            <a:r>
              <a:rPr lang="en-US" dirty="0">
                <a:solidFill>
                  <a:srgbClr val="45827F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Provérbios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9.9).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16.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Procurar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sempre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edificar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encoraja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Usa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somente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palavras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edificam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fala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necessário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edificação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dos outros.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Nunca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rebaixa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Efésios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4.29).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17. </a:t>
            </a:r>
            <a:r>
              <a:rPr lang="en-US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Servir</a:t>
            </a:r>
            <a:r>
              <a:rPr lang="en-US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está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prontidão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servir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assistir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aos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Ela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primeira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se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apresentar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voluntário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tarefas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ninguém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;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toma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iniciativa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alcançar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servir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as 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Gálatas</a:t>
            </a:r>
            <a:r>
              <a:rPr lang="en-US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5.13).</a:t>
            </a:r>
          </a:p>
        </p:txBody>
      </p:sp>
    </p:spTree>
    <p:extLst>
      <p:ext uri="{BB962C8B-B14F-4D97-AF65-F5344CB8AC3E}">
        <p14:creationId xmlns:p14="http://schemas.microsoft.com/office/powerpoint/2010/main" val="1029086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020461" y="1227455"/>
            <a:ext cx="10360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Rapidez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admitir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errada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dizer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"Eu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estava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por me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dizer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Provérbios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29.23).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Presteza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perdoar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pedir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perdão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mostra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pronta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perdoar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sabe o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perdoada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Ela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pedir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perdão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deseja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pacificadora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Colossenses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3.12-14).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Arrepender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-se de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pecados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estilo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suplica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diariamente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perdão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Deus e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trabalha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mudança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autêntica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(1 João 1.9; 1 </a:t>
            </a:r>
            <a:r>
              <a:rPr lang="en-US" dirty="0" err="1">
                <a:solidFill>
                  <a:srgbClr val="4582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móteo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4.7-9).</a:t>
            </a:r>
          </a:p>
          <a:p>
            <a:pPr algn="ctr"/>
            <a:endParaRPr lang="en-US" dirty="0">
              <a:solidFill>
                <a:srgbClr val="45827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Minimizar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pecado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fraqueza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outros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comparação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b="1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humilde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pensa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próprios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pecados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que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pecados</a:t>
            </a:r>
            <a:r>
              <a:rPr lang="en-US" dirty="0">
                <a:solidFill>
                  <a:srgbClr val="4582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outros (Mateus 7.3-4).</a:t>
            </a:r>
          </a:p>
        </p:txBody>
      </p:sp>
    </p:spTree>
    <p:extLst>
      <p:ext uri="{BB962C8B-B14F-4D97-AF65-F5344CB8AC3E}">
        <p14:creationId xmlns:p14="http://schemas.microsoft.com/office/powerpoint/2010/main" val="1364946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958679" y="1369899"/>
            <a:ext cx="100141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22.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Sentir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-se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verdadeiramente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feliz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pelos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 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alegra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-se com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outros,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quando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coisas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boas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lhe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acontecem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Ela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está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consciente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que Deus 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abençoado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imensamente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confiando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nEle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relação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não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Romanos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12.15).</a:t>
            </a:r>
          </a:p>
          <a:p>
            <a:pPr algn="ctr"/>
            <a:endParaRPr lang="en-US" sz="2000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23. Ser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honesta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franca a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respeito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do que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das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áreas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nas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quais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precisa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crescer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franca 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honesta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sobre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crescimento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no Senhor.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Pede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auxílio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senso de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responsabilidade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no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processo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arrependimento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reconhecendo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necessita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seus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irmãos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irmãs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Filipenses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3.12-14;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Gálatas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6.2).</a:t>
            </a:r>
          </a:p>
          <a:p>
            <a:pPr algn="ctr"/>
            <a:endParaRPr lang="en-US" sz="2000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24.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Possuir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relacionamentos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achegados</a:t>
            </a:r>
            <a:r>
              <a:rPr lang="en-US" sz="2000" b="1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pessoa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humilde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tem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amigos 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queridos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porque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é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afável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ama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outros.</a:t>
            </a:r>
            <a:b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Ela se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mostra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disposta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pedir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ajuda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para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vários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fardos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problemas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possa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ter</a:t>
            </a: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5827F"/>
                </a:solidFill>
                <a:effectLst/>
                <a:cs typeface="Arial" panose="020B0604020202020204" pitchFamily="34" charset="0"/>
              </a:rPr>
              <a:t>(Atos 20.31-38).</a:t>
            </a:r>
          </a:p>
        </p:txBody>
      </p:sp>
    </p:spTree>
    <p:extLst>
      <p:ext uri="{BB962C8B-B14F-4D97-AF65-F5344CB8AC3E}">
        <p14:creationId xmlns:p14="http://schemas.microsoft.com/office/powerpoint/2010/main" val="238717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792868" y="936763"/>
            <a:ext cx="86505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5827F"/>
                </a:solidFill>
                <a:effectLst/>
                <a:latin typeface="+mj-lt"/>
                <a:cs typeface="Arial" panose="020B0604020202020204" pitchFamily="34" charset="0"/>
              </a:rPr>
              <a:t>CONCLUSÃO!! </a:t>
            </a: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latin typeface="Helvetica Neue" panose="02000503000000020004" pitchFamily="2" charset="0"/>
            </a:endParaRPr>
          </a:p>
          <a:p>
            <a:pPr algn="ctr"/>
            <a:endParaRPr lang="en-US" dirty="0">
              <a:solidFill>
                <a:srgbClr val="45827F"/>
              </a:solidFill>
              <a:effectLst/>
              <a:latin typeface="Helvetica Neue" panose="02000503000000020004" pitchFamily="2" charset="0"/>
            </a:endParaRPr>
          </a:p>
          <a:p>
            <a:pPr algn="ctr"/>
            <a:r>
              <a:rPr lang="en-US" sz="4000" b="1" dirty="0">
                <a:solidFill>
                  <a:srgbClr val="45827F"/>
                </a:solidFill>
                <a:cs typeface="Arial" panose="020B0604020202020204" pitchFamily="34" charset="0"/>
              </a:rPr>
              <a:t>OBRIGADA</a:t>
            </a:r>
            <a:endParaRPr lang="en-US" sz="4000" b="1" dirty="0">
              <a:solidFill>
                <a:srgbClr val="45827F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E60F114-D93A-9B4E-879C-84F9AD3E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9" y="1461331"/>
            <a:ext cx="5513726" cy="36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8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174987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PV.26:12 “Você conhece alguém que se julga sábio? há mais esperança para o insensato do que para ele.”</a:t>
            </a:r>
          </a:p>
          <a:p>
            <a:pPr algn="ctr" rtl="0" fontAlgn="base"/>
            <a:endParaRPr lang="pt-BR" sz="2000" dirty="0">
              <a:solidFill>
                <a:srgbClr val="45827F"/>
              </a:solidFill>
            </a:endParaRP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No hebraico os termos para 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“orgulho” 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transmitem ideia de: altivez, imponência, presunção ou rebeldia do “eu”.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No grego: as palavras que expressam o orgulho ocorrem em 2 categorias diferentes: </a:t>
            </a:r>
            <a:r>
              <a:rPr lang="pt-BR" sz="2000" b="1" dirty="0">
                <a:solidFill>
                  <a:srgbClr val="45827F"/>
                </a:solidFill>
              </a:rPr>
              <a:t>“esticar o pescoço” e “cegueira”.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E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m toda escritura: pessoas orgulhosas são as “que tem uma visão elevada de </a:t>
            </a:r>
            <a:r>
              <a:rPr lang="pt-BR" sz="2000" b="0" i="0" u="none" strike="noStrike" dirty="0" err="1">
                <a:solidFill>
                  <a:srgbClr val="45827F"/>
                </a:solidFill>
                <a:effectLst/>
              </a:rPr>
              <a:t>sí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mesmas”, mas enquanto estão “lá no alto”, estão cegas para as verdades de Deus.</a:t>
            </a:r>
          </a:p>
        </p:txBody>
      </p:sp>
    </p:spTree>
    <p:extLst>
      <p:ext uri="{BB962C8B-B14F-4D97-AF65-F5344CB8AC3E}">
        <p14:creationId xmlns:p14="http://schemas.microsoft.com/office/powerpoint/2010/main" val="410157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EJA HUMILDE E NÃO DEIXE O ORGULHO TE DOMINAR - (Especial Semana da Páscoa)  - YouTube">
            <a:extLst>
              <a:ext uri="{FF2B5EF4-FFF2-40B4-BE49-F238E27FC236}">
                <a16:creationId xmlns:a16="http://schemas.microsoft.com/office/drawing/2014/main" id="{1DD497DB-3850-BE43-B46B-B717ACE09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59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75371" y="1578594"/>
            <a:ext cx="91491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Fil.2.:4-11 </a:t>
            </a:r>
          </a:p>
          <a:p>
            <a:pPr algn="ctr" rtl="0" fontAlgn="base"/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“Cada um cuide, não somente dos seus interesses, mas também dos interesses dos outros. Seja a atitude de vocês a mesma de Cristo </a:t>
            </a:r>
            <a:r>
              <a:rPr lang="pt-BR" sz="2000" b="1" dirty="0">
                <a:solidFill>
                  <a:srgbClr val="45827F"/>
                </a:solidFill>
              </a:rPr>
              <a:t>J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esus, que embora sendo Deus, não considerou que o ser igual a Deus era algo a que devia apegar-se; mas esvaziou-se a si mesmo, vindo a ser servo, tornando-se semelhante aos homens. E, sendo encontrado em forma humana, humilhou-se a si mesmo e foi obediente até a morte, e morte de cruz. </a:t>
            </a:r>
            <a:r>
              <a:rPr lang="pt-BR" sz="2000" b="1" dirty="0">
                <a:solidFill>
                  <a:srgbClr val="45827F"/>
                </a:solidFill>
              </a:rPr>
              <a:t>P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or isso Deus o exaltou ‘a mais alta posição e lhe deu o nome que está acima de todo nome, para que ao nome de Jesus se dobre todo joelho, nos céus e na terra e debaixo da terra, e toda língua confesse que Jesus </a:t>
            </a:r>
            <a:r>
              <a:rPr lang="pt-BR" sz="2000" b="1" dirty="0">
                <a:solidFill>
                  <a:srgbClr val="45827F"/>
                </a:solidFill>
              </a:rPr>
              <a:t>C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risto é o Senhor, para a glória de Deus </a:t>
            </a:r>
            <a:r>
              <a:rPr lang="pt-BR" sz="2000" b="1" dirty="0">
                <a:solidFill>
                  <a:srgbClr val="45827F"/>
                </a:solidFill>
              </a:rPr>
              <a:t>P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ai.” </a:t>
            </a:r>
          </a:p>
        </p:txBody>
      </p:sp>
    </p:spTree>
    <p:extLst>
      <p:ext uri="{BB962C8B-B14F-4D97-AF65-F5344CB8AC3E}">
        <p14:creationId xmlns:p14="http://schemas.microsoft.com/office/powerpoint/2010/main" val="410157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475306" y="1055831"/>
            <a:ext cx="9843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A definição de humildade segundo o livro “do orgulho à humildade” de </a:t>
            </a:r>
            <a:r>
              <a:rPr lang="pt-BR" sz="2000" dirty="0">
                <a:solidFill>
                  <a:srgbClr val="45827F"/>
                </a:solidFill>
              </a:rPr>
              <a:t>S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tuart </a:t>
            </a:r>
            <a:r>
              <a:rPr lang="pt-BR" sz="2000" dirty="0">
                <a:solidFill>
                  <a:srgbClr val="45827F"/>
                </a:solidFill>
              </a:rPr>
              <a:t>S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cott, diz:”  </a:t>
            </a: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Q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uando alguém é suficientemente humilde, ele se centraliza em Deus e nos outros, e não em </a:t>
            </a:r>
            <a:r>
              <a:rPr lang="pt-BR" sz="2000" b="1" i="0" u="none" strike="noStrike" dirty="0" err="1">
                <a:solidFill>
                  <a:srgbClr val="45827F"/>
                </a:solidFill>
                <a:effectLst/>
              </a:rPr>
              <a:t>sí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 mesmo. Esta atitude de centralizar-se nos outros, resulta do seu desejo de amar e glorificar a Deus. Ele não necessita de reconhecimento e aprovação. Não está competindo com Deus ou com os outros. </a:t>
            </a:r>
            <a:br>
              <a:rPr lang="pt-BR" sz="2000" b="1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Ele não tem necessidade de exaltar-se, reconhecendo que, de maneira imerecida, e irrevogável, foi perdoado e o amor de Deus derramado sobre ele. </a:t>
            </a: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O alvo de uma pessoa humilde é 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exaltar a Deus 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 encorajar os outros. </a:t>
            </a: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Resumindo, ele não mais vive para si mesmo, mas sim para aquele que morreu e ressuscitou (2co.5:15). </a:t>
            </a:r>
          </a:p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Destas verdades, podemos apresentar uma definição simples da humildade:  </a:t>
            </a: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A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 mentalidade de cristo (de servo) - uma focalização em Deus e nos outros, uma busca do reconhecimento e da exaltação de Deus, um desejo de glorificar a Deus, em todas as coisas e por todas as coisas que Ele dá. 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pt-BR" sz="2000" b="1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53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631809" y="1655805"/>
            <a:ext cx="5449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Jo.1:3 “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Todas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as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coisas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foram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feitas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por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intermédio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Dele; </a:t>
            </a:r>
            <a:r>
              <a:rPr lang="en-US" sz="2000" dirty="0">
                <a:solidFill>
                  <a:srgbClr val="45827F"/>
                </a:solidFill>
              </a:rPr>
              <a:t>S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em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Ele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, nada do que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existe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teria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sido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45827F"/>
                </a:solidFill>
                <a:effectLst/>
              </a:rPr>
              <a:t>feito</a:t>
            </a:r>
            <a:r>
              <a:rPr lang="en-US" sz="2000" b="0" i="0" u="none" strike="noStrike" dirty="0">
                <a:solidFill>
                  <a:srgbClr val="45827F"/>
                </a:solidFill>
                <a:effectLst/>
              </a:rPr>
              <a:t>.”</a:t>
            </a:r>
          </a:p>
          <a:p>
            <a:pPr algn="l" rtl="0" fontAlgn="base"/>
            <a:endParaRPr lang="en-US" sz="2000" dirty="0">
              <a:solidFill>
                <a:srgbClr val="000000"/>
              </a:solidFill>
            </a:endParaRPr>
          </a:p>
          <a:p>
            <a:pPr algn="l" rtl="0" fontAlgn="base"/>
            <a:endParaRPr lang="en-US" sz="2000" dirty="0">
              <a:solidFill>
                <a:srgbClr val="000000"/>
              </a:solidFill>
            </a:endParaRPr>
          </a:p>
          <a:p>
            <a:pPr algn="ctr" rtl="0" fontAlgn="base"/>
            <a:r>
              <a:rPr lang="en-US" sz="2000" b="1" dirty="0" err="1">
                <a:solidFill>
                  <a:srgbClr val="45827F"/>
                </a:solidFill>
              </a:rPr>
              <a:t>R</a:t>
            </a:r>
            <a:r>
              <a:rPr lang="en-US" sz="2000" b="1" i="0" u="none" strike="noStrike" dirty="0" err="1">
                <a:solidFill>
                  <a:srgbClr val="45827F"/>
                </a:solidFill>
                <a:effectLst/>
              </a:rPr>
              <a:t>eflexão</a:t>
            </a:r>
            <a:r>
              <a:rPr lang="pt-BR" sz="2000" b="1" dirty="0">
                <a:solidFill>
                  <a:srgbClr val="45827F"/>
                </a:solidFill>
              </a:rPr>
              <a:t>:</a:t>
            </a:r>
          </a:p>
          <a:p>
            <a:pPr algn="ctr" rtl="0" fontAlgn="base"/>
            <a:endParaRPr lang="pt-BR" sz="2000" b="1" dirty="0">
              <a:solidFill>
                <a:srgbClr val="45827F"/>
              </a:solidFill>
            </a:endParaRPr>
          </a:p>
          <a:p>
            <a:pPr algn="ctr" rtl="0" fontAlgn="base"/>
            <a:r>
              <a:rPr lang="pt-BR" sz="2000" b="1" dirty="0">
                <a:solidFill>
                  <a:srgbClr val="45827F"/>
                </a:solidFill>
              </a:rPr>
              <a:t>Q</a:t>
            </a: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uem somos nós mulheres? E onde estamos na história? </a:t>
            </a:r>
          </a:p>
          <a:p>
            <a:pPr algn="ctr" rtl="0" fontAlgn="base"/>
            <a:endParaRPr lang="pt-BR" sz="2000" b="1" dirty="0">
              <a:solidFill>
                <a:srgbClr val="45827F"/>
              </a:solidFill>
            </a:endParaRPr>
          </a:p>
          <a:p>
            <a:pPr algn="ctr" rtl="0" fontAlgn="base"/>
            <a:br>
              <a:rPr lang="pt-BR" sz="2000" b="1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1" i="0" u="none" strike="noStrike" dirty="0">
                <a:solidFill>
                  <a:srgbClr val="45827F"/>
                </a:solidFill>
                <a:effectLst/>
              </a:rPr>
              <a:t>Eu chamo de “a involução na evolução”.</a:t>
            </a:r>
            <a:endParaRPr lang="en-US" sz="2000" b="1" i="0" u="none" strike="noStrike" dirty="0">
              <a:solidFill>
                <a:srgbClr val="45827F"/>
              </a:solidFill>
              <a:effectLst/>
            </a:endParaRPr>
          </a:p>
        </p:txBody>
      </p:sp>
      <p:pic>
        <p:nvPicPr>
          <p:cNvPr id="3074" name="Picture 2" descr="Registros Eletrônicos privados – evolução ou involução? | Observatório do  Registro">
            <a:extLst>
              <a:ext uri="{FF2B5EF4-FFF2-40B4-BE49-F238E27FC236}">
                <a16:creationId xmlns:a16="http://schemas.microsoft.com/office/drawing/2014/main" id="{CB01E0E8-BDE5-3E49-B3E9-22FE4691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16" y="1655805"/>
            <a:ext cx="4907708" cy="30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60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C56D2-D70F-191C-CC6B-B8BA3BA47068}"/>
              </a:ext>
            </a:extLst>
          </p:cNvPr>
          <p:cNvSpPr txBox="1"/>
          <p:nvPr/>
        </p:nvSpPr>
        <p:spPr>
          <a:xfrm>
            <a:off x="1638300" y="1135947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Estamos </a:t>
            </a:r>
            <a:r>
              <a:rPr lang="pt-BR" sz="2000" dirty="0">
                <a:solidFill>
                  <a:srgbClr val="45827F"/>
                </a:solidFill>
              </a:rPr>
              <a:t>em uma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 época em que temos maior acesso à educação, mais oportunidades profissionais, riquezas e autodeterminação do que nunca 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(estou dizendo de maneira geral no mundo, e em relação às mulheres!).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A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parentemente, podemos ter tudo! ou pelo menos muito mais do que podíamos no passado, e, do que muitas mulheres em muitas partes do mundo podem ter, e ainda assim, a decepção, a depressão, o desanimo, a frustração, são realidades cada vez maiores em todo o universo feminino no mundo.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H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á um artigo, (“a nova crise de meia idade para as mulheres”), que cita que pesquisas feitas indicam que “a felicidade das mulheres decaiu tanto absolutamente quanto em relação aos homens desde o início da década de 1970 até meados dos anos 2000.</a:t>
            </a:r>
          </a:p>
          <a:p>
            <a:pPr algn="ctr" rtl="0" fontAlgn="base"/>
            <a:r>
              <a:rPr lang="pt-BR" sz="2000" dirty="0">
                <a:solidFill>
                  <a:srgbClr val="45827F"/>
                </a:solidFill>
              </a:rPr>
              <a:t>M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ais de uma em cada cinco mulheres fazem uso de antidepressivos.”</a:t>
            </a:r>
            <a:endParaRPr lang="en-US" sz="2000" b="0" i="0" u="none" strike="noStrike" dirty="0">
              <a:solidFill>
                <a:srgbClr val="4582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201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ntada no chão&#10;&#10;Descrição gerada automaticamente com confiança média">
            <a:extLst>
              <a:ext uri="{FF2B5EF4-FFF2-40B4-BE49-F238E27FC236}">
                <a16:creationId xmlns:a16="http://schemas.microsoft.com/office/drawing/2014/main" id="{66BC17CA-A562-64BA-5519-E4C71DB678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78"/>
            <a:ext cx="12192000" cy="685800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DB4EB8C-C549-E94F-AC95-CE6F9477493F}"/>
              </a:ext>
            </a:extLst>
          </p:cNvPr>
          <p:cNvSpPr txBox="1"/>
          <p:nvPr/>
        </p:nvSpPr>
        <p:spPr>
          <a:xfrm>
            <a:off x="3151093" y="366100"/>
            <a:ext cx="7265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A taxa de suicídio cresce a cada dia entre as mulheres. </a:t>
            </a:r>
            <a:r>
              <a:rPr lang="pt-BR" sz="2000" dirty="0">
                <a:solidFill>
                  <a:srgbClr val="45827F"/>
                </a:solidFill>
              </a:rPr>
              <a:t>D</a:t>
            </a: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esilusão, tristeza, decepção, desânimo, por que será que a sabedoria do mundo não nos deu o que prometeu??(Ilustração - </a:t>
            </a:r>
            <a:r>
              <a:rPr lang="pt-BR" sz="2000" dirty="0">
                <a:solidFill>
                  <a:srgbClr val="45827F"/>
                </a:solidFill>
              </a:rPr>
              <a:t>Caso Real)</a:t>
            </a:r>
            <a:br>
              <a:rPr lang="pt-BR" sz="2000" b="0" i="0" u="none" strike="noStrike" dirty="0">
                <a:solidFill>
                  <a:srgbClr val="45827F"/>
                </a:solidFill>
                <a:effectLst/>
              </a:rPr>
            </a:br>
            <a:r>
              <a:rPr lang="pt-BR" sz="2000" b="0" i="0" u="none" strike="noStrike" dirty="0">
                <a:solidFill>
                  <a:srgbClr val="45827F"/>
                </a:solidFill>
                <a:effectLst/>
              </a:rPr>
              <a:t>Ou seja, a “realização pessoal, profissional, sem considerar primeiro o que Deus prioriza pra mim, sem considerar o propósito para o qual fomos criadas, não funciona, nem pra minha felicidade verdadeira e nem pra glorificar a Ele, que é o objetivo da minha vida. </a:t>
            </a:r>
            <a:endParaRPr lang="pt-BR" sz="2000" dirty="0"/>
          </a:p>
        </p:txBody>
      </p:sp>
      <p:pic>
        <p:nvPicPr>
          <p:cNvPr id="8" name="Imagem 7" descr="Gráfico&#10;&#10;Descrição gerada automaticamente">
            <a:extLst>
              <a:ext uri="{FF2B5EF4-FFF2-40B4-BE49-F238E27FC236}">
                <a16:creationId xmlns:a16="http://schemas.microsoft.com/office/drawing/2014/main" id="{91F7E592-4C6E-6E42-A63F-FDDC067C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4" y="2782203"/>
            <a:ext cx="7040019" cy="33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3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3030</Words>
  <Application>Microsoft Macintosh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Segoe UI</vt:lpstr>
      <vt:lpstr>Tema do Office</vt:lpstr>
      <vt:lpstr>Que eu Diminua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eu Diminua</dc:title>
  <dc:creator>Joao Butuem</dc:creator>
  <cp:lastModifiedBy>Joao Butuem</cp:lastModifiedBy>
  <cp:revision>2</cp:revision>
  <dcterms:created xsi:type="dcterms:W3CDTF">2023-05-05T13:40:55Z</dcterms:created>
  <dcterms:modified xsi:type="dcterms:W3CDTF">2023-05-05T17:56:28Z</dcterms:modified>
</cp:coreProperties>
</file>