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341" r:id="rId3"/>
    <p:sldId id="309" r:id="rId4"/>
    <p:sldId id="362" r:id="rId5"/>
    <p:sldId id="305" r:id="rId6"/>
    <p:sldId id="342" r:id="rId7"/>
    <p:sldId id="343" r:id="rId8"/>
    <p:sldId id="363" r:id="rId9"/>
    <p:sldId id="364" r:id="rId10"/>
    <p:sldId id="365" r:id="rId11"/>
    <p:sldId id="366" r:id="rId12"/>
    <p:sldId id="367" r:id="rId13"/>
    <p:sldId id="370" r:id="rId14"/>
    <p:sldId id="371" r:id="rId15"/>
    <p:sldId id="368" r:id="rId16"/>
    <p:sldId id="369" r:id="rId17"/>
    <p:sldId id="374" r:id="rId18"/>
    <p:sldId id="375" r:id="rId19"/>
    <p:sldId id="376" r:id="rId20"/>
    <p:sldId id="377" r:id="rId21"/>
    <p:sldId id="372" r:id="rId22"/>
    <p:sldId id="379" r:id="rId23"/>
    <p:sldId id="380" r:id="rId24"/>
    <p:sldId id="373" r:id="rId25"/>
    <p:sldId id="378" r:id="rId26"/>
    <p:sldId id="381" r:id="rId27"/>
    <p:sldId id="382" r:id="rId28"/>
    <p:sldId id="385" r:id="rId29"/>
    <p:sldId id="383" r:id="rId30"/>
    <p:sldId id="386" r:id="rId31"/>
    <p:sldId id="384" r:id="rId32"/>
    <p:sldId id="387" r:id="rId33"/>
  </p:sldIdLst>
  <p:sldSz cx="6858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37" autoAdjust="0"/>
    <p:restoredTop sz="54670" autoAdjust="0"/>
  </p:normalViewPr>
  <p:slideViewPr>
    <p:cSldViewPr snapToGrid="0">
      <p:cViewPr varScale="1">
        <p:scale>
          <a:sx n="62" d="100"/>
          <a:sy n="62" d="100"/>
        </p:scale>
        <p:origin x="2266" y="58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FontTx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Quando você peca, você é o único responsável – Mc 7.21-23</a:t>
            </a:r>
          </a:p>
          <a:p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  Porque de dentro, do coração das pessoas, é que procedem os maus pensamentos, as imoralidades sexuais, os furtos, os homicídios,</a:t>
            </a:r>
          </a:p>
          <a:p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  os adultérios, a avareza, as maldades, o engano, a libertinagem, a inveja, a blasfêmia, o orgulho, a falta de juízo.</a:t>
            </a:r>
          </a:p>
          <a:p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  Todos estes males vêm de dentro e contaminam a pessoa.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5475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pt-BR" sz="1100" b="0" i="1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confissão está ligada à graça. Livre-se da tentativa de vencer sozinho. Isso gera medo.</a:t>
            </a:r>
          </a:p>
        </p:txBody>
      </p:sp>
    </p:spTree>
    <p:extLst>
      <p:ext uri="{BB962C8B-B14F-4D97-AF65-F5344CB8AC3E}">
        <p14:creationId xmlns:p14="http://schemas.microsoft.com/office/powerpoint/2010/main" val="3891220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Diótrefes</a:t>
            </a:r>
            <a:r>
              <a:rPr lang="pt-BR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era um homem perverso. Um cristão nominal, mas não gostava dos ensinamentos dos apóstolos. Recusava-se a acolher novos cristãos 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não permitia que outros cristãos acolhessem outros. João resume numa frase as obras malignas dele: “gosta de exercer a primazia”.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Deseja o controle, poder, atenção por si mesmo. Isso leva a uma multidão de pecados.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Há muitas histórias, fraquezas e razões para se alimentar da pornografia. Mas, o que todos tem em comum é o orgulho, a arrogância, a primazia que querem sempre exercer.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 impossível assistir pornografia e ser humilde ao mesmo tempo.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Quem alega que por causa de solidão, abandono, stress, </a:t>
            </a:r>
            <a:r>
              <a:rPr lang="pt-BR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etc</a:t>
            </a:r>
            <a:r>
              <a:rPr lang="pt-BR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vê pornografia, não revela carência, mas sim, arrogância.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Tg</a:t>
            </a:r>
            <a:r>
              <a:rPr lang="pt-BR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3.13-16</a:t>
            </a:r>
          </a:p>
        </p:txBody>
      </p:sp>
    </p:spTree>
    <p:extLst>
      <p:ext uri="{BB962C8B-B14F-4D97-AF65-F5344CB8AC3E}">
        <p14:creationId xmlns:p14="http://schemas.microsoft.com/office/powerpoint/2010/main" val="3335494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Considerar a salvação: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Nada pode promover mais a humildade do que a consideração do que Deus fez em nós ao nos salvar das consequências do pecado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texto nos relembra da misericórdia de Deus.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Quando compreendemos isso de forma profunda, entendemos o quão bom é Deus.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Ao considerar a minha salvação, devo ser humilde, pois eu era um miserável pecador, imundo, mas a graça de Deus me alcançou.</a:t>
            </a:r>
          </a:p>
        </p:txBody>
      </p:sp>
    </p:spTree>
    <p:extLst>
      <p:ext uri="{BB962C8B-B14F-4D97-AF65-F5344CB8AC3E}">
        <p14:creationId xmlns:p14="http://schemas.microsoft.com/office/powerpoint/2010/main" val="2436946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Nada pode promover mais a humildade do que a consideração do que Deus fez em nós ao nos salvar das consequências do pecado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texto nos relembra da misericórdia de Deus.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Quando compreendemos isso de forma profunda, entendemos o quão bom é Deus.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Ao considerar o minha salvação, devo ser humilde, pois eu era um miserável pecador, imundo, mas a graça de Deus me alcançou.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pt-BR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pt-BR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Considerar o Pecado! A pornografia não é o único pecado.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pt-BR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pt-BR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Considerar o Serviço! Servir deve ser parte diária da vida de alguém que habitualmente se alimenta da pornografia.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pt-BR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pt-BR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Humildade para sujeitar-se a Cristo: </a:t>
            </a:r>
            <a:r>
              <a:rPr lang="pt-BR" sz="1100" b="1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Fp</a:t>
            </a: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2.3,4</a:t>
            </a:r>
          </a:p>
        </p:txBody>
      </p:sp>
    </p:spTree>
    <p:extLst>
      <p:ext uri="{BB962C8B-B14F-4D97-AF65-F5344CB8AC3E}">
        <p14:creationId xmlns:p14="http://schemas.microsoft.com/office/powerpoint/2010/main" val="2923544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Medidas radicais são importantes. Não apenas, mas também.</a:t>
            </a:r>
          </a:p>
        </p:txBody>
      </p:sp>
    </p:spTree>
    <p:extLst>
      <p:ext uri="{BB962C8B-B14F-4D97-AF65-F5344CB8AC3E}">
        <p14:creationId xmlns:p14="http://schemas.microsoft.com/office/powerpoint/2010/main" val="707034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 chamado a um padrão sério/radical e uma estratégia séria por causa dos sérios riscos envolvidos.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1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Mediadas radicais em 3 áreas: Quando você deseja ver / quando tem tempo para ver / quando está disponível a você.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1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pornografia revela desejos impuros, sujos no coração pecaminoso.</a:t>
            </a:r>
          </a:p>
        </p:txBody>
      </p:sp>
    </p:spTree>
    <p:extLst>
      <p:ext uri="{BB962C8B-B14F-4D97-AF65-F5344CB8AC3E}">
        <p14:creationId xmlns:p14="http://schemas.microsoft.com/office/powerpoint/2010/main" val="1393035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sz="1100" dirty="0"/>
              <a:t>O arrependimento é crucial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sz="1100" dirty="0"/>
              <a:t>A Bíblia é essencial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sz="1100" dirty="0"/>
              <a:t>A ajuda é necessária. Você não foi projetado para lutar sozinho.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1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6572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Salmo 1</a:t>
            </a:r>
          </a:p>
        </p:txBody>
      </p:sp>
    </p:spTree>
    <p:extLst>
      <p:ext uri="{BB962C8B-B14F-4D97-AF65-F5344CB8AC3E}">
        <p14:creationId xmlns:p14="http://schemas.microsoft.com/office/powerpoint/2010/main" val="2482615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Software de prestação: Bloqueia sites censuráveis / registra atividades na internet  e envia para alguém da sua escolha.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Pode ser instalado, também, um filtro no roteador.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Cuidados nos hotéis.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1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Essas medidas são radicais, difíceis, dolorosas e caras. Ninguém amputa um membro por que é divertido, mas para se livrar da morte.</a:t>
            </a:r>
          </a:p>
        </p:txBody>
      </p:sp>
    </p:spTree>
    <p:extLst>
      <p:ext uri="{BB962C8B-B14F-4D97-AF65-F5344CB8AC3E}">
        <p14:creationId xmlns:p14="http://schemas.microsoft.com/office/powerpoint/2010/main" val="175999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FontTx/>
              <a:buNone/>
            </a:pPr>
            <a:r>
              <a:rPr lang="pt-BR" baseline="0" dirty="0"/>
              <a:t>Na semana passada vimos alguns pontos sobre o hábito escravizador da pornografia:</a:t>
            </a:r>
          </a:p>
          <a:p>
            <a:pPr marL="0" indent="0">
              <a:buFontTx/>
              <a:buNone/>
            </a:pPr>
            <a:r>
              <a:rPr lang="pt-BR" baseline="0" dirty="0"/>
              <a:t>1. Mentiras: Foi a última vez / posso parar quando eu quiser / confessar custo muito</a:t>
            </a:r>
          </a:p>
          <a:p>
            <a:pPr marL="0" indent="0">
              <a:buFontTx/>
              <a:buNone/>
            </a:pPr>
            <a:r>
              <a:rPr lang="pt-BR" baseline="0" dirty="0"/>
              <a:t>2 – Verdades: Quando confessamos: a tentação perde seu poder / o pecado perde sua habilidade / o vício perde o controle</a:t>
            </a:r>
          </a:p>
          <a:p>
            <a:pPr marL="0" indent="0">
              <a:buFontTx/>
              <a:buNone/>
            </a:pPr>
            <a:r>
              <a:rPr lang="pt-BR" baseline="0" dirty="0"/>
              <a:t>3. 18 fatores que levam à pornografia: tédio, stress, fracasso, sucesso, tempo, lugar, amargura......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4. O que a Bíblia fala sobre a imoralidade sexual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48877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 importante e é bíblico. </a:t>
            </a:r>
            <a:r>
              <a:rPr lang="pt-BR" sz="1100" b="1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</a:t>
            </a: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6.1,2</a:t>
            </a:r>
          </a:p>
        </p:txBody>
      </p:sp>
    </p:spTree>
    <p:extLst>
      <p:ext uri="{BB962C8B-B14F-4D97-AF65-F5344CB8AC3E}">
        <p14:creationId xmlns:p14="http://schemas.microsoft.com/office/powerpoint/2010/main" val="2837784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Duas lições do texto: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Quando alguém está preso ao pecado, precisa ser advertido por alguém que vive no Espírito.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Quem for confrontar e aconselhar o que estiver em pecado, deve ter um espírito de mansidão e amor.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conselheiro deve, também guardar o coração dos sentimentos de raiva e frustração que poder surgir no momento em que tenta ajudar alguém.</a:t>
            </a:r>
          </a:p>
        </p:txBody>
      </p:sp>
    </p:spTree>
    <p:extLst>
      <p:ext uri="{BB962C8B-B14F-4D97-AF65-F5344CB8AC3E}">
        <p14:creationId xmlns:p14="http://schemas.microsoft.com/office/powerpoint/2010/main" val="2263052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objetivo não é simplesmente relatar o pecado, mas sim e principalmente, buscar ajuda.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1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 necessário depender da Graça para que haja um conversa franca, sincera, madura, confrontação amorosa.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1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1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8513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carta aos Efésios, aprendemos qual importante é a gratidão na luta contra a pornografia.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</a:t>
            </a: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5.3,4</a:t>
            </a:r>
          </a:p>
        </p:txBody>
      </p:sp>
    </p:spTree>
    <p:extLst>
      <p:ext uri="{BB962C8B-B14F-4D97-AF65-F5344CB8AC3E}">
        <p14:creationId xmlns:p14="http://schemas.microsoft.com/office/powerpoint/2010/main" val="33501741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Deus proíbe ações sexuais imorais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Deus proíbe qualquer tipo de impureza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Deus proíbe a cobiça.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pt-BR" sz="11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Deus recomenda que em lugar da imoralidade, haja gratidão.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oposto da gratidão é a cobiça.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cobiça gananciosa perverte o desejo em grau e em direção. Desejo por coisas que não deverão querer.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desejo sexual, em si, não é pecaminoso. Mas quando se deseja sexo com uma mulher ou homem que não é seu cônjuge,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desejo está direcionado na direção errada e é cobiçoso.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lógica da luxúria requer que você esteja descontente com o que tem e preste atenção naquilo que não tem.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Quais motivos para sermos gratos?.....</a:t>
            </a:r>
          </a:p>
        </p:txBody>
      </p:sp>
    </p:spTree>
    <p:extLst>
      <p:ext uri="{BB962C8B-B14F-4D97-AF65-F5344CB8AC3E}">
        <p14:creationId xmlns:p14="http://schemas.microsoft.com/office/powerpoint/2010/main" val="3014908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1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81508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1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34486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Jesus havia acabado de realizar a multiplicação dos pães. Eles continuavam seguindo a Jesus por causa dos seus milagres.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 Jesus sabia o que eles queriam. Sua resposta foi direcionar seus corações da comida que perece, para ele.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pão verdadeiro vindo do Céu.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razão por que Jesus realizou o milagre de alimentar a multidão não foi para por fim à fome. Foi para que cressem nele como O Filho de Deus.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1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Quando focamos nos nossos próprios interesses e desejos, perdemos a verdadeira razão por que Deus nos deu Jesus para nos salvar.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Precisamos ir a Jesus, não somente em busca de um libertador, faz-de-tudo. Não principalmente para nos libertar da pornografia.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Precisamos desenvolver um relacionamento íntimo com Ele, mais do que e luta para vencer a pornografia.</a:t>
            </a:r>
          </a:p>
        </p:txBody>
      </p:sp>
    </p:spTree>
    <p:extLst>
      <p:ext uri="{BB962C8B-B14F-4D97-AF65-F5344CB8AC3E}">
        <p14:creationId xmlns:p14="http://schemas.microsoft.com/office/powerpoint/2010/main" val="4338037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1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47892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1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9105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É possível que estejamos enfrentando na nossa própria vida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É possível que estejamos enfrentando na nossa própria casa ou igreja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Queremos saber como lidar e vencer e como ajudar alguém a vencer o hábito pecaminoso.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05206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Há misericórdia e graça disponíveis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Jesus se identifica conosco e nos mostra como reagir às tentações sem pecar.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Quando nos aproximamos dele, recebemos da Sua graça e misericórdia.</a:t>
            </a:r>
          </a:p>
        </p:txBody>
      </p:sp>
    </p:spTree>
    <p:extLst>
      <p:ext uri="{BB962C8B-B14F-4D97-AF65-F5344CB8AC3E}">
        <p14:creationId xmlns:p14="http://schemas.microsoft.com/office/powerpoint/2010/main" val="1744696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se for o seu cônjuge?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Não lute sozinho – 1 </a:t>
            </a:r>
            <a:r>
              <a:rPr lang="pt-BR" sz="1100" b="1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Ts</a:t>
            </a: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5.11; </a:t>
            </a:r>
            <a:r>
              <a:rPr lang="pt-BR" sz="1100" b="1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Hb</a:t>
            </a: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10.24-25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Lide biblicamente com as emoções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Lute para perdoar – </a:t>
            </a:r>
            <a:r>
              <a:rPr lang="pt-BR" sz="1100" b="1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</a:t>
            </a: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4.32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Confesse seus pecados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1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Seja um cônjuge e não um policial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pt-BR" sz="11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5542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Não importa quão intensa ou longa seja a luta de alguém contra a pornografia. Cristo pode libertar!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Veremos alguns princípios e estratégias para vencer o hábito escravizador da pornografia.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Todas são fundamentadas na graça. Mudanças são sempre possíveis.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9660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 primeiro fato que se deve conhecer sobre a poderosa graça de Deus é que por meio dela Deus perdoa nossos pecados.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Deus fez-se provisão ao tomar para si os nossos pecados, pregando-os no Cruz de Cristo e assim tirar a nossa dívida.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Cada momento em que alguém se envolveu com imagens de imoralidade sexual para alimentar  a luxúria, Jesus pagou ao morrer pelos pecados.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Além dessa certeza, nós podemos andar em novidade de vida, pois fomos sepultados e ressuscitados com Cristo na sua morte e ressurreição.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1134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A morte e ressurreição de Cristo é também a nossa morte e ressurreição. Sua morte e ressurreição nos levam à transformação.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É pela graça redentora que temos a possibilidade de viver uma nova vida, por causa do que Cristo fez por nós.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A graça de Deus tem o poder de dar um coração novo, puro e a vitória sobre os desejos impuros.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Devemos nos considerar mortos para o pecado e vivos para Deus. Não permitir que o pecado reine, levando-nos a obedecer às sua paixões.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Rm</a:t>
            </a: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6.11,12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0904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Graça perdoadora e graça transformadora são fatores imprescindíveis na vida cristã.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0041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2 verdades que descrevem a importância da confissão: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A confissão é a maneira de receber a promessa da misericórdia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A confissão é importante por causa do tipo de misericórdia que a acompanha.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-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Tg</a:t>
            </a: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4.6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6281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Há duas implicações no texto que se relacionam à luta contra a pornografia: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O desejo de experimentar o favor da graça de Deus enquanto se busca a pureza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A vergonha e o medo de confessar é uma barreira para muitos. Qual é o real problema?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É provável que exista o problema de amar mais a si mesmo que a Deus. Mais a si mesmo que os outros.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Isso é orgulho. Mas, como uma pessoa orgulhosa pode experimentar o favor de Deus? Sendo humilde.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Não há misericórdia ou favor para os arrogantes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5370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781" y="744575"/>
            <a:ext cx="639045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3775" y="2834125"/>
            <a:ext cx="639045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42900" lvl="0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299992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42900" lvl="0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28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700" lvl="2" indent="-228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600" lvl="3" indent="-228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500" lvl="4" indent="-228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400" lvl="5" indent="-228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300" lvl="6" indent="-228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200" lvl="7" indent="-228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100" lvl="8" indent="-228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624300" y="1152475"/>
            <a:ext cx="299992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42900" lvl="0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28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700" lvl="2" indent="-228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600" lvl="3" indent="-228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500" lvl="4" indent="-228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400" lvl="5" indent="-228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300" lvl="6" indent="-228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200" lvl="7" indent="-228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100" lvl="8" indent="-228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33775" y="555600"/>
            <a:ext cx="2106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33775" y="1389600"/>
            <a:ext cx="2106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42900" lvl="0" indent="-228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1pPr>
            <a:lvl2pPr marL="685800" lvl="1" indent="-228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700" lvl="2" indent="-228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600" lvl="3" indent="-228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500" lvl="4" indent="-228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400" lvl="5" indent="-228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300" lvl="6" indent="-228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200" lvl="7" indent="-228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100" lvl="8" indent="-228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67688" y="450150"/>
            <a:ext cx="477585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125"/>
            <a:ext cx="3429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99125" y="1233175"/>
            <a:ext cx="30339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99125" y="2803075"/>
            <a:ext cx="30339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704625" y="724075"/>
            <a:ext cx="287775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342900" lvl="0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33775" y="4230575"/>
            <a:ext cx="44991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34290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33775" y="1106125"/>
            <a:ext cx="639045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33775" y="3152225"/>
            <a:ext cx="639045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42900" lvl="0" indent="-257175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750">
                <a:solidFill>
                  <a:schemeClr val="dk2"/>
                </a:solidFill>
              </a:defRPr>
            </a:lvl1pPr>
            <a:lvl2pPr lvl="1" algn="r">
              <a:buNone/>
              <a:defRPr sz="750">
                <a:solidFill>
                  <a:schemeClr val="dk2"/>
                </a:solidFill>
              </a:defRPr>
            </a:lvl2pPr>
            <a:lvl3pPr lvl="2" algn="r">
              <a:buNone/>
              <a:defRPr sz="750">
                <a:solidFill>
                  <a:schemeClr val="dk2"/>
                </a:solidFill>
              </a:defRPr>
            </a:lvl3pPr>
            <a:lvl4pPr lvl="3" algn="r">
              <a:buNone/>
              <a:defRPr sz="750">
                <a:solidFill>
                  <a:schemeClr val="dk2"/>
                </a:solidFill>
              </a:defRPr>
            </a:lvl4pPr>
            <a:lvl5pPr lvl="4" algn="r">
              <a:buNone/>
              <a:defRPr sz="750">
                <a:solidFill>
                  <a:schemeClr val="dk2"/>
                </a:solidFill>
              </a:defRPr>
            </a:lvl5pPr>
            <a:lvl6pPr lvl="5" algn="r">
              <a:buNone/>
              <a:defRPr sz="750">
                <a:solidFill>
                  <a:schemeClr val="dk2"/>
                </a:solidFill>
              </a:defRPr>
            </a:lvl6pPr>
            <a:lvl7pPr lvl="6" algn="r">
              <a:buNone/>
              <a:defRPr sz="750">
                <a:solidFill>
                  <a:schemeClr val="dk2"/>
                </a:solidFill>
              </a:defRPr>
            </a:lvl7pPr>
            <a:lvl8pPr lvl="7" algn="r">
              <a:buNone/>
              <a:defRPr sz="750">
                <a:solidFill>
                  <a:schemeClr val="dk2"/>
                </a:solidFill>
              </a:defRPr>
            </a:lvl8pPr>
            <a:lvl9pPr lvl="8" algn="r">
              <a:buNone/>
              <a:defRPr sz="75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lleondejudarugiendo.blogspot.com/2013/07/biblia-biblia-reina-valera-1960-pdf.html" TargetMode="Externa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27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4CC8EFF-51D0-40DC-93CB-05FB56637F20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da Pornografia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8C71F18-74D6-41BB-BFBB-6B1EF8644ED2}"/>
              </a:ext>
            </a:extLst>
          </p:cNvPr>
          <p:cNvSpPr/>
          <p:nvPr/>
        </p:nvSpPr>
        <p:spPr>
          <a:xfrm>
            <a:off x="1019632" y="1412776"/>
            <a:ext cx="795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 dirty="0"/>
              <a:t> 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8B3C8B3-7C77-44BF-B1F8-AD7BB9E0DA5D}"/>
              </a:ext>
            </a:extLst>
          </p:cNvPr>
          <p:cNvSpPr txBox="1"/>
          <p:nvPr/>
        </p:nvSpPr>
        <p:spPr>
          <a:xfrm>
            <a:off x="463377" y="1054657"/>
            <a:ext cx="5931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2. O </a:t>
            </a:r>
            <a:r>
              <a:rPr lang="pt-BR" sz="2400" b="1" dirty="0">
                <a:solidFill>
                  <a:srgbClr val="FF0000"/>
                </a:solidFill>
              </a:rPr>
              <a:t>Confissão</a:t>
            </a:r>
            <a:r>
              <a:rPr lang="pt-BR" sz="2400" b="1" dirty="0"/>
              <a:t> é necessária para se vencer a Pornografia.</a:t>
            </a:r>
          </a:p>
          <a:p>
            <a:endParaRPr lang="pt-BR" sz="24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1B7A35-729E-4B0C-A1ED-1821412E4813}"/>
              </a:ext>
            </a:extLst>
          </p:cNvPr>
          <p:cNvSpPr/>
          <p:nvPr/>
        </p:nvSpPr>
        <p:spPr>
          <a:xfrm>
            <a:off x="642551" y="2094697"/>
            <a:ext cx="59312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i="1" dirty="0">
                <a:latin typeface="+mn-lt"/>
              </a:rPr>
              <a:t>Confesse a Deus e a todos os envolvidos.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i="1" dirty="0">
                <a:latin typeface="+mn-lt"/>
              </a:rPr>
              <a:t>Confesse com a disposição de assumir as consequências.</a:t>
            </a:r>
          </a:p>
          <a:p>
            <a:endParaRPr lang="pt-BR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167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27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4CC8EFF-51D0-40DC-93CB-05FB56637F20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da Pornografia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8C71F18-74D6-41BB-BFBB-6B1EF8644ED2}"/>
              </a:ext>
            </a:extLst>
          </p:cNvPr>
          <p:cNvSpPr/>
          <p:nvPr/>
        </p:nvSpPr>
        <p:spPr>
          <a:xfrm>
            <a:off x="1019632" y="1412776"/>
            <a:ext cx="795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 dirty="0"/>
              <a:t> 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8B3C8B3-7C77-44BF-B1F8-AD7BB9E0DA5D}"/>
              </a:ext>
            </a:extLst>
          </p:cNvPr>
          <p:cNvSpPr txBox="1"/>
          <p:nvPr/>
        </p:nvSpPr>
        <p:spPr>
          <a:xfrm>
            <a:off x="463377" y="1054657"/>
            <a:ext cx="5931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2. O </a:t>
            </a:r>
            <a:r>
              <a:rPr lang="pt-BR" sz="2400" b="1" dirty="0">
                <a:solidFill>
                  <a:srgbClr val="FF0000"/>
                </a:solidFill>
              </a:rPr>
              <a:t>Confissão</a:t>
            </a:r>
            <a:r>
              <a:rPr lang="pt-BR" sz="2400" b="1" dirty="0"/>
              <a:t> é necessária para se vencer a Pornografia.</a:t>
            </a:r>
          </a:p>
          <a:p>
            <a:endParaRPr lang="pt-BR" sz="24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1B7A35-729E-4B0C-A1ED-1821412E4813}"/>
              </a:ext>
            </a:extLst>
          </p:cNvPr>
          <p:cNvSpPr/>
          <p:nvPr/>
        </p:nvSpPr>
        <p:spPr>
          <a:xfrm>
            <a:off x="642551" y="2094697"/>
            <a:ext cx="59312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i="1" dirty="0">
                <a:latin typeface="+mn-lt"/>
              </a:rPr>
              <a:t>Considere confessar seu pecado a uma pessoa madura que possa ajudar.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i="1" dirty="0">
                <a:latin typeface="+mn-lt"/>
              </a:rPr>
              <a:t>Confesse seu pecado sem apresentar qualquer desculpa.</a:t>
            </a:r>
          </a:p>
        </p:txBody>
      </p:sp>
    </p:spTree>
    <p:extLst>
      <p:ext uri="{BB962C8B-B14F-4D97-AF65-F5344CB8AC3E}">
        <p14:creationId xmlns:p14="http://schemas.microsoft.com/office/powerpoint/2010/main" val="41635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27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4CC8EFF-51D0-40DC-93CB-05FB56637F20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da Pornografia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8C71F18-74D6-41BB-BFBB-6B1EF8644ED2}"/>
              </a:ext>
            </a:extLst>
          </p:cNvPr>
          <p:cNvSpPr/>
          <p:nvPr/>
        </p:nvSpPr>
        <p:spPr>
          <a:xfrm>
            <a:off x="1019632" y="1412776"/>
            <a:ext cx="795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 dirty="0"/>
              <a:t> 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1B7A35-729E-4B0C-A1ED-1821412E4813}"/>
              </a:ext>
            </a:extLst>
          </p:cNvPr>
          <p:cNvSpPr/>
          <p:nvPr/>
        </p:nvSpPr>
        <p:spPr>
          <a:xfrm>
            <a:off x="642551" y="2094697"/>
            <a:ext cx="5931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i="1" dirty="0">
              <a:latin typeface="+mn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7DA7075-6C4F-47AF-8296-411486374055}"/>
              </a:ext>
            </a:extLst>
          </p:cNvPr>
          <p:cNvSpPr txBox="1"/>
          <p:nvPr/>
        </p:nvSpPr>
        <p:spPr>
          <a:xfrm>
            <a:off x="371995" y="969565"/>
            <a:ext cx="6089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3. A </a:t>
            </a:r>
            <a:r>
              <a:rPr lang="pt-BR" sz="2400" b="1" dirty="0">
                <a:solidFill>
                  <a:srgbClr val="FF0000"/>
                </a:solidFill>
              </a:rPr>
              <a:t>Humildade</a:t>
            </a:r>
            <a:r>
              <a:rPr lang="pt-BR" sz="2400" b="1" dirty="0"/>
              <a:t> é necessária para se vencer a Pornografia.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D9760EE-3916-4E31-9224-8B393CCBD2FA}"/>
              </a:ext>
            </a:extLst>
          </p:cNvPr>
          <p:cNvSpPr/>
          <p:nvPr/>
        </p:nvSpPr>
        <p:spPr>
          <a:xfrm>
            <a:off x="667769" y="2051636"/>
            <a:ext cx="59312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i="1" dirty="0">
                <a:latin typeface="+mn-lt"/>
              </a:rPr>
              <a:t>9 Escrevi algumas palavras à igreja, mas </a:t>
            </a:r>
            <a:r>
              <a:rPr lang="pt-BR" sz="2400" i="1" dirty="0" err="1">
                <a:latin typeface="+mn-lt"/>
              </a:rPr>
              <a:t>Diótrefes</a:t>
            </a:r>
            <a:r>
              <a:rPr lang="pt-BR" sz="2400" i="1" dirty="0">
                <a:latin typeface="+mn-lt"/>
              </a:rPr>
              <a:t>, que </a:t>
            </a:r>
            <a:r>
              <a:rPr lang="pt-BR" sz="2400" b="1" i="1" dirty="0">
                <a:latin typeface="+mn-lt"/>
              </a:rPr>
              <a:t>gosta de exercer a primazia </a:t>
            </a:r>
            <a:r>
              <a:rPr lang="pt-BR" sz="2400" i="1" dirty="0">
                <a:latin typeface="+mn-lt"/>
              </a:rPr>
              <a:t>entre eles, não nos dá acolhida.</a:t>
            </a:r>
          </a:p>
          <a:p>
            <a:r>
              <a:rPr lang="pt-BR" sz="2400" i="1" dirty="0">
                <a:latin typeface="+mn-lt"/>
              </a:rPr>
              <a:t>					3 </a:t>
            </a:r>
            <a:r>
              <a:rPr lang="pt-BR" sz="2400" i="1" dirty="0" err="1">
                <a:latin typeface="+mn-lt"/>
              </a:rPr>
              <a:t>Jo</a:t>
            </a:r>
            <a:endParaRPr lang="pt-BR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008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27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4CC8EFF-51D0-40DC-93CB-05FB56637F20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da Pornografia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8C71F18-74D6-41BB-BFBB-6B1EF8644ED2}"/>
              </a:ext>
            </a:extLst>
          </p:cNvPr>
          <p:cNvSpPr/>
          <p:nvPr/>
        </p:nvSpPr>
        <p:spPr>
          <a:xfrm>
            <a:off x="1019632" y="1412776"/>
            <a:ext cx="795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 dirty="0"/>
              <a:t> 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1B7A35-729E-4B0C-A1ED-1821412E4813}"/>
              </a:ext>
            </a:extLst>
          </p:cNvPr>
          <p:cNvSpPr/>
          <p:nvPr/>
        </p:nvSpPr>
        <p:spPr>
          <a:xfrm>
            <a:off x="642551" y="2094697"/>
            <a:ext cx="5931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i="1" dirty="0">
              <a:latin typeface="+mn-lt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5267257-6347-45C0-B164-EC7EA65A0132}"/>
              </a:ext>
            </a:extLst>
          </p:cNvPr>
          <p:cNvSpPr/>
          <p:nvPr/>
        </p:nvSpPr>
        <p:spPr>
          <a:xfrm>
            <a:off x="327453" y="678924"/>
            <a:ext cx="62030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i="1" dirty="0">
                <a:latin typeface="+mn-lt"/>
              </a:rPr>
              <a:t>3  Pois nós também, no passado, éramos insensatos, desobedientes, desgarrados, escravos de todo tipo de paixões e prazeres, vivendo em maldade e inveja, sendo odiados e odiando-nos uns aos outros.</a:t>
            </a:r>
          </a:p>
          <a:p>
            <a:r>
              <a:rPr lang="pt-BR" sz="2400" i="1" dirty="0">
                <a:latin typeface="+mn-lt"/>
              </a:rPr>
              <a:t>4  Mas quando se manifestou a bondade de Deus, nosso Salvador, e o seu amor por todos,</a:t>
            </a:r>
          </a:p>
          <a:p>
            <a:r>
              <a:rPr lang="pt-BR" sz="2400" i="1" dirty="0">
                <a:latin typeface="+mn-lt"/>
              </a:rPr>
              <a:t>			</a:t>
            </a:r>
            <a:r>
              <a:rPr lang="pt-BR" sz="2400" i="1" dirty="0" err="1">
                <a:latin typeface="+mn-lt"/>
              </a:rPr>
              <a:t>Tt</a:t>
            </a:r>
            <a:r>
              <a:rPr lang="pt-BR" sz="2400" i="1" dirty="0">
                <a:latin typeface="+mn-lt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72880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27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4CC8EFF-51D0-40DC-93CB-05FB56637F20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da Pornografia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8C71F18-74D6-41BB-BFBB-6B1EF8644ED2}"/>
              </a:ext>
            </a:extLst>
          </p:cNvPr>
          <p:cNvSpPr/>
          <p:nvPr/>
        </p:nvSpPr>
        <p:spPr>
          <a:xfrm>
            <a:off x="1019632" y="1412776"/>
            <a:ext cx="795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 dirty="0"/>
              <a:t> 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1B7A35-729E-4B0C-A1ED-1821412E4813}"/>
              </a:ext>
            </a:extLst>
          </p:cNvPr>
          <p:cNvSpPr/>
          <p:nvPr/>
        </p:nvSpPr>
        <p:spPr>
          <a:xfrm>
            <a:off x="642551" y="2094697"/>
            <a:ext cx="5931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i="1" dirty="0">
              <a:latin typeface="+mn-lt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5267257-6347-45C0-B164-EC7EA65A0132}"/>
              </a:ext>
            </a:extLst>
          </p:cNvPr>
          <p:cNvSpPr/>
          <p:nvPr/>
        </p:nvSpPr>
        <p:spPr>
          <a:xfrm>
            <a:off x="315097" y="692385"/>
            <a:ext cx="620309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i="1" dirty="0"/>
              <a:t>5  ele nos salvou, não por obras de justiça praticadas por nós, mas segundo a sua misericórdia. Ele nos salvou mediante o lavar regenerador e renovador do Espírito Santo,</a:t>
            </a:r>
            <a:endParaRPr lang="pt-BR" sz="2400" i="1" dirty="0">
              <a:latin typeface="+mn-lt"/>
            </a:endParaRPr>
          </a:p>
          <a:p>
            <a:r>
              <a:rPr lang="pt-BR" sz="2400" i="1" dirty="0">
                <a:latin typeface="+mn-lt"/>
              </a:rPr>
              <a:t>6  que ele derramou sobre nós ricamente, por meio de Jesus Cristo, nosso Salvador,</a:t>
            </a:r>
          </a:p>
          <a:p>
            <a:r>
              <a:rPr lang="pt-BR" sz="2400" i="1" dirty="0">
                <a:latin typeface="+mn-lt"/>
              </a:rPr>
              <a:t>7  a fim de que, justificados por graça, nos tornemos seus herdeiros, segundo a esperança da vida eterna.</a:t>
            </a:r>
          </a:p>
          <a:p>
            <a:r>
              <a:rPr lang="pt-BR" sz="2400" i="1" dirty="0">
                <a:latin typeface="+mn-lt"/>
              </a:rPr>
              <a:t>			</a:t>
            </a:r>
            <a:r>
              <a:rPr lang="pt-BR" sz="2400" i="1" dirty="0" err="1">
                <a:latin typeface="+mn-lt"/>
              </a:rPr>
              <a:t>Tt</a:t>
            </a:r>
            <a:r>
              <a:rPr lang="pt-BR" sz="2400" i="1" dirty="0">
                <a:latin typeface="+mn-lt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64235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27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4CC8EFF-51D0-40DC-93CB-05FB56637F20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da Pornografia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8C71F18-74D6-41BB-BFBB-6B1EF8644ED2}"/>
              </a:ext>
            </a:extLst>
          </p:cNvPr>
          <p:cNvSpPr/>
          <p:nvPr/>
        </p:nvSpPr>
        <p:spPr>
          <a:xfrm>
            <a:off x="1019632" y="1412776"/>
            <a:ext cx="795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 dirty="0"/>
              <a:t> 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8B3C8B3-7C77-44BF-B1F8-AD7BB9E0DA5D}"/>
              </a:ext>
            </a:extLst>
          </p:cNvPr>
          <p:cNvSpPr txBox="1"/>
          <p:nvPr/>
        </p:nvSpPr>
        <p:spPr>
          <a:xfrm>
            <a:off x="463377" y="1054657"/>
            <a:ext cx="5931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4. </a:t>
            </a:r>
            <a:r>
              <a:rPr lang="pt-BR" sz="2400" b="1" dirty="0">
                <a:solidFill>
                  <a:srgbClr val="FF0000"/>
                </a:solidFill>
              </a:rPr>
              <a:t>Medidas Radicais </a:t>
            </a:r>
            <a:r>
              <a:rPr lang="pt-BR" sz="2400" b="1" dirty="0"/>
              <a:t>são necessárias para se vencer a Pornografia.</a:t>
            </a:r>
          </a:p>
          <a:p>
            <a:endParaRPr lang="pt-BR" sz="2400" b="1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1B7A35-729E-4B0C-A1ED-1821412E4813}"/>
              </a:ext>
            </a:extLst>
          </p:cNvPr>
          <p:cNvSpPr/>
          <p:nvPr/>
        </p:nvSpPr>
        <p:spPr>
          <a:xfrm>
            <a:off x="642551" y="2094697"/>
            <a:ext cx="5931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331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27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4CC8EFF-51D0-40DC-93CB-05FB56637F20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da Pornografia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8C71F18-74D6-41BB-BFBB-6B1EF8644ED2}"/>
              </a:ext>
            </a:extLst>
          </p:cNvPr>
          <p:cNvSpPr/>
          <p:nvPr/>
        </p:nvSpPr>
        <p:spPr>
          <a:xfrm>
            <a:off x="1019632" y="1412776"/>
            <a:ext cx="795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 dirty="0"/>
              <a:t> 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1B7A35-729E-4B0C-A1ED-1821412E4813}"/>
              </a:ext>
            </a:extLst>
          </p:cNvPr>
          <p:cNvSpPr/>
          <p:nvPr/>
        </p:nvSpPr>
        <p:spPr>
          <a:xfrm>
            <a:off x="642551" y="2094697"/>
            <a:ext cx="5931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i="1" dirty="0">
              <a:latin typeface="+mn-lt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F0EDA68-A653-4BE3-901E-0A1C56243978}"/>
              </a:ext>
            </a:extLst>
          </p:cNvPr>
          <p:cNvSpPr/>
          <p:nvPr/>
        </p:nvSpPr>
        <p:spPr>
          <a:xfrm>
            <a:off x="370702" y="636031"/>
            <a:ext cx="60918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i="1" dirty="0">
                <a:latin typeface="+mn-lt"/>
              </a:rPr>
              <a:t>27 Vocês ouviram o que foi dito: “Não cometa adultério.” 28  Eu, porém, lhes digo: todo o que olhar para uma mulher com intenção impura, já cometeu adultério com ela no seu coração.</a:t>
            </a:r>
          </a:p>
          <a:p>
            <a:r>
              <a:rPr lang="pt-BR" sz="2000" i="1" dirty="0">
                <a:latin typeface="+mn-lt"/>
              </a:rPr>
              <a:t>29   Se o seu olho direito leva você a tropeçar, arranque-o e jogue-o fora. Pois é preferível você perder uma parte do seu corpo do que ter o corpo inteiro lançado no inferno. 30  E, se a sua mão direita leva você a tropeçar, corte-a e jogue-a fora. Pois é preferível você perder uma parte do seu corpo do que o corpo inteiro ir para o inferno.</a:t>
            </a:r>
          </a:p>
          <a:p>
            <a:r>
              <a:rPr lang="pt-BR" sz="2000" i="1" dirty="0">
                <a:latin typeface="+mn-lt"/>
              </a:rPr>
              <a:t>			</a:t>
            </a:r>
            <a:r>
              <a:rPr lang="pt-BR" sz="2000" i="1" dirty="0" err="1">
                <a:latin typeface="+mn-lt"/>
              </a:rPr>
              <a:t>Mt</a:t>
            </a:r>
            <a:r>
              <a:rPr lang="pt-BR" sz="2000" i="1" dirty="0">
                <a:latin typeface="+mn-lt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53559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27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4CC8EFF-51D0-40DC-93CB-05FB56637F20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da Pornografia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8C71F18-74D6-41BB-BFBB-6B1EF8644ED2}"/>
              </a:ext>
            </a:extLst>
          </p:cNvPr>
          <p:cNvSpPr/>
          <p:nvPr/>
        </p:nvSpPr>
        <p:spPr>
          <a:xfrm>
            <a:off x="1019632" y="1412776"/>
            <a:ext cx="795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 dirty="0"/>
              <a:t> 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8B3C8B3-7C77-44BF-B1F8-AD7BB9E0DA5D}"/>
              </a:ext>
            </a:extLst>
          </p:cNvPr>
          <p:cNvSpPr txBox="1"/>
          <p:nvPr/>
        </p:nvSpPr>
        <p:spPr>
          <a:xfrm>
            <a:off x="463377" y="769725"/>
            <a:ext cx="63946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4. </a:t>
            </a:r>
            <a:r>
              <a:rPr lang="pt-BR" sz="2400" b="1" dirty="0">
                <a:solidFill>
                  <a:srgbClr val="FF0000"/>
                </a:solidFill>
              </a:rPr>
              <a:t>Medidas Radicais </a:t>
            </a:r>
            <a:r>
              <a:rPr lang="pt-BR" sz="2400" b="1" dirty="0"/>
              <a:t>são necessárias para se vencer a Pornografia.</a:t>
            </a:r>
          </a:p>
          <a:p>
            <a:endParaRPr lang="pt-BR" sz="24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/>
              <a:t>Manter pureza nos pensamentos</a:t>
            </a:r>
          </a:p>
          <a:p>
            <a:r>
              <a:rPr lang="pt-BR" sz="2400" b="1" dirty="0"/>
              <a:t>     </a:t>
            </a:r>
            <a:r>
              <a:rPr lang="pt-BR" sz="2400" dirty="0"/>
              <a:t>- Arrepender-se dos pensamentos    	impuros.</a:t>
            </a:r>
          </a:p>
          <a:p>
            <a:r>
              <a:rPr lang="pt-BR" sz="2400" dirty="0"/>
              <a:t>      - Alimentar-se das Escrituras – </a:t>
            </a:r>
            <a:r>
              <a:rPr lang="pt-BR" sz="2400" dirty="0" err="1"/>
              <a:t>Sl</a:t>
            </a:r>
            <a:r>
              <a:rPr lang="pt-BR" sz="2400" dirty="0"/>
              <a:t> 119.11; </a:t>
            </a:r>
          </a:p>
          <a:p>
            <a:r>
              <a:rPr lang="pt-BR" sz="2400" dirty="0"/>
              <a:t>	</a:t>
            </a:r>
            <a:r>
              <a:rPr lang="pt-BR" sz="2400" dirty="0" err="1"/>
              <a:t>Fp</a:t>
            </a:r>
            <a:r>
              <a:rPr lang="pt-BR" sz="2400" dirty="0"/>
              <a:t> 4.8</a:t>
            </a:r>
          </a:p>
          <a:p>
            <a:r>
              <a:rPr lang="pt-BR" sz="2400" dirty="0"/>
              <a:t>       - Buscar ajuda</a:t>
            </a:r>
          </a:p>
          <a:p>
            <a:endParaRPr lang="pt-BR" sz="2400" b="1" dirty="0"/>
          </a:p>
          <a:p>
            <a:endParaRPr lang="pt-BR" sz="2400" b="1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1B7A35-729E-4B0C-A1ED-1821412E4813}"/>
              </a:ext>
            </a:extLst>
          </p:cNvPr>
          <p:cNvSpPr/>
          <p:nvPr/>
        </p:nvSpPr>
        <p:spPr>
          <a:xfrm>
            <a:off x="642551" y="2094697"/>
            <a:ext cx="5931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476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27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4CC8EFF-51D0-40DC-93CB-05FB56637F20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da Pornografia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8C71F18-74D6-41BB-BFBB-6B1EF8644ED2}"/>
              </a:ext>
            </a:extLst>
          </p:cNvPr>
          <p:cNvSpPr/>
          <p:nvPr/>
        </p:nvSpPr>
        <p:spPr>
          <a:xfrm>
            <a:off x="1019632" y="1412776"/>
            <a:ext cx="795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 dirty="0"/>
              <a:t> 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8B3C8B3-7C77-44BF-B1F8-AD7BB9E0DA5D}"/>
              </a:ext>
            </a:extLst>
          </p:cNvPr>
          <p:cNvSpPr txBox="1"/>
          <p:nvPr/>
        </p:nvSpPr>
        <p:spPr>
          <a:xfrm>
            <a:off x="463377" y="769725"/>
            <a:ext cx="63946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4. </a:t>
            </a:r>
            <a:r>
              <a:rPr lang="pt-BR" sz="2400" b="1" dirty="0">
                <a:solidFill>
                  <a:srgbClr val="FF0000"/>
                </a:solidFill>
              </a:rPr>
              <a:t>Medidas Radicais </a:t>
            </a:r>
            <a:r>
              <a:rPr lang="pt-BR" sz="2400" b="1" dirty="0"/>
              <a:t>são necessárias para se vencer a Pornografia.</a:t>
            </a:r>
          </a:p>
          <a:p>
            <a:endParaRPr lang="pt-BR" sz="24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/>
              <a:t>Elimine as suas fontes da Pornografia</a:t>
            </a:r>
          </a:p>
          <a:p>
            <a:r>
              <a:rPr lang="pt-BR" sz="2400" dirty="0"/>
              <a:t>     - Destruir revistas, fotos, etc.</a:t>
            </a:r>
          </a:p>
          <a:p>
            <a:r>
              <a:rPr lang="pt-BR" sz="2400" dirty="0"/>
              <a:t>     - Não assistir filmes ou vídeos impróprios</a:t>
            </a:r>
          </a:p>
          <a:p>
            <a:r>
              <a:rPr lang="pt-BR" sz="2400" dirty="0"/>
              <a:t>     - Não acessar sites e redes socias com</a:t>
            </a:r>
          </a:p>
          <a:p>
            <a:r>
              <a:rPr lang="pt-BR" sz="2400" dirty="0"/>
              <a:t>        conteúdo pornográfico.</a:t>
            </a:r>
          </a:p>
          <a:p>
            <a:r>
              <a:rPr lang="pt-BR" sz="2400" dirty="0"/>
              <a:t>      - Resistir aos postes de “amigos”</a:t>
            </a:r>
          </a:p>
          <a:p>
            <a:endParaRPr lang="pt-BR" sz="2400" b="1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1B7A35-729E-4B0C-A1ED-1821412E4813}"/>
              </a:ext>
            </a:extLst>
          </p:cNvPr>
          <p:cNvSpPr/>
          <p:nvPr/>
        </p:nvSpPr>
        <p:spPr>
          <a:xfrm>
            <a:off x="642551" y="2094697"/>
            <a:ext cx="5931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902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27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4CC8EFF-51D0-40DC-93CB-05FB56637F20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da Pornografia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8C71F18-74D6-41BB-BFBB-6B1EF8644ED2}"/>
              </a:ext>
            </a:extLst>
          </p:cNvPr>
          <p:cNvSpPr/>
          <p:nvPr/>
        </p:nvSpPr>
        <p:spPr>
          <a:xfrm>
            <a:off x="1019632" y="1412776"/>
            <a:ext cx="795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 dirty="0"/>
              <a:t> 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8B3C8B3-7C77-44BF-B1F8-AD7BB9E0DA5D}"/>
              </a:ext>
            </a:extLst>
          </p:cNvPr>
          <p:cNvSpPr txBox="1"/>
          <p:nvPr/>
        </p:nvSpPr>
        <p:spPr>
          <a:xfrm>
            <a:off x="463377" y="769725"/>
            <a:ext cx="63946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4. </a:t>
            </a:r>
            <a:r>
              <a:rPr lang="pt-BR" sz="2400" b="1" dirty="0">
                <a:solidFill>
                  <a:srgbClr val="FF0000"/>
                </a:solidFill>
              </a:rPr>
              <a:t>Medidas Radicais </a:t>
            </a:r>
            <a:r>
              <a:rPr lang="pt-BR" sz="2400" b="1" dirty="0"/>
              <a:t>são necessárias para se vencer a Pornografia.</a:t>
            </a:r>
          </a:p>
          <a:p>
            <a:endParaRPr lang="pt-BR" sz="24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/>
              <a:t>Elimine as suas fontes da Pornografia</a:t>
            </a:r>
          </a:p>
          <a:p>
            <a:r>
              <a:rPr lang="pt-BR" sz="2400" dirty="0"/>
              <a:t>     - Instalar um software de prestação de</a:t>
            </a:r>
          </a:p>
          <a:p>
            <a:r>
              <a:rPr lang="pt-BR" sz="2400" dirty="0"/>
              <a:t>        contas no computador.</a:t>
            </a:r>
            <a:endParaRPr lang="pt-BR" sz="2400" b="1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1B7A35-729E-4B0C-A1ED-1821412E4813}"/>
              </a:ext>
            </a:extLst>
          </p:cNvPr>
          <p:cNvSpPr/>
          <p:nvPr/>
        </p:nvSpPr>
        <p:spPr>
          <a:xfrm>
            <a:off x="642551" y="2094697"/>
            <a:ext cx="5931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2881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642938"/>
            <a:ext cx="6840141" cy="38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E2DCB8C-4DA2-4A5F-A615-673635BE8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0"/>
            <a:ext cx="6858002" cy="51435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8BE6479-D5EE-4992-B281-5716515EAAE0}"/>
              </a:ext>
            </a:extLst>
          </p:cNvPr>
          <p:cNvSpPr txBox="1"/>
          <p:nvPr/>
        </p:nvSpPr>
        <p:spPr>
          <a:xfrm>
            <a:off x="3735132" y="448849"/>
            <a:ext cx="2425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b="1" dirty="0">
                <a:solidFill>
                  <a:schemeClr val="bg1"/>
                </a:solidFill>
              </a:rPr>
              <a:t>Como Vencer a</a:t>
            </a:r>
          </a:p>
          <a:p>
            <a:pPr algn="r"/>
            <a:r>
              <a:rPr lang="pt-BR" sz="2400" b="1" dirty="0">
                <a:solidFill>
                  <a:schemeClr val="bg1"/>
                </a:solidFill>
              </a:rPr>
              <a:t>Pornografia</a:t>
            </a:r>
          </a:p>
        </p:txBody>
      </p:sp>
    </p:spTree>
    <p:extLst>
      <p:ext uri="{BB962C8B-B14F-4D97-AF65-F5344CB8AC3E}">
        <p14:creationId xmlns:p14="http://schemas.microsoft.com/office/powerpoint/2010/main" val="964441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27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4CC8EFF-51D0-40DC-93CB-05FB56637F20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da Pornografia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8C71F18-74D6-41BB-BFBB-6B1EF8644ED2}"/>
              </a:ext>
            </a:extLst>
          </p:cNvPr>
          <p:cNvSpPr/>
          <p:nvPr/>
        </p:nvSpPr>
        <p:spPr>
          <a:xfrm>
            <a:off x="1019632" y="1412776"/>
            <a:ext cx="795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 dirty="0"/>
              <a:t> 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8B3C8B3-7C77-44BF-B1F8-AD7BB9E0DA5D}"/>
              </a:ext>
            </a:extLst>
          </p:cNvPr>
          <p:cNvSpPr txBox="1"/>
          <p:nvPr/>
        </p:nvSpPr>
        <p:spPr>
          <a:xfrm>
            <a:off x="302899" y="758158"/>
            <a:ext cx="66105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5. </a:t>
            </a:r>
            <a:r>
              <a:rPr lang="pt-BR" sz="2400" b="1" dirty="0">
                <a:solidFill>
                  <a:srgbClr val="FF0000"/>
                </a:solidFill>
              </a:rPr>
              <a:t>A prestação de Contas</a:t>
            </a:r>
            <a:r>
              <a:rPr lang="pt-BR" sz="2400" b="1" dirty="0">
                <a:solidFill>
                  <a:schemeClr val="tx1"/>
                </a:solidFill>
              </a:rPr>
              <a:t> é um instrumento essencial na luta contra a pornografia.</a:t>
            </a:r>
          </a:p>
          <a:p>
            <a:endParaRPr lang="pt-BR" sz="2400" b="1" dirty="0">
              <a:solidFill>
                <a:schemeClr val="tx1"/>
              </a:solidFill>
            </a:endParaRPr>
          </a:p>
          <a:p>
            <a:endParaRPr lang="pt-BR" sz="2400" b="1" dirty="0">
              <a:solidFill>
                <a:schemeClr val="tx1"/>
              </a:solidFill>
            </a:endParaRPr>
          </a:p>
          <a:p>
            <a:pPr algn="ctr"/>
            <a:r>
              <a:rPr lang="pt-BR" sz="2400" dirty="0">
                <a:solidFill>
                  <a:schemeClr val="tx1"/>
                </a:solidFill>
              </a:rPr>
              <a:t>É um instrumento essencial na luta pela 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</a:rPr>
              <a:t>pureza e liberdade contra a pornografia.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1B7A35-729E-4B0C-A1ED-1821412E4813}"/>
              </a:ext>
            </a:extLst>
          </p:cNvPr>
          <p:cNvSpPr/>
          <p:nvPr/>
        </p:nvSpPr>
        <p:spPr>
          <a:xfrm>
            <a:off x="642551" y="2094697"/>
            <a:ext cx="5931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537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27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4CC8EFF-51D0-40DC-93CB-05FB56637F20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da Pornografia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8C71F18-74D6-41BB-BFBB-6B1EF8644ED2}"/>
              </a:ext>
            </a:extLst>
          </p:cNvPr>
          <p:cNvSpPr/>
          <p:nvPr/>
        </p:nvSpPr>
        <p:spPr>
          <a:xfrm>
            <a:off x="1019632" y="1412776"/>
            <a:ext cx="795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 dirty="0"/>
              <a:t> 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1B7A35-729E-4B0C-A1ED-1821412E4813}"/>
              </a:ext>
            </a:extLst>
          </p:cNvPr>
          <p:cNvSpPr/>
          <p:nvPr/>
        </p:nvSpPr>
        <p:spPr>
          <a:xfrm>
            <a:off x="642551" y="2094697"/>
            <a:ext cx="5931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i="1" dirty="0">
              <a:latin typeface="+mn-lt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D7E90AB-550D-4DD7-AFE9-A04FCEEAB70B}"/>
              </a:ext>
            </a:extLst>
          </p:cNvPr>
          <p:cNvSpPr/>
          <p:nvPr/>
        </p:nvSpPr>
        <p:spPr>
          <a:xfrm>
            <a:off x="523949" y="712338"/>
            <a:ext cx="57853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i="1" dirty="0">
                <a:latin typeface="+mn-lt"/>
              </a:rPr>
              <a:t>1 Irmãos, se alguém for surpreendido em alguma falta, vocês, que são espirituais, restaurem essa pessoa com espírito de brandura. E que cada um tenha cuidado para que não seja também tentado.</a:t>
            </a:r>
          </a:p>
          <a:p>
            <a:r>
              <a:rPr lang="pt-BR" sz="2400" i="1" dirty="0">
                <a:latin typeface="+mn-lt"/>
              </a:rPr>
              <a:t>2  Levem as cargas uns dos outros e, assim, estarão cumprindo a lei de Cristo.</a:t>
            </a:r>
          </a:p>
          <a:p>
            <a:r>
              <a:rPr lang="pt-BR" sz="2400" i="1" dirty="0">
                <a:latin typeface="+mn-lt"/>
              </a:rPr>
              <a:t> 					</a:t>
            </a:r>
            <a:r>
              <a:rPr lang="pt-BR" sz="2400" i="1" dirty="0" err="1">
                <a:latin typeface="+mn-lt"/>
              </a:rPr>
              <a:t>Gl</a:t>
            </a:r>
            <a:r>
              <a:rPr lang="pt-BR" sz="2400" i="1" dirty="0">
                <a:latin typeface="+mn-lt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263426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27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4CC8EFF-51D0-40DC-93CB-05FB56637F20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da Pornografia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8C71F18-74D6-41BB-BFBB-6B1EF8644ED2}"/>
              </a:ext>
            </a:extLst>
          </p:cNvPr>
          <p:cNvSpPr/>
          <p:nvPr/>
        </p:nvSpPr>
        <p:spPr>
          <a:xfrm>
            <a:off x="1019632" y="1412776"/>
            <a:ext cx="795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 dirty="0"/>
              <a:t> 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8B3C8B3-7C77-44BF-B1F8-AD7BB9E0DA5D}"/>
              </a:ext>
            </a:extLst>
          </p:cNvPr>
          <p:cNvSpPr txBox="1"/>
          <p:nvPr/>
        </p:nvSpPr>
        <p:spPr>
          <a:xfrm>
            <a:off x="302899" y="758158"/>
            <a:ext cx="66105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5. </a:t>
            </a:r>
            <a:r>
              <a:rPr lang="pt-BR" sz="2400" b="1" dirty="0">
                <a:solidFill>
                  <a:srgbClr val="FF0000"/>
                </a:solidFill>
              </a:rPr>
              <a:t>A prestação de Contas</a:t>
            </a:r>
            <a:r>
              <a:rPr lang="pt-BR" sz="2400" b="1" dirty="0">
                <a:solidFill>
                  <a:schemeClr val="tx1"/>
                </a:solidFill>
              </a:rPr>
              <a:t> é um instrumento essencial na luta contra a pornografia.</a:t>
            </a:r>
          </a:p>
          <a:p>
            <a:endParaRPr lang="pt-BR" sz="2400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pt-BR" sz="2400" dirty="0">
                <a:solidFill>
                  <a:schemeClr val="tx1"/>
                </a:solidFill>
              </a:rPr>
              <a:t>A prestação de contas deve acontecer durante todo o processo de ajuda.</a:t>
            </a:r>
          </a:p>
          <a:p>
            <a:pPr marL="342900" indent="-342900">
              <a:buFontTx/>
              <a:buChar char="-"/>
            </a:pPr>
            <a:r>
              <a:rPr lang="pt-BR" sz="2400" dirty="0">
                <a:solidFill>
                  <a:schemeClr val="tx1"/>
                </a:solidFill>
              </a:rPr>
              <a:t>A prestação de contas deve ser com alguém com maturidade.</a:t>
            </a:r>
          </a:p>
          <a:p>
            <a:pPr marL="342900" indent="-342900">
              <a:buFontTx/>
              <a:buChar char="-"/>
            </a:pPr>
            <a:r>
              <a:rPr lang="pt-BR" sz="2400" dirty="0">
                <a:solidFill>
                  <a:schemeClr val="tx1"/>
                </a:solidFill>
              </a:rPr>
              <a:t>A prestação de conta considera a necessidade e a responsabilidade da confissão.</a:t>
            </a:r>
          </a:p>
          <a:p>
            <a:pPr marL="342900" indent="-342900">
              <a:buFontTx/>
              <a:buChar char="-"/>
            </a:pP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1B7A35-729E-4B0C-A1ED-1821412E4813}"/>
              </a:ext>
            </a:extLst>
          </p:cNvPr>
          <p:cNvSpPr/>
          <p:nvPr/>
        </p:nvSpPr>
        <p:spPr>
          <a:xfrm>
            <a:off x="642551" y="2094697"/>
            <a:ext cx="5931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514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27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4CC8EFF-51D0-40DC-93CB-05FB56637F20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da Pornografia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8C71F18-74D6-41BB-BFBB-6B1EF8644ED2}"/>
              </a:ext>
            </a:extLst>
          </p:cNvPr>
          <p:cNvSpPr/>
          <p:nvPr/>
        </p:nvSpPr>
        <p:spPr>
          <a:xfrm>
            <a:off x="1019632" y="1412776"/>
            <a:ext cx="795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 dirty="0"/>
              <a:t> 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8B3C8B3-7C77-44BF-B1F8-AD7BB9E0DA5D}"/>
              </a:ext>
            </a:extLst>
          </p:cNvPr>
          <p:cNvSpPr txBox="1"/>
          <p:nvPr/>
        </p:nvSpPr>
        <p:spPr>
          <a:xfrm>
            <a:off x="302899" y="758158"/>
            <a:ext cx="6610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6. </a:t>
            </a:r>
            <a:r>
              <a:rPr lang="pt-BR" sz="2400" b="1" dirty="0">
                <a:solidFill>
                  <a:srgbClr val="FF0000"/>
                </a:solidFill>
              </a:rPr>
              <a:t>A Gratidão </a:t>
            </a:r>
            <a:r>
              <a:rPr lang="pt-BR" sz="2400" b="1" dirty="0">
                <a:solidFill>
                  <a:schemeClr val="tx1"/>
                </a:solidFill>
              </a:rPr>
              <a:t>é importante para vencer a luta contra a pornografia.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1B7A35-729E-4B0C-A1ED-1821412E4813}"/>
              </a:ext>
            </a:extLst>
          </p:cNvPr>
          <p:cNvSpPr/>
          <p:nvPr/>
        </p:nvSpPr>
        <p:spPr>
          <a:xfrm>
            <a:off x="642551" y="2094697"/>
            <a:ext cx="5931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442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27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4CC8EFF-51D0-40DC-93CB-05FB56637F20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da Pornografia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8C71F18-74D6-41BB-BFBB-6B1EF8644ED2}"/>
              </a:ext>
            </a:extLst>
          </p:cNvPr>
          <p:cNvSpPr/>
          <p:nvPr/>
        </p:nvSpPr>
        <p:spPr>
          <a:xfrm>
            <a:off x="1019632" y="1412776"/>
            <a:ext cx="795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 dirty="0"/>
              <a:t> 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1B7A35-729E-4B0C-A1ED-1821412E4813}"/>
              </a:ext>
            </a:extLst>
          </p:cNvPr>
          <p:cNvSpPr/>
          <p:nvPr/>
        </p:nvSpPr>
        <p:spPr>
          <a:xfrm>
            <a:off x="642551" y="2094697"/>
            <a:ext cx="5931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i="1" dirty="0">
              <a:latin typeface="+mn-lt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EDF59CB-5BC8-4555-8399-3573FCC10A61}"/>
              </a:ext>
            </a:extLst>
          </p:cNvPr>
          <p:cNvSpPr/>
          <p:nvPr/>
        </p:nvSpPr>
        <p:spPr>
          <a:xfrm>
            <a:off x="344777" y="848202"/>
            <a:ext cx="61437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i="1" dirty="0">
                <a:latin typeface="+mj-lt"/>
              </a:rPr>
              <a:t>3 Entre vocês não deve haver nem sequer menção de imoralidade sexual nem de qualquer espécie de impureza nem de cobiça; pois estas coisas não são próprias para os santos.</a:t>
            </a:r>
          </a:p>
          <a:p>
            <a:r>
              <a:rPr lang="pt-BR" sz="2400" i="1" dirty="0">
                <a:latin typeface="+mj-lt"/>
              </a:rPr>
              <a:t>4  Não haja obscenidade nem conversas tolas nem gracejos imorais, que são inconvenientes, mas, </a:t>
            </a:r>
            <a:r>
              <a:rPr lang="pt-BR" sz="2400" b="1" i="1" dirty="0">
                <a:latin typeface="+mj-lt"/>
              </a:rPr>
              <a:t>ao invés disso, ação de graças.</a:t>
            </a:r>
            <a:r>
              <a:rPr lang="pt-BR" sz="2400" i="1" dirty="0">
                <a:latin typeface="+mj-lt"/>
              </a:rPr>
              <a:t>        </a:t>
            </a:r>
            <a:r>
              <a:rPr lang="pt-BR" sz="2400" i="1" dirty="0" err="1">
                <a:latin typeface="+mj-lt"/>
              </a:rPr>
              <a:t>Ef</a:t>
            </a:r>
            <a:r>
              <a:rPr lang="pt-BR" sz="2400" i="1" dirty="0">
                <a:latin typeface="+mj-lt"/>
              </a:rPr>
              <a:t> 5.</a:t>
            </a:r>
          </a:p>
        </p:txBody>
      </p:sp>
    </p:spTree>
    <p:extLst>
      <p:ext uri="{BB962C8B-B14F-4D97-AF65-F5344CB8AC3E}">
        <p14:creationId xmlns:p14="http://schemas.microsoft.com/office/powerpoint/2010/main" val="311293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27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4CC8EFF-51D0-40DC-93CB-05FB56637F20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da Pornografia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8C71F18-74D6-41BB-BFBB-6B1EF8644ED2}"/>
              </a:ext>
            </a:extLst>
          </p:cNvPr>
          <p:cNvSpPr/>
          <p:nvPr/>
        </p:nvSpPr>
        <p:spPr>
          <a:xfrm>
            <a:off x="1019632" y="1412776"/>
            <a:ext cx="795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 dirty="0"/>
              <a:t> 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1B7A35-729E-4B0C-A1ED-1821412E4813}"/>
              </a:ext>
            </a:extLst>
          </p:cNvPr>
          <p:cNvSpPr/>
          <p:nvPr/>
        </p:nvSpPr>
        <p:spPr>
          <a:xfrm>
            <a:off x="642551" y="2094697"/>
            <a:ext cx="5931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i="1" dirty="0">
              <a:latin typeface="+mn-lt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1073D7E-283C-48F0-9F2E-DC22660F556C}"/>
              </a:ext>
            </a:extLst>
          </p:cNvPr>
          <p:cNvSpPr/>
          <p:nvPr/>
        </p:nvSpPr>
        <p:spPr>
          <a:xfrm>
            <a:off x="206644" y="1356033"/>
            <a:ext cx="65525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i="1" dirty="0">
                <a:latin typeface="Segoe UI" panose="020B0502040204020203" pitchFamily="34" charset="0"/>
              </a:rPr>
              <a:t>Em tudo, deem graças, porque esta é a </a:t>
            </a:r>
            <a:r>
              <a:rPr lang="pt-BR" sz="2400" b="1" i="1" dirty="0">
                <a:latin typeface="+mn-lt"/>
              </a:rPr>
              <a:t>vontade</a:t>
            </a:r>
            <a:r>
              <a:rPr lang="pt-BR" sz="2400" b="1" i="1" dirty="0">
                <a:latin typeface="Segoe UI" panose="020B0502040204020203" pitchFamily="34" charset="0"/>
              </a:rPr>
              <a:t> de Deus para vocês em Cristo Jesus. </a:t>
            </a:r>
            <a:r>
              <a:rPr lang="pt-BR" sz="2400" i="1" dirty="0">
                <a:latin typeface="Segoe UI" panose="020B0502040204020203" pitchFamily="34" charset="0"/>
              </a:rPr>
              <a:t>1Ts 5:18 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107435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27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4CC8EFF-51D0-40DC-93CB-05FB56637F20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da Pornografia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8C71F18-74D6-41BB-BFBB-6B1EF8644ED2}"/>
              </a:ext>
            </a:extLst>
          </p:cNvPr>
          <p:cNvSpPr/>
          <p:nvPr/>
        </p:nvSpPr>
        <p:spPr>
          <a:xfrm>
            <a:off x="1019632" y="1412776"/>
            <a:ext cx="795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 dirty="0"/>
              <a:t> 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8B3C8B3-7C77-44BF-B1F8-AD7BB9E0DA5D}"/>
              </a:ext>
            </a:extLst>
          </p:cNvPr>
          <p:cNvSpPr txBox="1"/>
          <p:nvPr/>
        </p:nvSpPr>
        <p:spPr>
          <a:xfrm>
            <a:off x="302899" y="758158"/>
            <a:ext cx="6610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7. </a:t>
            </a:r>
            <a:r>
              <a:rPr lang="pt-BR" sz="2400" b="1" dirty="0">
                <a:solidFill>
                  <a:srgbClr val="FF0000"/>
                </a:solidFill>
              </a:rPr>
              <a:t>Seu relacionamento com Jesus é fundamental </a:t>
            </a:r>
            <a:r>
              <a:rPr lang="pt-BR" sz="2400" b="1" dirty="0">
                <a:solidFill>
                  <a:schemeClr val="tx1"/>
                </a:solidFill>
              </a:rPr>
              <a:t>para vencer a luta contra a pornografia.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1B7A35-729E-4B0C-A1ED-1821412E4813}"/>
              </a:ext>
            </a:extLst>
          </p:cNvPr>
          <p:cNvSpPr/>
          <p:nvPr/>
        </p:nvSpPr>
        <p:spPr>
          <a:xfrm>
            <a:off x="642551" y="2094697"/>
            <a:ext cx="5931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715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27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4CC8EFF-51D0-40DC-93CB-05FB56637F20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da Pornografia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8C71F18-74D6-41BB-BFBB-6B1EF8644ED2}"/>
              </a:ext>
            </a:extLst>
          </p:cNvPr>
          <p:cNvSpPr/>
          <p:nvPr/>
        </p:nvSpPr>
        <p:spPr>
          <a:xfrm>
            <a:off x="1019632" y="1412776"/>
            <a:ext cx="795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 dirty="0"/>
              <a:t> 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1B7A35-729E-4B0C-A1ED-1821412E4813}"/>
              </a:ext>
            </a:extLst>
          </p:cNvPr>
          <p:cNvSpPr/>
          <p:nvPr/>
        </p:nvSpPr>
        <p:spPr>
          <a:xfrm>
            <a:off x="642551" y="2094697"/>
            <a:ext cx="5931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i="1" dirty="0">
              <a:latin typeface="+mn-lt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227DDDF-F5A0-4DC3-B91E-2756EB91AE28}"/>
              </a:ext>
            </a:extLst>
          </p:cNvPr>
          <p:cNvSpPr/>
          <p:nvPr/>
        </p:nvSpPr>
        <p:spPr>
          <a:xfrm>
            <a:off x="463377" y="666809"/>
            <a:ext cx="59312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i="1" dirty="0">
                <a:latin typeface="+mj-lt"/>
              </a:rPr>
              <a:t>26  Jesus respondeu: A verdade é que vocês estão me procurando, não porque viram os sinais miraculosos, mas porque comeram os pães e ficaram satisfeitos.</a:t>
            </a:r>
          </a:p>
          <a:p>
            <a:r>
              <a:rPr lang="pt-BR" sz="2400" i="1" dirty="0">
                <a:latin typeface="+mj-lt"/>
              </a:rPr>
              <a:t>27  Não trabalhem pela comida que se estraga, mas pela comida que permanece para a vida eterna, a qual o Filho do homem lhes dará. Deus, o Pai, nele colocou o seu selo de aprovação.   </a:t>
            </a:r>
            <a:r>
              <a:rPr lang="pt-BR" sz="2400" i="1" dirty="0" err="1">
                <a:latin typeface="+mj-lt"/>
              </a:rPr>
              <a:t>Jo</a:t>
            </a:r>
            <a:r>
              <a:rPr lang="pt-BR" sz="2400" i="1" dirty="0">
                <a:latin typeface="+mj-lt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178413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27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4CC8EFF-51D0-40DC-93CB-05FB56637F20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da Pornografia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8C71F18-74D6-41BB-BFBB-6B1EF8644ED2}"/>
              </a:ext>
            </a:extLst>
          </p:cNvPr>
          <p:cNvSpPr/>
          <p:nvPr/>
        </p:nvSpPr>
        <p:spPr>
          <a:xfrm>
            <a:off x="1019632" y="1412776"/>
            <a:ext cx="795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 dirty="0"/>
              <a:t> 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8B3C8B3-7C77-44BF-B1F8-AD7BB9E0DA5D}"/>
              </a:ext>
            </a:extLst>
          </p:cNvPr>
          <p:cNvSpPr txBox="1"/>
          <p:nvPr/>
        </p:nvSpPr>
        <p:spPr>
          <a:xfrm>
            <a:off x="123726" y="1635229"/>
            <a:ext cx="6610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CONCLUSÃO:</a:t>
            </a:r>
          </a:p>
          <a:p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1B7A35-729E-4B0C-A1ED-1821412E4813}"/>
              </a:ext>
            </a:extLst>
          </p:cNvPr>
          <p:cNvSpPr/>
          <p:nvPr/>
        </p:nvSpPr>
        <p:spPr>
          <a:xfrm>
            <a:off x="642551" y="2094697"/>
            <a:ext cx="5931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72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27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4CC8EFF-51D0-40DC-93CB-05FB56637F20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da Pornografia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8C71F18-74D6-41BB-BFBB-6B1EF8644ED2}"/>
              </a:ext>
            </a:extLst>
          </p:cNvPr>
          <p:cNvSpPr/>
          <p:nvPr/>
        </p:nvSpPr>
        <p:spPr>
          <a:xfrm>
            <a:off x="1019632" y="1412776"/>
            <a:ext cx="795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 dirty="0"/>
              <a:t> 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1B7A35-729E-4B0C-A1ED-1821412E4813}"/>
              </a:ext>
            </a:extLst>
          </p:cNvPr>
          <p:cNvSpPr/>
          <p:nvPr/>
        </p:nvSpPr>
        <p:spPr>
          <a:xfrm>
            <a:off x="642551" y="2094697"/>
            <a:ext cx="5931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i="1" dirty="0">
              <a:latin typeface="+mn-lt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A17C347-6DA7-4DCB-B354-D0DC0E668EC8}"/>
              </a:ext>
            </a:extLst>
          </p:cNvPr>
          <p:cNvSpPr/>
          <p:nvPr/>
        </p:nvSpPr>
        <p:spPr>
          <a:xfrm>
            <a:off x="430062" y="909757"/>
            <a:ext cx="61437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i="1" dirty="0">
                <a:latin typeface="+mn-lt"/>
              </a:rPr>
              <a:t>14  Portanto, visto que temos um grande sumo sacerdote que adentrou os céus, Jesus, o Filho de Deus, apeguemo-nos com toda a firmeza à fé que professamos,</a:t>
            </a:r>
          </a:p>
          <a:p>
            <a:r>
              <a:rPr lang="pt-BR" sz="2400" i="1" dirty="0">
                <a:latin typeface="+mn-lt"/>
              </a:rPr>
              <a:t>15  pois não temos um sumo sacerdote que não possa compadecer-se das nossas fraquezas, mas sim alguém que, como nós, passou por todo tipo de tentação, porém, sem pecado.             </a:t>
            </a:r>
            <a:r>
              <a:rPr lang="pt-BR" sz="2400" i="1" dirty="0" err="1">
                <a:latin typeface="+mn-lt"/>
              </a:rPr>
              <a:t>Hb</a:t>
            </a:r>
            <a:r>
              <a:rPr lang="pt-BR" sz="2400" i="1" dirty="0">
                <a:latin typeface="+mn-lt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30733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ço Reservado para Conteúdo 1">
            <a:extLst>
              <a:ext uri="{FF2B5EF4-FFF2-40B4-BE49-F238E27FC236}">
                <a16:creationId xmlns:a16="http://schemas.microsoft.com/office/drawing/2014/main" id="{C472E26E-DBC2-4D1D-A2F0-82661FE3CB1E}"/>
              </a:ext>
            </a:extLst>
          </p:cNvPr>
          <p:cNvSpPr txBox="1">
            <a:spLocks/>
          </p:cNvSpPr>
          <p:nvPr/>
        </p:nvSpPr>
        <p:spPr>
          <a:xfrm>
            <a:off x="233769" y="858875"/>
            <a:ext cx="6390450" cy="188194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200" b="1" dirty="0">
                <a:solidFill>
                  <a:schemeClr val="bg1"/>
                </a:solidFill>
              </a:rPr>
              <a:t>Como ajudar alguém a se livrar do pecado ou hábito da pornografia?</a:t>
            </a:r>
          </a:p>
          <a:p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72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27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4CC8EFF-51D0-40DC-93CB-05FB56637F20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da Pornografia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8C71F18-74D6-41BB-BFBB-6B1EF8644ED2}"/>
              </a:ext>
            </a:extLst>
          </p:cNvPr>
          <p:cNvSpPr/>
          <p:nvPr/>
        </p:nvSpPr>
        <p:spPr>
          <a:xfrm>
            <a:off x="1019632" y="1412776"/>
            <a:ext cx="795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 dirty="0"/>
              <a:t> 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1B7A35-729E-4B0C-A1ED-1821412E4813}"/>
              </a:ext>
            </a:extLst>
          </p:cNvPr>
          <p:cNvSpPr/>
          <p:nvPr/>
        </p:nvSpPr>
        <p:spPr>
          <a:xfrm>
            <a:off x="642551" y="2094697"/>
            <a:ext cx="5931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i="1" dirty="0">
              <a:latin typeface="+mn-lt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A17C347-6DA7-4DCB-B354-D0DC0E668EC8}"/>
              </a:ext>
            </a:extLst>
          </p:cNvPr>
          <p:cNvSpPr/>
          <p:nvPr/>
        </p:nvSpPr>
        <p:spPr>
          <a:xfrm>
            <a:off x="430062" y="909757"/>
            <a:ext cx="61437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i="1" dirty="0">
                <a:latin typeface="+mn-lt"/>
              </a:rPr>
              <a:t>16  Assim sendo, aproximemo-nos do trono da graça com toda a confiança, a fim de recebermos misericórdia e encontrarmos graça que nos ajude no momento da necessidade.                              </a:t>
            </a:r>
            <a:r>
              <a:rPr lang="pt-BR" sz="2400" i="1" dirty="0" err="1">
                <a:latin typeface="+mn-lt"/>
              </a:rPr>
              <a:t>Hb</a:t>
            </a:r>
            <a:r>
              <a:rPr lang="pt-BR" sz="2400" i="1" dirty="0">
                <a:latin typeface="+mn-lt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00237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27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4CC8EFF-51D0-40DC-93CB-05FB56637F20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da Pornografia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8C71F18-74D6-41BB-BFBB-6B1EF8644ED2}"/>
              </a:ext>
            </a:extLst>
          </p:cNvPr>
          <p:cNvSpPr/>
          <p:nvPr/>
        </p:nvSpPr>
        <p:spPr>
          <a:xfrm>
            <a:off x="1019632" y="1412776"/>
            <a:ext cx="795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 dirty="0"/>
              <a:t> 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1B7A35-729E-4B0C-A1ED-1821412E4813}"/>
              </a:ext>
            </a:extLst>
          </p:cNvPr>
          <p:cNvSpPr/>
          <p:nvPr/>
        </p:nvSpPr>
        <p:spPr>
          <a:xfrm>
            <a:off x="642551" y="2094697"/>
            <a:ext cx="5931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i="1" dirty="0"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A14A988-288F-47AF-97AD-BA3969C66D51}"/>
              </a:ext>
            </a:extLst>
          </p:cNvPr>
          <p:cNvSpPr txBox="1"/>
          <p:nvPr/>
        </p:nvSpPr>
        <p:spPr>
          <a:xfrm>
            <a:off x="1469167" y="1762683"/>
            <a:ext cx="3919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E se for seu cônjuge?</a:t>
            </a:r>
          </a:p>
        </p:txBody>
      </p:sp>
    </p:spTree>
    <p:extLst>
      <p:ext uri="{BB962C8B-B14F-4D97-AF65-F5344CB8AC3E}">
        <p14:creationId xmlns:p14="http://schemas.microsoft.com/office/powerpoint/2010/main" val="183411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8029F61F-AC0D-452B-94F7-8B3E4C91D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362" y="621185"/>
            <a:ext cx="6391275" cy="3416300"/>
          </a:xfrm>
        </p:spPr>
        <p:txBody>
          <a:bodyPr>
            <a:normAutofit fontScale="92500"/>
          </a:bodyPr>
          <a:lstStyle/>
          <a:p>
            <a:pPr marL="85725" indent="0">
              <a:buNone/>
            </a:pPr>
            <a:r>
              <a:rPr lang="pt-BR" sz="2000" dirty="0">
                <a:solidFill>
                  <a:schemeClr val="tx1"/>
                </a:solidFill>
              </a:rPr>
              <a:t>Bibliografia</a:t>
            </a:r>
          </a:p>
          <a:p>
            <a:pPr marL="85725" indent="0">
              <a:buNone/>
            </a:pPr>
            <a:endParaRPr lang="pt-BR" sz="2000" dirty="0">
              <a:solidFill>
                <a:schemeClr val="tx1"/>
              </a:solidFill>
            </a:endParaRPr>
          </a:p>
          <a:p>
            <a:r>
              <a:rPr lang="pt-BR" sz="2000" dirty="0">
                <a:solidFill>
                  <a:schemeClr val="tx1"/>
                </a:solidFill>
              </a:rPr>
              <a:t>www.Josh.org/category/relationships/sex-porngraphy/</a:t>
            </a:r>
          </a:p>
          <a:p>
            <a:r>
              <a:rPr lang="pt-BR" sz="2000" dirty="0"/>
              <a:t>www.Just1ClickAway.org</a:t>
            </a:r>
          </a:p>
          <a:p>
            <a:r>
              <a:rPr lang="pt-BR" sz="2000" dirty="0"/>
              <a:t>Lambert, </a:t>
            </a:r>
            <a:r>
              <a:rPr lang="pt-BR" sz="2000" dirty="0" err="1"/>
              <a:t>Heath</a:t>
            </a:r>
            <a:r>
              <a:rPr lang="pt-BR" sz="2000" dirty="0"/>
              <a:t> – </a:t>
            </a:r>
            <a:r>
              <a:rPr lang="pt-BR" sz="2000" b="1" dirty="0"/>
              <a:t>Finalmente Livre ! </a:t>
            </a:r>
            <a:r>
              <a:rPr lang="pt-BR" sz="2000" dirty="0"/>
              <a:t>– Ed. Peregrino</a:t>
            </a:r>
          </a:p>
          <a:p>
            <a:r>
              <a:rPr lang="pt-BR" sz="2000" dirty="0"/>
              <a:t>Street., John D. – </a:t>
            </a:r>
            <a:r>
              <a:rPr lang="pt-BR" sz="2000" b="1" dirty="0"/>
              <a:t>Purificando o Coração da Idolatria Sexual </a:t>
            </a:r>
            <a:r>
              <a:rPr lang="pt-BR" sz="2000" dirty="0"/>
              <a:t>– Nutra</a:t>
            </a:r>
          </a:p>
          <a:p>
            <a:r>
              <a:rPr lang="pt-BR" sz="2000" dirty="0" err="1"/>
              <a:t>Powlison</a:t>
            </a:r>
            <a:r>
              <a:rPr lang="pt-BR" sz="2000" dirty="0"/>
              <a:t>, David – </a:t>
            </a:r>
            <a:r>
              <a:rPr lang="pt-BR" sz="2000" b="1" dirty="0"/>
              <a:t>Fazendo Novas Todas as Coisas </a:t>
            </a:r>
            <a:r>
              <a:rPr lang="pt-BR" sz="2000" dirty="0"/>
              <a:t>– Ed. Fiel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34334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27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4CC8EFF-51D0-40DC-93CB-05FB56637F20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da Pornografia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8C71F18-74D6-41BB-BFBB-6B1EF8644ED2}"/>
              </a:ext>
            </a:extLst>
          </p:cNvPr>
          <p:cNvSpPr/>
          <p:nvPr/>
        </p:nvSpPr>
        <p:spPr>
          <a:xfrm>
            <a:off x="1019632" y="1412776"/>
            <a:ext cx="795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 dirty="0"/>
              <a:t> 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7A889BF-8C11-40AA-9733-B1FD11FF9D05}"/>
              </a:ext>
            </a:extLst>
          </p:cNvPr>
          <p:cNvSpPr/>
          <p:nvPr/>
        </p:nvSpPr>
        <p:spPr>
          <a:xfrm>
            <a:off x="576135" y="1012666"/>
            <a:ext cx="5430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AutoNum type="arabicPeriod"/>
            </a:pPr>
            <a:r>
              <a:rPr lang="pt-BR" sz="2400" b="1" dirty="0"/>
              <a:t>A </a:t>
            </a:r>
            <a:r>
              <a:rPr lang="pt-BR" sz="2400" b="1" dirty="0">
                <a:solidFill>
                  <a:srgbClr val="FF0000"/>
                </a:solidFill>
              </a:rPr>
              <a:t>Graça</a:t>
            </a:r>
            <a:r>
              <a:rPr lang="pt-BR" sz="2400" b="1" dirty="0"/>
              <a:t> é o fundamento para se vencer o hábito da pornografia:</a:t>
            </a:r>
          </a:p>
          <a:p>
            <a:pPr lvl="0"/>
            <a:endParaRPr lang="pt-BR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/>
              <a:t>Graça que </a:t>
            </a:r>
            <a:r>
              <a:rPr lang="pt-BR" sz="2400" b="1" dirty="0"/>
              <a:t>Perdoa</a:t>
            </a:r>
            <a:r>
              <a:rPr lang="pt-BR" sz="2400" dirty="0"/>
              <a:t> – Cl 2.13-14</a:t>
            </a:r>
          </a:p>
          <a:p>
            <a:pPr lvl="0"/>
            <a:endParaRPr lang="pt-BR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/>
              <a:t>Graça que </a:t>
            </a:r>
            <a:r>
              <a:rPr lang="pt-BR" sz="2400" b="1" dirty="0"/>
              <a:t>Transforma</a:t>
            </a:r>
            <a:r>
              <a:rPr lang="pt-BR" sz="2400" dirty="0"/>
              <a:t> – </a:t>
            </a:r>
            <a:r>
              <a:rPr lang="pt-BR" sz="2400" dirty="0" err="1"/>
              <a:t>Rm</a:t>
            </a:r>
            <a:r>
              <a:rPr lang="pt-BR" sz="2400" dirty="0"/>
              <a:t> 6.4</a:t>
            </a:r>
          </a:p>
        </p:txBody>
      </p:sp>
    </p:spTree>
    <p:extLst>
      <p:ext uri="{BB962C8B-B14F-4D97-AF65-F5344CB8AC3E}">
        <p14:creationId xmlns:p14="http://schemas.microsoft.com/office/powerpoint/2010/main" val="327054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66381C6-B400-4D14-A979-85EED3CE79BE}"/>
              </a:ext>
            </a:extLst>
          </p:cNvPr>
          <p:cNvSpPr/>
          <p:nvPr/>
        </p:nvSpPr>
        <p:spPr>
          <a:xfrm>
            <a:off x="631192" y="262934"/>
            <a:ext cx="59930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i="1" dirty="0">
                <a:latin typeface="+mn-lt"/>
              </a:rPr>
              <a:t>13 E quando vocês estavam mortos nos seus pecados e na incircuncisão da carne, </a:t>
            </a:r>
            <a:r>
              <a:rPr lang="pt-BR" sz="2400" b="1" i="1" dirty="0">
                <a:latin typeface="+mn-lt"/>
              </a:rPr>
              <a:t>ele lhes deu vida juntamente com Cristo, perdoando todos os nossos pecados</a:t>
            </a:r>
            <a:r>
              <a:rPr lang="pt-BR" sz="2400" i="1" dirty="0">
                <a:latin typeface="+mn-lt"/>
              </a:rPr>
              <a:t>.</a:t>
            </a:r>
          </a:p>
          <a:p>
            <a:r>
              <a:rPr lang="pt-BR" sz="2400" i="1" dirty="0">
                <a:latin typeface="+mn-lt"/>
              </a:rPr>
              <a:t>14  </a:t>
            </a:r>
            <a:r>
              <a:rPr lang="pt-BR" sz="2400" b="1" i="1" dirty="0">
                <a:latin typeface="+mn-lt"/>
              </a:rPr>
              <a:t>Cancelando o escrito de dívida </a:t>
            </a:r>
            <a:r>
              <a:rPr lang="pt-BR" sz="2400" i="1" dirty="0">
                <a:latin typeface="+mn-lt"/>
              </a:rPr>
              <a:t>que era contra nós e que constava de ordenanças, o qual nos era prejudicial, removeu-o inteiramente, cravando-o na cruz.      				Cl 2</a:t>
            </a:r>
          </a:p>
        </p:txBody>
      </p:sp>
    </p:spTree>
    <p:extLst>
      <p:ext uri="{BB962C8B-B14F-4D97-AF65-F5344CB8AC3E}">
        <p14:creationId xmlns:p14="http://schemas.microsoft.com/office/powerpoint/2010/main" val="691779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7816E29-2EF7-4B1E-A3C4-6F1794E5408D}"/>
              </a:ext>
            </a:extLst>
          </p:cNvPr>
          <p:cNvSpPr/>
          <p:nvPr/>
        </p:nvSpPr>
        <p:spPr>
          <a:xfrm>
            <a:off x="488092" y="632758"/>
            <a:ext cx="5881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i="1" dirty="0">
                <a:latin typeface="+mn-lt"/>
              </a:rPr>
              <a:t>4  Fomos sepultados com ele na morte pelo batismo, para que, como Cristo foi ressuscitado dentre os mortos pela glória do Pai, </a:t>
            </a:r>
            <a:r>
              <a:rPr lang="pt-BR" sz="2400" b="1" i="1" dirty="0">
                <a:latin typeface="+mn-lt"/>
              </a:rPr>
              <a:t>assim também nós andemos em novidade de vida</a:t>
            </a:r>
            <a:r>
              <a:rPr lang="pt-BR" sz="2400" i="1" dirty="0">
                <a:latin typeface="+mn-lt"/>
              </a:rPr>
              <a:t>.</a:t>
            </a:r>
          </a:p>
          <a:p>
            <a:r>
              <a:rPr lang="pt-BR" sz="2400" i="1" dirty="0">
                <a:latin typeface="+mn-lt"/>
              </a:rPr>
              <a:t>			                </a:t>
            </a:r>
            <a:r>
              <a:rPr lang="pt-BR" sz="2400" i="1" dirty="0" err="1">
                <a:latin typeface="+mn-lt"/>
              </a:rPr>
              <a:t>Rm</a:t>
            </a:r>
            <a:r>
              <a:rPr lang="pt-BR" sz="2400" i="1" dirty="0">
                <a:latin typeface="+mn-lt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670238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BA95FC2-7246-49E0-A54B-46BC6265B76E}"/>
              </a:ext>
            </a:extLst>
          </p:cNvPr>
          <p:cNvSpPr/>
          <p:nvPr/>
        </p:nvSpPr>
        <p:spPr>
          <a:xfrm>
            <a:off x="593124" y="388100"/>
            <a:ext cx="56717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i="1" dirty="0">
                <a:latin typeface="+mn-lt"/>
              </a:rPr>
              <a:t>11  Assim também vocês considerem-se mortos para o pecado, mas vivos para Deus, em Cristo Jesus.</a:t>
            </a:r>
          </a:p>
          <a:p>
            <a:r>
              <a:rPr lang="pt-BR" sz="2400" i="1" dirty="0">
                <a:latin typeface="+mn-lt"/>
              </a:rPr>
              <a:t>12  Portanto, </a:t>
            </a:r>
            <a:r>
              <a:rPr lang="pt-BR" sz="2400" b="1" i="1" dirty="0">
                <a:latin typeface="+mn-lt"/>
              </a:rPr>
              <a:t>não permitam que o pecado reine em seu corpo mortal, fazendo com que vocês obedeçam às suas paixões.</a:t>
            </a:r>
          </a:p>
          <a:p>
            <a:r>
              <a:rPr lang="pt-BR" sz="2400" i="1" dirty="0">
                <a:latin typeface="+mn-lt"/>
              </a:rPr>
              <a:t>				</a:t>
            </a:r>
            <a:r>
              <a:rPr lang="pt-BR" sz="2400" i="1" dirty="0" err="1">
                <a:latin typeface="+mn-lt"/>
              </a:rPr>
              <a:t>Rm</a:t>
            </a:r>
            <a:r>
              <a:rPr lang="pt-BR" sz="2400" i="1" dirty="0">
                <a:latin typeface="+mn-lt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2369688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27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4CC8EFF-51D0-40DC-93CB-05FB56637F20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da Pornografia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8C71F18-74D6-41BB-BFBB-6B1EF8644ED2}"/>
              </a:ext>
            </a:extLst>
          </p:cNvPr>
          <p:cNvSpPr/>
          <p:nvPr/>
        </p:nvSpPr>
        <p:spPr>
          <a:xfrm>
            <a:off x="1019632" y="1412776"/>
            <a:ext cx="795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 dirty="0"/>
              <a:t> 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8B3C8B3-7C77-44BF-B1F8-AD7BB9E0DA5D}"/>
              </a:ext>
            </a:extLst>
          </p:cNvPr>
          <p:cNvSpPr txBox="1"/>
          <p:nvPr/>
        </p:nvSpPr>
        <p:spPr>
          <a:xfrm>
            <a:off x="463377" y="1054657"/>
            <a:ext cx="5931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2. O </a:t>
            </a:r>
            <a:r>
              <a:rPr lang="pt-BR" sz="2400" b="1" dirty="0">
                <a:solidFill>
                  <a:srgbClr val="FF0000"/>
                </a:solidFill>
              </a:rPr>
              <a:t>Confissão</a:t>
            </a:r>
            <a:r>
              <a:rPr lang="pt-BR" sz="2400" b="1" dirty="0"/>
              <a:t> é necessária para se vencer a Pornografia.</a:t>
            </a:r>
          </a:p>
          <a:p>
            <a:endParaRPr lang="pt-BR" sz="24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1B7A35-729E-4B0C-A1ED-1821412E4813}"/>
              </a:ext>
            </a:extLst>
          </p:cNvPr>
          <p:cNvSpPr/>
          <p:nvPr/>
        </p:nvSpPr>
        <p:spPr>
          <a:xfrm>
            <a:off x="642551" y="2094697"/>
            <a:ext cx="59312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i="1" dirty="0">
                <a:latin typeface="+mn-lt"/>
              </a:rPr>
              <a:t>13 Quem encobre as suas transgressões jamais prosperará; mas o que as confessa e abandona alcançará misericórdia.</a:t>
            </a:r>
          </a:p>
          <a:p>
            <a:r>
              <a:rPr lang="pt-BR" sz="2400" i="1" dirty="0">
                <a:latin typeface="+mn-lt"/>
              </a:rPr>
              <a:t>					</a:t>
            </a:r>
            <a:r>
              <a:rPr lang="pt-BR" sz="2400" i="1" dirty="0" err="1">
                <a:latin typeface="+mn-lt"/>
              </a:rPr>
              <a:t>Pv</a:t>
            </a:r>
            <a:r>
              <a:rPr lang="pt-BR" sz="2400" i="1" dirty="0">
                <a:latin typeface="+mn-lt"/>
              </a:rPr>
              <a:t> 28</a:t>
            </a:r>
          </a:p>
        </p:txBody>
      </p:sp>
    </p:spTree>
    <p:extLst>
      <p:ext uri="{BB962C8B-B14F-4D97-AF65-F5344CB8AC3E}">
        <p14:creationId xmlns:p14="http://schemas.microsoft.com/office/powerpoint/2010/main" val="21516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59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4CC8EFF-51D0-40DC-93CB-05FB56637F20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da Pornografia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8C71F18-74D6-41BB-BFBB-6B1EF8644ED2}"/>
              </a:ext>
            </a:extLst>
          </p:cNvPr>
          <p:cNvSpPr/>
          <p:nvPr/>
        </p:nvSpPr>
        <p:spPr>
          <a:xfrm>
            <a:off x="1019632" y="1412776"/>
            <a:ext cx="795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 dirty="0"/>
              <a:t> 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A933984-B910-410C-813D-FF3C9EC6C11D}"/>
              </a:ext>
            </a:extLst>
          </p:cNvPr>
          <p:cNvSpPr/>
          <p:nvPr/>
        </p:nvSpPr>
        <p:spPr>
          <a:xfrm>
            <a:off x="394916" y="1217794"/>
            <a:ext cx="60681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lain" startAt="6"/>
            </a:pP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Mas ele nos dá cada vez mais graça. Por isso diz: “Deus resiste aos soberbos, mas dá graça aos humildes.”</a:t>
            </a:r>
          </a:p>
          <a:p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pt-B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85791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3719</TotalTime>
  <Words>2992</Words>
  <Application>Microsoft Office PowerPoint</Application>
  <PresentationFormat>Personalizar</PresentationFormat>
  <Paragraphs>260</Paragraphs>
  <Slides>32</Slides>
  <Notes>31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6" baseType="lpstr">
      <vt:lpstr>Arial</vt:lpstr>
      <vt:lpstr>Segoe UI</vt:lpstr>
      <vt:lpstr>Wingdings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Oswaldo</dc:creator>
  <cp:lastModifiedBy>Oswaldo</cp:lastModifiedBy>
  <cp:revision>175</cp:revision>
  <dcterms:modified xsi:type="dcterms:W3CDTF">2021-11-25T12:55:33Z</dcterms:modified>
</cp:coreProperties>
</file>