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305" r:id="rId3"/>
    <p:sldId id="329" r:id="rId4"/>
    <p:sldId id="311" r:id="rId5"/>
    <p:sldId id="312" r:id="rId6"/>
    <p:sldId id="306" r:id="rId7"/>
    <p:sldId id="310" r:id="rId8"/>
    <p:sldId id="330" r:id="rId9"/>
    <p:sldId id="313" r:id="rId10"/>
    <p:sldId id="309" r:id="rId11"/>
    <p:sldId id="314" r:id="rId12"/>
    <p:sldId id="315" r:id="rId13"/>
    <p:sldId id="316" r:id="rId14"/>
    <p:sldId id="317" r:id="rId15"/>
    <p:sldId id="319" r:id="rId16"/>
    <p:sldId id="318" r:id="rId17"/>
    <p:sldId id="320" r:id="rId18"/>
    <p:sldId id="321" r:id="rId19"/>
    <p:sldId id="308" r:id="rId20"/>
    <p:sldId id="307" r:id="rId21"/>
    <p:sldId id="325" r:id="rId22"/>
    <p:sldId id="326" r:id="rId23"/>
    <p:sldId id="322" r:id="rId24"/>
    <p:sldId id="323" r:id="rId25"/>
    <p:sldId id="324" r:id="rId26"/>
    <p:sldId id="264" r:id="rId27"/>
    <p:sldId id="327" r:id="rId28"/>
    <p:sldId id="261" r:id="rId29"/>
    <p:sldId id="262" r:id="rId30"/>
    <p:sldId id="263" r:id="rId31"/>
  </p:sldIdLst>
  <p:sldSz cx="6858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7" autoAdjust="0"/>
    <p:restoredTop sz="54670" autoAdjust="0"/>
  </p:normalViewPr>
  <p:slideViewPr>
    <p:cSldViewPr snapToGrid="0">
      <p:cViewPr varScale="1">
        <p:scale>
          <a:sx n="62" d="100"/>
          <a:sy n="62" d="100"/>
        </p:scale>
        <p:origin x="2266" y="5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FontTx/>
              <a:buNone/>
            </a:pPr>
            <a:r>
              <a:rPr lang="pt-BR" baseline="0" dirty="0"/>
              <a:t>O que vimos até aqui:</a:t>
            </a:r>
          </a:p>
          <a:p>
            <a:pPr marL="228600" indent="-228600">
              <a:buFontTx/>
              <a:buAutoNum type="arabicPeriod"/>
            </a:pPr>
            <a:r>
              <a:rPr lang="pt-BR" baseline="0" dirty="0"/>
              <a:t>Definições e características do HE</a:t>
            </a:r>
          </a:p>
          <a:p>
            <a:pPr marL="228600" indent="-228600">
              <a:buFontTx/>
              <a:buAutoNum type="arabicPeriod"/>
            </a:pPr>
            <a:r>
              <a:rPr lang="pt-BR" baseline="0" dirty="0"/>
              <a:t>Hábito Escravizador e o coração</a:t>
            </a:r>
          </a:p>
          <a:p>
            <a:pPr marL="228600" indent="-228600">
              <a:buFontTx/>
              <a:buAutoNum type="arabicPeriod"/>
            </a:pPr>
            <a:r>
              <a:rPr lang="pt-BR" baseline="0" dirty="0"/>
              <a:t>Modelos de comportamentos viciados (vilão, vilão e vitorioso)</a:t>
            </a:r>
          </a:p>
          <a:p>
            <a:pPr marL="228600" indent="-228600">
              <a:buFontTx/>
              <a:buAutoNum type="arabicPeriod"/>
            </a:pPr>
            <a:r>
              <a:rPr lang="pt-BR" baseline="0" dirty="0"/>
              <a:t>O processo de queda do HE</a:t>
            </a:r>
          </a:p>
          <a:p>
            <a:pPr marL="228600" indent="-228600">
              <a:buFontTx/>
              <a:buAutoNum type="arabicPeriod"/>
            </a:pPr>
            <a:r>
              <a:rPr lang="pt-BR" baseline="0" dirty="0"/>
              <a:t>Confrontação bíblica</a:t>
            </a:r>
          </a:p>
          <a:p>
            <a:pPr marL="228600" indent="-228600">
              <a:buFontTx/>
              <a:buAutoNum type="arabicPeriod"/>
            </a:pPr>
            <a:r>
              <a:rPr lang="pt-BR" baseline="0" dirty="0"/>
              <a:t>Como Vencer o Hábito Escravizador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Precisa descobrir os motivos do coração que não se alinham com a vontade e a Palavra de Deus. Alguns exemplos de motivos dominadores:</a:t>
            </a: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- Querer ou desejar alguma coisa que Deus não quer ou deseja;</a:t>
            </a: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- Querer ou desejar alguma coisa que Deus quer e deseja, mas querer com uma intensidade exagerada e/ou descontrolada, e de tal modo, que este querer pode conduzir a algum pecado, como a cobiça, concupiscência, etc. Por exemplo: Fazer algo bem feito para o Senhor e para a Sua obra pode ganhar exageros e excessos que corrompem quem o faz;</a:t>
            </a: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- Ser controlado por expectativas quanto a pessoas ou coisas de tal maneira que os pensamentos, conclusões, comportamentos e palavras tornam-se impiedosos e corrompidos, quer as expectativas se concretizem ou não;</a:t>
            </a: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- Entender possuir um direito e continuamente exigi-lo especialmente quando tal direito ou “suposto direito” é negado;</a:t>
            </a: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- Crer em alguma coisa, algum padrão ou regra, que não procede de Deus, e que conduz à práticas pecaminosas e impiedosas;</a:t>
            </a: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6535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Wingdings"/>
              </a:rPr>
              <a:t></a:t>
            </a: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Maus pensamentos, adultério, imoralidade sexual, calúnia  -  Mt.15.19 (Do</a:t>
            </a:r>
            <a:r>
              <a:rPr lang="pt-BR" sz="1100" b="0" i="0" u="none" strike="noStrike" kern="1200" cap="none" baseline="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coração procedem...)</a:t>
            </a: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Wingdings"/>
              </a:rPr>
              <a:t></a:t>
            </a: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Discórdias, atritos, disputas e conflitos  -  Tg.4.2 (cobiçais e nada tendes... por desejar esbanjar em prazeres)</a:t>
            </a: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Wingdings"/>
              </a:rPr>
              <a:t></a:t>
            </a: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Palavras  -  Mt.12.34 ( a boca fala do que está cheio o coração)</a:t>
            </a: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Wingdings"/>
              </a:rPr>
              <a:t></a:t>
            </a: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Desejar enriquecer e/ou ter uma posição de distinção  -  I Tm.6.9,10 ( caem em tentações e ciladas... o amor ao dinheiro...)</a:t>
            </a: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10918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dirty="0" err="1"/>
              <a:t>Mt</a:t>
            </a:r>
            <a:r>
              <a:rPr lang="pt-BR" dirty="0"/>
              <a:t> 12 - Pelo</a:t>
            </a:r>
            <a:r>
              <a:rPr lang="pt-BR" baseline="0" dirty="0"/>
              <a:t> fruto se conhece a árvore. </a:t>
            </a:r>
            <a:r>
              <a:rPr lang="pt-BR" b="1" baseline="0" dirty="0"/>
              <a:t>(figura das árvores)</a:t>
            </a:r>
          </a:p>
          <a:p>
            <a:r>
              <a:rPr lang="pt-BR" dirty="0" err="1"/>
              <a:t>Mt</a:t>
            </a:r>
            <a:r>
              <a:rPr lang="pt-BR" dirty="0"/>
              <a:t> 15 – O que sai da boca vem do coração.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5211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pt-BR" sz="1100" b="1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Neste sentido, é preciso que, ao se referir-se ao hábito, considera-lo como pecado, chamando pelo nome ou por categorias bíblicas.</a:t>
            </a: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2358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2169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pt-BR" sz="1100" b="0" i="1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</a:t>
            </a: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6.6  Mas aquele que está sendo instruído na palavra compartilhe todas as coisas boas com aquele que o instrui.</a:t>
            </a:r>
          </a:p>
          <a:p>
            <a:pPr marL="158750" indent="0">
              <a:buNone/>
            </a:pP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  Não se enganem: de Deus não se zomba. Pois aquilo que a pessoa semear, isso também colherá.</a:t>
            </a:r>
            <a:endParaRPr lang="pt-BR" sz="1100" b="0" i="1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Vamos tomar um exemplo: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4284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3659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5445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5152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Co 10.13  Não sobreveio a vocês nenhuma tentação que não fosse humana; mas Deus é fiel e não permitirá que vocês sejam tentados além do que podem suportar; pelo contrário, juntamente com a tentação proverá livramento, para que vocês a possam suportar.</a:t>
            </a:r>
            <a:endParaRPr lang="pt-BR" sz="1100" b="1" i="1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1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1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É preciso ensiná-lo e encorajá-lo a viver pela fé na provisão de Deus, a exemplo do que outros já fizeram  -  Hb.11.1; 24-26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¶  Ora, a fé é a certeza de coisas que se esperam, a convicção de fatos que não se veem.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1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24"/>
              <a:tabLst/>
              <a:defRPr/>
            </a:pP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Pela fé, Moisés, sendo homem feito, recusou ser chamado filho da filha de Faraó,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24"/>
              <a:tabLst/>
              <a:defRPr/>
            </a:pP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preferindo ser maltratado junto com o povo de Deus a usufruir prazeres transitórios do pecado.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24"/>
              <a:tabLst/>
              <a:defRPr/>
            </a:pP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 entendeu que ser desprezado por causa de Cristo era uma riqueza maior do que os tesouros do Egito, porque contemplava a recompensa.</a:t>
            </a:r>
            <a:endParaRPr lang="pt-BR" i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6225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Quatro fundamentos indispensáveis: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1. A Suficiência das Escrituras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2. O poder transformador do Evangelho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3. A centralidade do coração (cuidado com comportamentalismo)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4. A alvo da semelhança com Cristo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Recordemos o que Paulo disse EM 1 Co 6.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1134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Aquele que tem desenvolvido hábitos escravizadores precisa estar envolvido ativamente em uma igreja local, nos cultos, celebrações e atividades da igreja. A convivência com a igreja fornece o ambiente para ele crescer em adoração a Deus, enquanto luta para erradicar os ídolos do seu coração  -  Hb.10.24,25 </a:t>
            </a: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Essa pessoa precisa ter, dentro da igreja, irmãos maduros e amorosos, a  quem irá prestar contas regularmente  -  Pv.15.22; 27.17</a:t>
            </a: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O viciado precisa aprender a decorar e relembrar continua e regularmente porções das Escrituras</a:t>
            </a: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Neste sentido, ele precisa ter um programa devocional supervisionado, que inclua o estudo das Escrituras e a prática da oração. Por </a:t>
            </a:r>
            <a:r>
              <a:rPr lang="pt-BR" sz="1100" b="0" i="0" u="none" strike="noStrike" kern="1200" cap="none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ex</a:t>
            </a: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: casa, carro, salas de espera, etc.  -  Js.1.8; Sl.1; Sl.19.7-10; Sl.119.97; Jr.15.16; I Ts.5.17</a:t>
            </a: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30753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Precisa compreender que aquele que vive pela fé no Senhor Jesus está envolvido numa batalha com a carne  -  I Co.9.25-27; Gl.5.16-18</a:t>
            </a: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Precisa compreender que aquele que vive pela fé no Senhor Jesus está envolvido numa batalha com Satanás e seus anjos  -  Ef.6.10-18; Tg.4.6-10; I Pe.5.8,9</a:t>
            </a: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Precisa orientar a sua vida de acordo com o propósito de Deus, isto é, dele caminhar continuamente para o alvo de ser semelhante a Cristo  -  Rm.8.29; Ef.4.13</a:t>
            </a: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9960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Precisa checar cada área de sua vida para alinhá-la à vontade de Deus revelada nas Escrituras  -  Ef.5.15-18; Cl.3.16; </a:t>
            </a:r>
            <a:r>
              <a:rPr lang="pt-BR" sz="1100" b="0" i="0" u="none" strike="noStrike" kern="1200" cap="none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Ef</a:t>
            </a: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4.22-24</a:t>
            </a: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29290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Precisa determinar os fatores que estão alimentando o pecado  -  Rm.13.14</a:t>
            </a: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457200" indent="-298450"/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Depois, ele precisa eliminar qualquer “provisão” feita para perpetuar a prática do hábito.</a:t>
            </a:r>
            <a:r>
              <a:rPr lang="pt-BR" sz="1100" b="0" i="0" u="none" strike="noStrike" kern="1200" cap="none" baseline="0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(ver apostila)</a:t>
            </a: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457200" indent="-298450"/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Amigos violentos e/ou corruptos  -  Pv.1.10-19; I Co.15.33</a:t>
            </a:r>
            <a:endParaRPr lang="pt-BR" sz="1100" b="1" i="0" u="sng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457200" indent="-298450"/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Amigos insensatos, tolos  -  Pv.13.20</a:t>
            </a:r>
            <a:endParaRPr lang="pt-BR" sz="1100" b="1" i="0" u="sng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457200" indent="-298450"/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Amigos e pessoas sedutoras  -  Pv.5.1-14</a:t>
            </a:r>
            <a:endParaRPr lang="pt-BR" sz="1100" b="1" i="0" u="sng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457200" indent="-298450"/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Procurar, quando possível, eliminar a negligência de outros relacionamentos primários, mais próximos, como os pais, outros irmãos, esposa, filhos.</a:t>
            </a:r>
            <a:endParaRPr lang="pt-BR" sz="1100" b="1" i="0" u="sng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457200" indent="-298450"/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Precisa evitar ou eliminar lugares, pessoas, objetos, atividades ou programas que estimulem o hábito pecaminoso.</a:t>
            </a:r>
            <a:endParaRPr lang="pt-BR" sz="1100" b="1" i="0" u="sng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457200" indent="-298450"/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Intimamente, o viciado precisa eliminar maus pensamentos, fantasias, etc.</a:t>
            </a:r>
            <a:endParaRPr lang="pt-BR" sz="1100" b="1" i="0" u="sng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18628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Boas amizades –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Hb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10.24;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Pv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13.20;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Pv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27.10</a:t>
            </a:r>
            <a:endParaRPr lang="pt-BR" sz="1100" b="1" i="0" u="sng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Cultivar amizades com famílias piedosas e maduras para observar os seus relacionamentos domésticos para interagir e crescer junto.</a:t>
            </a:r>
            <a:endParaRPr lang="pt-BR" sz="1100" b="1" i="0" u="sng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Crescer no cultivo de disciplinas bíblicas pessoais que são essenciais para o crescimento à imagem de Cristo.</a:t>
            </a:r>
            <a:endParaRPr lang="pt-BR" sz="1100" b="1" i="0" u="sng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Crescer não só no envolvimento com a igreja como também na apresentação voluntária para servir, para doar e contribuir  - 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Hb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10.24,25; II Co 9.6-15</a:t>
            </a:r>
            <a:endParaRPr lang="pt-BR" sz="1100" b="1" i="0" u="sng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  <a:endParaRPr lang="pt-BR" sz="1100" b="1" i="0" u="sng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Redirecionar e redefinir práticas, atividades, rotinas e rotas -  </a:t>
            </a:r>
            <a:r>
              <a:rPr lang="pt-B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Ef</a:t>
            </a:r>
            <a:r>
              <a:rPr lang="pt-B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4.25-32; Cl.3.8-4.1</a:t>
            </a:r>
            <a:endParaRPr lang="pt-BR" sz="1100" b="1" i="0" u="sng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94462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5359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7962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1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Qualquer aconselhamento ou orientação à parte da genuína conversão (arrependimento e fé) é falho e superficial ou “cosmético”.</a:t>
            </a:r>
            <a:endParaRPr lang="pt-BR" sz="1100" b="0" i="0" u="none" strike="noStrike" kern="1200" cap="none" baseline="0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kern="1200" cap="none" baseline="0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1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Rm</a:t>
            </a: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10. 9 Se com a boca você confessar Jesus como Senhor e em seu coração crer que Deus o ressuscitou dentre os mortos, você será salvo.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10"/>
              <a:tabLst/>
              <a:defRPr/>
            </a:pP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Porque com o coração se crê para a justiça e com a boca se confessa para a salvação.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lain" startAt="10"/>
              <a:tabLst/>
              <a:defRPr/>
            </a:pPr>
            <a:endParaRPr lang="pt-BR" sz="1100" b="0" i="1" u="none" strike="noStrike" cap="none" baseline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Co 1.18  Certamente a palavra da cruz é loucura para os que se perdem, mas para nós, que somos salvos, ela é poder de Deus.</a:t>
            </a: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1679600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pt-BR" sz="1100" b="0" i="0" u="none" strike="noStrike" kern="1200" cap="none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Jo</a:t>
            </a: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1.9:</a:t>
            </a:r>
          </a:p>
          <a:p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Arrependimento inclui: </a:t>
            </a: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 Mudança do </a:t>
            </a:r>
            <a:r>
              <a:rPr lang="pt-BR" sz="1100" b="1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pensamento</a:t>
            </a: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 -  Lc.15.17</a:t>
            </a: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 Mudança de </a:t>
            </a:r>
            <a:r>
              <a:rPr lang="pt-BR" sz="1100" b="1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atitude</a:t>
            </a: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 -  Lc.15.19</a:t>
            </a: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 Mudança de </a:t>
            </a:r>
            <a:r>
              <a:rPr lang="pt-BR" sz="1100" b="1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comportamento</a:t>
            </a: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 -  Lc.15.20,21</a:t>
            </a:r>
            <a:endParaRPr lang="pt-BR" sz="1100" b="1" i="0" u="sng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0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 err="1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Tg</a:t>
            </a: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 5.16 </a:t>
            </a: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Portanto, confessem os seus pecados uns aos outros e orem uns pelos outros, para que vocês sejam curados. Muito pode, por sua eficácia, a súplica do justo.</a:t>
            </a:r>
            <a:endParaRPr lang="pt-BR" sz="1100" b="0" i="1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0622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Fraquezas na abordagem de aconselhamento: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1. O AB é bom para problemas espirituais, mas não clínicos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2. O AB é bom para pecado, mas não para o sofrimento, a vitimização, ou outros problemas do passado.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3. Somente especialistas podem tratar e resolver problemas emocionais.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4. A bíblia é limitada para compreender e ajudar o ser humano no seu sofrimento e problemas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b="0" i="0" u="none" strike="noStrike" kern="1200" cap="none" dirty="0">
                <a:solidFill>
                  <a:schemeClr val="tx1"/>
                </a:solidFill>
                <a:effectLst/>
                <a:latin typeface="Arial"/>
                <a:ea typeface="Arial"/>
                <a:cs typeface="Arial"/>
                <a:sym typeface="Arial"/>
              </a:rPr>
              <a:t>5. Negação da influência da psicologia secular ou humanista.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8266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pt-BR" sz="1100" b="0" i="1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Tm</a:t>
            </a: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3.16  Toda a Escritura é inspirada por Deus e útil para o ensino, para a repreensão, para a correção, para a educação na justiça,</a:t>
            </a:r>
          </a:p>
          <a:p>
            <a:pPr marL="387350" indent="-228600">
              <a:buAutoNum type="arabicPlain" startAt="17"/>
            </a:pP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fim de que o servo de Deus seja perfeito e perfeitamente habilitado para toda boa obra.</a:t>
            </a:r>
          </a:p>
          <a:p>
            <a:pPr marL="387350" indent="-228600">
              <a:buAutoNum type="arabicPlain" startAt="17"/>
            </a:pPr>
            <a:endParaRPr lang="pt-BR" sz="1100" b="0" i="1" u="none" strike="noStrike" kern="1200" cap="none" baseline="0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pt-BR" sz="1100" b="0" i="1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</a:t>
            </a: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1.3  Pelo poder de Deus nos foram concedidas todas as coisas que conduzem à vida e à piedade, pelo pleno conhecimento daquele que nos chamou para a sua própria glória e virtude.</a:t>
            </a:r>
          </a:p>
          <a:p>
            <a:pPr marL="158750" indent="0">
              <a:buNone/>
            </a:pP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 Por meio delas, ele nos concedeu as suas preciosas e mui grandes promessas, para que por elas vocês se tornem coparticipantes da natureza divina, tendo escapado da corrupção das paixões que há no mundo.</a:t>
            </a:r>
            <a:endParaRPr lang="pt-BR" sz="1100" b="0" i="1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9347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0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Jesus disse aos judeus que haviam crido nele: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1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1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</a:t>
            </a: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8.32  conhecerão a verdade, e a verdade os libertará.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lain" startAt="36"/>
            </a:pP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Se, pois, o Filho os libertar, vocês serão verdadeiramente livres.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lain" startAt="36"/>
            </a:pPr>
            <a:endParaRPr lang="pt-BR" sz="1100" b="0" i="1" u="none" strike="noStrike" cap="none" baseline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Ler: </a:t>
            </a:r>
            <a:r>
              <a:rPr lang="pt-BR" sz="1100" b="0" i="1" u="none" strike="noStrike" cap="none" baseline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Gl</a:t>
            </a: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5.16-24</a:t>
            </a: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3276034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0b8d32b2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0b8d32b2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Co 6. 9 Ou vocês não sabem que os injustos não herdarão o Reino de Deus? Não se enganem: nem imorais, nem idólatras, nem adúlteros, nem afeminados, nem homossexuais, 10  nem ladrões, nem avarentos, nem bêbados, nem maldizentes, nem roubadores herdarão o Reino de Deus.</a:t>
            </a:r>
          </a:p>
          <a:p>
            <a:pPr marL="158750" indent="0">
              <a:buNone/>
            </a:pP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  Alguns de vocês eram assim. Mas vocês foram lavados, foram santificados, foram justificados no nome do Senhor Jesus Cristo e no Espírito do nosso Deus.</a:t>
            </a:r>
            <a:endParaRPr lang="pt-BR" sz="1100" b="0" i="1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100" b="0" i="1" u="none" strike="noStrike" kern="1200" cap="none" dirty="0">
              <a:solidFill>
                <a:schemeClr val="tx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b="0" i="1" u="none" strike="noStrike" cap="none" baseline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Rm</a:t>
            </a:r>
            <a:r>
              <a:rPr lang="pt-BR" sz="1100" b="0" i="1" u="none" strike="noStrike" cap="none" baseline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12.2  E não vivam conforme os padrões deste mundo, mas deixem que Deus os transforme pela renovação da mente, para que possam experimentar qual é a boa, agradável e perfeita vontade de Deus.</a:t>
            </a: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1839246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781" y="744575"/>
            <a:ext cx="639045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3775" y="2834125"/>
            <a:ext cx="639045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33775" y="1106125"/>
            <a:ext cx="639045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33775" y="3152225"/>
            <a:ext cx="639045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257175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33775" y="2150850"/>
            <a:ext cx="639045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299992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28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624300" y="1152475"/>
            <a:ext cx="299992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800" lvl="1" indent="-228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555600"/>
            <a:ext cx="2106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1389600"/>
            <a:ext cx="2106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342900" lvl="0" indent="-228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1pPr>
            <a:lvl2pPr marL="685800" lvl="1" indent="-228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700" lvl="2" indent="-228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600" lvl="3" indent="-228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500" lvl="4" indent="-228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400" lvl="5" indent="-228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300" lvl="6" indent="-2286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200" lvl="7" indent="-228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100" lvl="8" indent="-228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450150"/>
            <a:ext cx="477585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125"/>
            <a:ext cx="3429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99125" y="1233175"/>
            <a:ext cx="30339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99125" y="2803075"/>
            <a:ext cx="30339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4625" y="724075"/>
            <a:ext cx="287775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342900" lvl="0" indent="-25717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800" lvl="1" indent="-23812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028700" lvl="2" indent="-23812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lvl="3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714500" lvl="4" indent="-23812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057400" lvl="5" indent="-23812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400300" lvl="6" indent="-23812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2743200" lvl="7" indent="-23812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086100" lvl="8" indent="-23812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33775" y="4230575"/>
            <a:ext cx="44991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34290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750">
                <a:solidFill>
                  <a:schemeClr val="dk2"/>
                </a:solidFill>
              </a:defRPr>
            </a:lvl1pPr>
            <a:lvl2pPr lvl="1" algn="r">
              <a:buNone/>
              <a:defRPr sz="750">
                <a:solidFill>
                  <a:schemeClr val="dk2"/>
                </a:solidFill>
              </a:defRPr>
            </a:lvl2pPr>
            <a:lvl3pPr lvl="2" algn="r">
              <a:buNone/>
              <a:defRPr sz="750">
                <a:solidFill>
                  <a:schemeClr val="dk2"/>
                </a:solidFill>
              </a:defRPr>
            </a:lvl3pPr>
            <a:lvl4pPr lvl="3" algn="r">
              <a:buNone/>
              <a:defRPr sz="750">
                <a:solidFill>
                  <a:schemeClr val="dk2"/>
                </a:solidFill>
              </a:defRPr>
            </a:lvl4pPr>
            <a:lvl5pPr lvl="4" algn="r">
              <a:buNone/>
              <a:defRPr sz="750">
                <a:solidFill>
                  <a:schemeClr val="dk2"/>
                </a:solidFill>
              </a:defRPr>
            </a:lvl5pPr>
            <a:lvl6pPr lvl="5" algn="r">
              <a:buNone/>
              <a:defRPr sz="750">
                <a:solidFill>
                  <a:schemeClr val="dk2"/>
                </a:solidFill>
              </a:defRPr>
            </a:lvl6pPr>
            <a:lvl7pPr lvl="6" algn="r">
              <a:buNone/>
              <a:defRPr sz="750">
                <a:solidFill>
                  <a:schemeClr val="dk2"/>
                </a:solidFill>
              </a:defRPr>
            </a:lvl7pPr>
            <a:lvl8pPr lvl="7" algn="r">
              <a:buNone/>
              <a:defRPr sz="750">
                <a:solidFill>
                  <a:schemeClr val="dk2"/>
                </a:solidFill>
              </a:defRPr>
            </a:lvl8pPr>
            <a:lvl9pPr lvl="8" algn="r">
              <a:buNone/>
              <a:defRPr sz="75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CC8EFF-51D0-40DC-93CB-05FB56637F20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escravizador?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79F8E27-E924-40D9-9290-B85DB4BCCCA7}"/>
              </a:ext>
            </a:extLst>
          </p:cNvPr>
          <p:cNvSpPr/>
          <p:nvPr/>
        </p:nvSpPr>
        <p:spPr>
          <a:xfrm>
            <a:off x="602729" y="1276588"/>
            <a:ext cx="56346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</a:rPr>
              <a:t>Aquele que está envolvido em hábitos escravizadores precisa identificar e erradicar os “ídolos do coração”.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38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CC8EFF-51D0-40DC-93CB-05FB56637F20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escravizador?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FF9F6B6-C9FF-484C-B892-1C7E853D350E}"/>
              </a:ext>
            </a:extLst>
          </p:cNvPr>
          <p:cNvSpPr/>
          <p:nvPr/>
        </p:nvSpPr>
        <p:spPr>
          <a:xfrm>
            <a:off x="624015" y="1370929"/>
            <a:ext cx="5609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</a:rPr>
              <a:t>Alguns vícios podem ser difíceis de identificação por causa do engano do coração -  </a:t>
            </a:r>
            <a:r>
              <a:rPr lang="pt-BR" sz="2400" dirty="0">
                <a:solidFill>
                  <a:schemeClr val="tx1"/>
                </a:solidFill>
              </a:rPr>
              <a:t>Jr.17.9</a:t>
            </a:r>
          </a:p>
        </p:txBody>
      </p:sp>
    </p:spTree>
    <p:extLst>
      <p:ext uri="{BB962C8B-B14F-4D97-AF65-F5344CB8AC3E}">
        <p14:creationId xmlns:p14="http://schemas.microsoft.com/office/powerpoint/2010/main" val="2737673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CC8EFF-51D0-40DC-93CB-05FB56637F20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escravizador?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F022969-186C-463C-9F13-41D7D4BFF477}"/>
              </a:ext>
            </a:extLst>
          </p:cNvPr>
          <p:cNvSpPr/>
          <p:nvPr/>
        </p:nvSpPr>
        <p:spPr>
          <a:xfrm>
            <a:off x="704334" y="1201369"/>
            <a:ext cx="59198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</a:rPr>
              <a:t>Por meio de uma avaliação dos motivos que são evidenciados pelas palavras e ações, é possível reconhecer o(s) ídolo(s)  -  </a:t>
            </a:r>
          </a:p>
          <a:p>
            <a:r>
              <a:rPr lang="pt-BR" sz="2400" b="1" dirty="0">
                <a:solidFill>
                  <a:schemeClr val="tx1"/>
                </a:solidFill>
              </a:rPr>
              <a:t>     </a:t>
            </a:r>
            <a:r>
              <a:rPr lang="pt-BR" sz="2400" dirty="0">
                <a:solidFill>
                  <a:schemeClr val="tx1"/>
                </a:solidFill>
              </a:rPr>
              <a:t>Mt.12.33-37; 15.18-20</a:t>
            </a:r>
          </a:p>
        </p:txBody>
      </p:sp>
    </p:spTree>
    <p:extLst>
      <p:ext uri="{BB962C8B-B14F-4D97-AF65-F5344CB8AC3E}">
        <p14:creationId xmlns:p14="http://schemas.microsoft.com/office/powerpoint/2010/main" val="2510249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CC8EFF-51D0-40DC-93CB-05FB56637F20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escravizador?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11A5578-2E9A-4AF0-B57F-61ABB228F392}"/>
              </a:ext>
            </a:extLst>
          </p:cNvPr>
          <p:cNvSpPr/>
          <p:nvPr/>
        </p:nvSpPr>
        <p:spPr>
          <a:xfrm>
            <a:off x="803189" y="1201369"/>
            <a:ext cx="58210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</a:rPr>
              <a:t>No processo de se livrar do “ídolo do coração”, é preciso saber que a pessoa tende a criar em seu coração, suas próprias justificativas para manter o seu ídolo.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47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CC8EFF-51D0-40DC-93CB-05FB56637F20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escravizador?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501CC73-8FCA-4CAB-93F7-CBBD46BDE4EA}"/>
              </a:ext>
            </a:extLst>
          </p:cNvPr>
          <p:cNvSpPr/>
          <p:nvPr/>
        </p:nvSpPr>
        <p:spPr>
          <a:xfrm>
            <a:off x="716690" y="666809"/>
            <a:ext cx="56841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</a:rPr>
              <a:t>Ajudar a pessoa escravizada a ver que, ao manter o seu comportamento, ele se distancia da verdadeira adoração a Deus, mas permanece adorando ao seu ídolo do coração.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u="sng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C00000"/>
                </a:solidFill>
              </a:rPr>
              <a:t>Comportamento viciado é, em última análise, idolatria – </a:t>
            </a:r>
            <a:r>
              <a:rPr lang="pt-BR" sz="2400" dirty="0">
                <a:solidFill>
                  <a:srgbClr val="C00000"/>
                </a:solidFill>
              </a:rPr>
              <a:t>Mt.6.24</a:t>
            </a:r>
          </a:p>
        </p:txBody>
      </p:sp>
    </p:spTree>
    <p:extLst>
      <p:ext uri="{BB962C8B-B14F-4D97-AF65-F5344CB8AC3E}">
        <p14:creationId xmlns:p14="http://schemas.microsoft.com/office/powerpoint/2010/main" val="97544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CC8EFF-51D0-40DC-93CB-05FB56637F20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escravizador?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49FFB55-9D83-42A6-93DE-F3C206F185F9}"/>
              </a:ext>
            </a:extLst>
          </p:cNvPr>
          <p:cNvSpPr/>
          <p:nvPr/>
        </p:nvSpPr>
        <p:spPr>
          <a:xfrm>
            <a:off x="716691" y="1201369"/>
            <a:ext cx="542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</a:rPr>
              <a:t>Apresentar detalhadamente para a pessoa, os resultados e as más consequências de seu hábito escravizador e de sua idolatria. </a:t>
            </a:r>
          </a:p>
          <a:p>
            <a:pPr marL="0" indent="0">
              <a:buNone/>
            </a:pPr>
            <a:r>
              <a:rPr lang="pt-BR" sz="2400" b="1" dirty="0">
                <a:solidFill>
                  <a:schemeClr val="tx1"/>
                </a:solidFill>
              </a:rPr>
              <a:t>     - </a:t>
            </a:r>
            <a:r>
              <a:rPr lang="pt-BR" sz="2400" dirty="0">
                <a:solidFill>
                  <a:schemeClr val="tx1"/>
                </a:solidFill>
              </a:rPr>
              <a:t>Gl.6.6,7</a:t>
            </a:r>
            <a:endParaRPr lang="pt-BR" sz="24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06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CC8EFF-51D0-40DC-93CB-05FB56637F20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escravizador?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C71F18-74D6-41BB-BFBB-6B1EF8644ED2}"/>
              </a:ext>
            </a:extLst>
          </p:cNvPr>
          <p:cNvSpPr/>
          <p:nvPr/>
        </p:nvSpPr>
        <p:spPr>
          <a:xfrm>
            <a:off x="1019632" y="1412776"/>
            <a:ext cx="79563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000" b="1" dirty="0"/>
              <a:t>Alienação de Deus. 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000" b="1" dirty="0"/>
              <a:t>Cegueira para com as consequências. 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000" b="1" dirty="0"/>
              <a:t>Expectativas irrealistas. 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000" b="1" dirty="0"/>
              <a:t>Distorção sobre o sexo. 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000" b="1" dirty="0"/>
              <a:t>Insaciabilidade. 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000" b="1" dirty="0"/>
              <a:t>Sentimento de culpa. 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000" b="1" dirty="0"/>
              <a:t>Sexualidade saudável obscurecida. 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000" b="1" dirty="0"/>
              <a:t>Isolamento.</a:t>
            </a:r>
          </a:p>
          <a:p>
            <a:pPr lvl="0"/>
            <a:r>
              <a:rPr lang="pt-BR" sz="2000" b="1" dirty="0"/>
              <a:t> 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0DAB9D-818A-4391-8B74-9F044C097CEA}"/>
              </a:ext>
            </a:extLst>
          </p:cNvPr>
          <p:cNvSpPr txBox="1"/>
          <p:nvPr/>
        </p:nvSpPr>
        <p:spPr>
          <a:xfrm>
            <a:off x="1019632" y="798755"/>
            <a:ext cx="5073825" cy="40011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Consequência do Hábito da Pornografia</a:t>
            </a:r>
          </a:p>
        </p:txBody>
      </p:sp>
    </p:spTree>
    <p:extLst>
      <p:ext uri="{BB962C8B-B14F-4D97-AF65-F5344CB8AC3E}">
        <p14:creationId xmlns:p14="http://schemas.microsoft.com/office/powerpoint/2010/main" val="166555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27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CC8EFF-51D0-40DC-93CB-05FB56637F20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escravizador?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C71F18-74D6-41BB-BFBB-6B1EF8644ED2}"/>
              </a:ext>
            </a:extLst>
          </p:cNvPr>
          <p:cNvSpPr/>
          <p:nvPr/>
        </p:nvSpPr>
        <p:spPr>
          <a:xfrm>
            <a:off x="1019632" y="1412776"/>
            <a:ext cx="795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/>
              <a:t> 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0DAB9D-818A-4391-8B74-9F044C097CEA}"/>
              </a:ext>
            </a:extLst>
          </p:cNvPr>
          <p:cNvSpPr txBox="1"/>
          <p:nvPr/>
        </p:nvSpPr>
        <p:spPr>
          <a:xfrm>
            <a:off x="1019632" y="798755"/>
            <a:ext cx="5073825" cy="40011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Consequência do Hábito da Pornografia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7477662-D8D4-4558-813F-316A4D6B14A8}"/>
              </a:ext>
            </a:extLst>
          </p:cNvPr>
          <p:cNvSpPr/>
          <p:nvPr/>
        </p:nvSpPr>
        <p:spPr>
          <a:xfrm>
            <a:off x="1244936" y="1340644"/>
            <a:ext cx="56041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000" b="1" dirty="0"/>
              <a:t>Relacionamentos e casamento ameaçados. 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000" b="1" dirty="0"/>
              <a:t>Prisão ao ciclo de autodestruição. 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000" b="1" dirty="0"/>
              <a:t>Vulnerabilidade à lascívia e a atos sexuais pecaminosos.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000" b="1" dirty="0"/>
              <a:t>Mascara a raiz do pecado. 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000" b="1" dirty="0"/>
              <a:t>Nunca é uma experiência neutra. 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000" b="1" dirty="0"/>
              <a:t>Transforma a mulher/homem em objeto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000" b="1" dirty="0"/>
              <a:t>Traz um prazer muito curto</a:t>
            </a:r>
          </a:p>
        </p:txBody>
      </p:sp>
    </p:spTree>
    <p:extLst>
      <p:ext uri="{BB962C8B-B14F-4D97-AF65-F5344CB8AC3E}">
        <p14:creationId xmlns:p14="http://schemas.microsoft.com/office/powerpoint/2010/main" val="229865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427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CC8EFF-51D0-40DC-93CB-05FB56637F20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escravizador?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8C71F18-74D6-41BB-BFBB-6B1EF8644ED2}"/>
              </a:ext>
            </a:extLst>
          </p:cNvPr>
          <p:cNvSpPr/>
          <p:nvPr/>
        </p:nvSpPr>
        <p:spPr>
          <a:xfrm>
            <a:off x="1019632" y="1412776"/>
            <a:ext cx="795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t-BR" sz="2000" b="1" dirty="0"/>
              <a:t> 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D0DAB9D-818A-4391-8B74-9F044C097CEA}"/>
              </a:ext>
            </a:extLst>
          </p:cNvPr>
          <p:cNvSpPr txBox="1"/>
          <p:nvPr/>
        </p:nvSpPr>
        <p:spPr>
          <a:xfrm>
            <a:off x="1019632" y="687542"/>
            <a:ext cx="5073825" cy="40011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Consequência do Hábito da Pornografia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7A889BF-8C11-40AA-9733-B1FD11FF9D05}"/>
              </a:ext>
            </a:extLst>
          </p:cNvPr>
          <p:cNvSpPr/>
          <p:nvPr/>
        </p:nvSpPr>
        <p:spPr>
          <a:xfrm>
            <a:off x="1193973" y="1031542"/>
            <a:ext cx="54302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000" b="1" dirty="0"/>
              <a:t>Permanece na mente. 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000" b="1" dirty="0"/>
              <a:t>A confiança é perdida 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000" b="1" dirty="0"/>
              <a:t>É uma porta aberta para todo tipo de pecado sexual. 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000" b="1" dirty="0"/>
              <a:t>Alimenta a indústria do sexo. 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000" b="1" dirty="0"/>
              <a:t>É um convite para outras mulheres/homens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000" b="1" dirty="0"/>
              <a:t>Promove a mentira. 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000" b="1" dirty="0"/>
              <a:t>Prende a uma imagem. 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2000" b="1" dirty="0"/>
              <a:t>Fecha os lábios para o louvor a Deus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16169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6446E16-F157-4C99-9952-14C947DE385E}"/>
              </a:ext>
            </a:extLst>
          </p:cNvPr>
          <p:cNvSpPr/>
          <p:nvPr/>
        </p:nvSpPr>
        <p:spPr>
          <a:xfrm>
            <a:off x="407274" y="988012"/>
            <a:ext cx="60434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</a:rPr>
              <a:t>Ajudar a pessoa escravizada a ver que o seu problema tem, na pessoa de Deus e nas Escrituras, provisão suficiente para uma vida vitoriosa e livre de tais hábitos  -  </a:t>
            </a:r>
            <a:r>
              <a:rPr lang="pt-BR" sz="2400" dirty="0">
                <a:solidFill>
                  <a:schemeClr val="tx1"/>
                </a:solidFill>
              </a:rPr>
              <a:t>I Co.10.13</a:t>
            </a:r>
          </a:p>
        </p:txBody>
      </p:sp>
    </p:spTree>
    <p:extLst>
      <p:ext uri="{BB962C8B-B14F-4D97-AF65-F5344CB8AC3E}">
        <p14:creationId xmlns:p14="http://schemas.microsoft.com/office/powerpoint/2010/main" val="35965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76" y="10087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CEE8D38-D475-4977-ACC5-D5E663CB5AB7}"/>
              </a:ext>
            </a:extLst>
          </p:cNvPr>
          <p:cNvSpPr txBox="1"/>
          <p:nvPr/>
        </p:nvSpPr>
        <p:spPr>
          <a:xfrm>
            <a:off x="-676" y="888131"/>
            <a:ext cx="6831211" cy="224676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endParaRPr lang="pt-BR" sz="2800" b="1" dirty="0">
              <a:solidFill>
                <a:srgbClr val="C00000"/>
              </a:solidFill>
            </a:endParaRPr>
          </a:p>
          <a:p>
            <a:pPr algn="ctr"/>
            <a:endParaRPr lang="pt-BR" sz="2800" b="1" dirty="0">
              <a:solidFill>
                <a:srgbClr val="C00000"/>
              </a:solidFill>
            </a:endParaRPr>
          </a:p>
          <a:p>
            <a:pPr algn="ctr"/>
            <a:r>
              <a:rPr lang="pt-BR" sz="2800" b="1" dirty="0">
                <a:solidFill>
                  <a:srgbClr val="C00000"/>
                </a:solidFill>
              </a:rPr>
              <a:t>Como vencer o hábito escravizador?</a:t>
            </a:r>
          </a:p>
          <a:p>
            <a:pPr algn="ctr"/>
            <a:endParaRPr lang="pt-BR" sz="2800" b="1" dirty="0">
              <a:solidFill>
                <a:srgbClr val="C00000"/>
              </a:solidFill>
            </a:endParaRPr>
          </a:p>
          <a:p>
            <a:pPr algn="ctr"/>
            <a:endParaRPr lang="pt-BR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79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7BFC8E7-9D84-4E01-B52D-16180A74E6CC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escravizador?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9D261BD-66B5-46A5-AA58-D3D912F8D444}"/>
              </a:ext>
            </a:extLst>
          </p:cNvPr>
          <p:cNvSpPr/>
          <p:nvPr/>
        </p:nvSpPr>
        <p:spPr>
          <a:xfrm>
            <a:off x="679620" y="906169"/>
            <a:ext cx="50415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</a:rPr>
              <a:t>A pessoa precisa crescer em adoração, fé e amor a Deus</a:t>
            </a:r>
          </a:p>
          <a:p>
            <a:endParaRPr lang="pt-BR" sz="2400" b="1" dirty="0">
              <a:solidFill>
                <a:schemeClr val="tx1"/>
              </a:solidFill>
            </a:endParaRPr>
          </a:p>
          <a:p>
            <a:pPr marL="342900" lvl="8" indent="-3429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C00000"/>
                </a:solidFill>
              </a:rPr>
              <a:t>Ter compromisso com programa devocional, estudo e memorização das Escrituras.</a:t>
            </a:r>
          </a:p>
        </p:txBody>
      </p:sp>
    </p:spTree>
    <p:extLst>
      <p:ext uri="{BB962C8B-B14F-4D97-AF65-F5344CB8AC3E}">
        <p14:creationId xmlns:p14="http://schemas.microsoft.com/office/powerpoint/2010/main" val="65932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7BFC8E7-9D84-4E01-B52D-16180A74E6CC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escravizador?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9D261BD-66B5-46A5-AA58-D3D912F8D444}"/>
              </a:ext>
            </a:extLst>
          </p:cNvPr>
          <p:cNvSpPr/>
          <p:nvPr/>
        </p:nvSpPr>
        <p:spPr>
          <a:xfrm>
            <a:off x="679620" y="906169"/>
            <a:ext cx="616945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</a:rPr>
              <a:t>A pessoa precisa crescer em adoração, fé e amor a Deus</a:t>
            </a:r>
          </a:p>
          <a:p>
            <a:endParaRPr lang="pt-BR" sz="2400" b="1" dirty="0">
              <a:solidFill>
                <a:schemeClr val="tx1"/>
              </a:solidFill>
            </a:endParaRPr>
          </a:p>
          <a:p>
            <a:pPr marL="342900" lvl="2" indent="-3429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C00000"/>
                </a:solidFill>
              </a:rPr>
              <a:t>Ter consciência da batalha em que vive -  </a:t>
            </a:r>
            <a:r>
              <a:rPr lang="pt-BR" sz="2400" kern="1200" dirty="0">
                <a:solidFill>
                  <a:schemeClr val="tx1"/>
                </a:solidFill>
              </a:rPr>
              <a:t>I Co.9.25-27; Gl.5.16-18; Ef.6.10-18</a:t>
            </a:r>
            <a:endParaRPr lang="pt-BR" sz="2400" b="1" u="sng" kern="1200" dirty="0">
              <a:solidFill>
                <a:schemeClr val="tx1"/>
              </a:solidFill>
            </a:endParaRPr>
          </a:p>
          <a:p>
            <a:pPr lvl="2"/>
            <a:endParaRPr lang="pt-BR" sz="1200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C00000"/>
                </a:solidFill>
              </a:rPr>
              <a:t>Buscar desenvolver a salvação e o crescimento - </a:t>
            </a:r>
            <a:r>
              <a:rPr lang="pt-BR" sz="2400" kern="1200" dirty="0">
                <a:solidFill>
                  <a:schemeClr val="tx1"/>
                </a:solidFill>
              </a:rPr>
              <a:t>Rm.8.29; Ef.4.13</a:t>
            </a:r>
            <a:endParaRPr lang="pt-BR" sz="2400" b="1" u="sng" kern="12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>
              <a:solidFill>
                <a:srgbClr val="C00000"/>
              </a:solidFill>
            </a:endParaRPr>
          </a:p>
          <a:p>
            <a:endParaRPr lang="pt-BR" sz="2000" dirty="0">
              <a:solidFill>
                <a:srgbClr val="C00000"/>
              </a:solidFill>
            </a:endParaRPr>
          </a:p>
          <a:p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11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7BFC8E7-9D84-4E01-B52D-16180A74E6CC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escravizador?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9D261BD-66B5-46A5-AA58-D3D912F8D444}"/>
              </a:ext>
            </a:extLst>
          </p:cNvPr>
          <p:cNvSpPr/>
          <p:nvPr/>
        </p:nvSpPr>
        <p:spPr>
          <a:xfrm>
            <a:off x="679620" y="906169"/>
            <a:ext cx="58571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</a:rPr>
              <a:t>A pessoa precisa crescer em adoração, fé e amor a Deus</a:t>
            </a:r>
          </a:p>
          <a:p>
            <a:endParaRPr lang="pt-BR" sz="2400" dirty="0">
              <a:solidFill>
                <a:srgbClr val="C00000"/>
              </a:solidFill>
            </a:endParaRPr>
          </a:p>
          <a:p>
            <a:endParaRPr lang="pt-BR" sz="1200" dirty="0">
              <a:solidFill>
                <a:srgbClr val="C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C00000"/>
                </a:solidFill>
              </a:rPr>
              <a:t>Alinhar cada área da vida à Palavra de Deus.</a:t>
            </a:r>
            <a:r>
              <a:rPr lang="pt-BR" sz="2400" kern="1200" dirty="0">
                <a:solidFill>
                  <a:schemeClr val="tx1"/>
                </a:solidFill>
              </a:rPr>
              <a:t> </a:t>
            </a:r>
          </a:p>
          <a:p>
            <a:r>
              <a:rPr lang="pt-BR" sz="2400" kern="1200" dirty="0">
                <a:solidFill>
                  <a:schemeClr val="tx1"/>
                </a:solidFill>
              </a:rPr>
              <a:t>    Ef.5.15-18; Cl.3.16; </a:t>
            </a:r>
            <a:r>
              <a:rPr lang="pt-BR" sz="2400" kern="1200" dirty="0" err="1">
                <a:solidFill>
                  <a:schemeClr val="tx1"/>
                </a:solidFill>
              </a:rPr>
              <a:t>Ef</a:t>
            </a:r>
            <a:r>
              <a:rPr lang="pt-BR" sz="2400" kern="1200" dirty="0">
                <a:solidFill>
                  <a:schemeClr val="tx1"/>
                </a:solidFill>
              </a:rPr>
              <a:t> 4.22-24</a:t>
            </a:r>
            <a:endParaRPr lang="pt-BR" sz="2400" b="1" u="sng" kern="12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>
              <a:solidFill>
                <a:srgbClr val="C00000"/>
              </a:solidFill>
            </a:endParaRPr>
          </a:p>
          <a:p>
            <a:endParaRPr lang="pt-BR" sz="2000" dirty="0">
              <a:solidFill>
                <a:srgbClr val="C00000"/>
              </a:solidFill>
            </a:endParaRPr>
          </a:p>
          <a:p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49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7BFC8E7-9D84-4E01-B52D-16180A74E6CC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escravizador?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567417D-5A1A-440E-9202-A57410D32F10}"/>
              </a:ext>
            </a:extLst>
          </p:cNvPr>
          <p:cNvSpPr/>
          <p:nvPr/>
        </p:nvSpPr>
        <p:spPr>
          <a:xfrm>
            <a:off x="698155" y="1185015"/>
            <a:ext cx="54616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</a:rPr>
              <a:t>Precisa eliminar de seu estilo de vida atual todos os fatores negativos que contribuem para solidificar o hábito  </a:t>
            </a:r>
            <a:r>
              <a:rPr lang="pt-BR" sz="2400" dirty="0">
                <a:solidFill>
                  <a:schemeClr val="tx1"/>
                </a:solidFill>
              </a:rPr>
              <a:t>-  Cl.3.8-10</a:t>
            </a:r>
          </a:p>
        </p:txBody>
      </p:sp>
    </p:spTree>
    <p:extLst>
      <p:ext uri="{BB962C8B-B14F-4D97-AF65-F5344CB8AC3E}">
        <p14:creationId xmlns:p14="http://schemas.microsoft.com/office/powerpoint/2010/main" val="1211483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7BFC8E7-9D84-4E01-B52D-16180A74E6CC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escravizador?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6C06F1B-A333-460A-8CAA-6618B7067BA1}"/>
              </a:ext>
            </a:extLst>
          </p:cNvPr>
          <p:cNvSpPr/>
          <p:nvPr/>
        </p:nvSpPr>
        <p:spPr>
          <a:xfrm>
            <a:off x="395415" y="1054657"/>
            <a:ext cx="60671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</a:rPr>
              <a:t>Precisa não só eliminar (despojar-se) de tais provisões que perpetuam o  hábito em sua vida, mas também precisa colocar (revestir-se) das provisões de Deus  -  </a:t>
            </a:r>
            <a:r>
              <a:rPr lang="pt-BR" sz="2400" dirty="0">
                <a:solidFill>
                  <a:schemeClr val="tx1"/>
                </a:solidFill>
              </a:rPr>
              <a:t>Ef.4.22-24</a:t>
            </a:r>
            <a:r>
              <a:rPr lang="pt-BR" sz="2400" b="1" dirty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</a:rPr>
              <a:t>Precisa substituir atividades más por boas.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97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7BFC8E7-9D84-4E01-B52D-16180A74E6CC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escravizador?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E5E6FFE-8E49-4B22-B035-07BA55398C21}"/>
              </a:ext>
            </a:extLst>
          </p:cNvPr>
          <p:cNvSpPr/>
          <p:nvPr/>
        </p:nvSpPr>
        <p:spPr>
          <a:xfrm>
            <a:off x="326954" y="663327"/>
            <a:ext cx="62040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</a:rPr>
              <a:t>Poderá ser necessário o auxílio em algum centro ou clínica de tratamento, a fim de manter a pessoa distante dos aspectos facilitadores da manutenção do hábito escravizador, tais como ambiente, amigos, lugares, situações, pessoas, drogas, medicamentos, etc., enquanto ela lida inicialmente com o estabelecimento de novos hábitos.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678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DA93E27A-9E91-406E-BB20-3BE2126E1630}"/>
              </a:ext>
            </a:extLst>
          </p:cNvPr>
          <p:cNvSpPr/>
          <p:nvPr/>
        </p:nvSpPr>
        <p:spPr>
          <a:xfrm>
            <a:off x="395415" y="246585"/>
            <a:ext cx="627723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Bibliografia</a:t>
            </a:r>
            <a:endParaRPr lang="pt-BR" sz="16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6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Welch</a:t>
            </a:r>
            <a:r>
              <a:rPr lang="pt-BR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Edward T. - Hábitos Escravizadores, 2ª Edição, 2015. São Bernardo do Campo, SP – Nutra Publicações Ltda.</a:t>
            </a:r>
            <a:endParaRPr lang="pt-BR" sz="16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6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Cáceres</a:t>
            </a:r>
            <a:r>
              <a:rPr lang="en-US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Jayro</a:t>
            </a:r>
            <a:r>
              <a:rPr lang="en-US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6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Extraído</a:t>
            </a:r>
            <a:r>
              <a:rPr lang="en-US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6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adaptado</a:t>
            </a:r>
            <a:r>
              <a:rPr lang="en-US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parte</a:t>
            </a:r>
            <a:r>
              <a:rPr lang="en-US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i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Welch, Edward T. e </a:t>
            </a:r>
            <a:r>
              <a:rPr lang="en-US" sz="1600" i="1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Shogren</a:t>
            </a:r>
            <a:r>
              <a:rPr lang="en-US" sz="1600" i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Gary Steven, </a:t>
            </a:r>
            <a:r>
              <a:rPr lang="en-US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Addictive Behavior, p.27-49, Baker Book House Company, Grand Rapids, MI, 1994, </a:t>
            </a:r>
            <a:r>
              <a:rPr lang="en-US" sz="16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parte</a:t>
            </a:r>
            <a:r>
              <a:rPr lang="en-US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i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Allchin, Ronald A.</a:t>
            </a:r>
            <a:r>
              <a:rPr lang="en-US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Victory over addictions, workshop </a:t>
            </a:r>
            <a:r>
              <a:rPr lang="en-US" sz="16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apresentado</a:t>
            </a:r>
            <a:r>
              <a:rPr lang="en-US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durante</a:t>
            </a:r>
            <a:r>
              <a:rPr lang="en-US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Conferência</a:t>
            </a:r>
            <a:r>
              <a:rPr lang="en-US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Anual</a:t>
            </a:r>
            <a:r>
              <a:rPr lang="en-US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NANC, Lafayette, IN, Out/2000, material </a:t>
            </a:r>
            <a:r>
              <a:rPr lang="en-US" sz="16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publicado</a:t>
            </a:r>
            <a:r>
              <a:rPr lang="en-US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 </a:t>
            </a:r>
            <a:r>
              <a:rPr lang="en-US" sz="16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parte</a:t>
            </a:r>
            <a:r>
              <a:rPr lang="en-US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i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Welch, Edward T</a:t>
            </a:r>
            <a:r>
              <a:rPr lang="en-US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ADDICTIONS – A Banquet in the grave, p.51,52,66-91, P&amp;R Publishing Company, NJ, 2001</a:t>
            </a:r>
            <a:endParaRPr lang="pt-BR" sz="16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6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MacArthur</a:t>
            </a:r>
            <a:r>
              <a:rPr lang="pt-BR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John F. Jr. – Introdução ao Aconselhamento Bíblico, 1</a:t>
            </a:r>
            <a:r>
              <a:rPr lang="pt-BR" sz="1600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edição. São Paulo, SP. Editora </a:t>
            </a:r>
            <a:r>
              <a:rPr lang="pt-BR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Hagnos</a:t>
            </a:r>
            <a:r>
              <a:rPr lang="pt-BR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2004</a:t>
            </a:r>
          </a:p>
          <a:p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158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DA93E27A-9E91-406E-BB20-3BE2126E1630}"/>
              </a:ext>
            </a:extLst>
          </p:cNvPr>
          <p:cNvSpPr/>
          <p:nvPr/>
        </p:nvSpPr>
        <p:spPr>
          <a:xfrm>
            <a:off x="395415" y="246585"/>
            <a:ext cx="6277233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600" b="1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Bibliografia</a:t>
            </a:r>
            <a:endParaRPr lang="pt-BR" sz="1600" b="1" u="sng" dirty="0"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160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MacArthur, John F. Jr. - </a:t>
            </a:r>
            <a:r>
              <a:rPr lang="pt-BR" sz="16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Nossa Suficiência em Cristo</a:t>
            </a:r>
            <a:r>
              <a:rPr lang="pt-BR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</a:t>
            </a:r>
            <a:r>
              <a:rPr lang="pt-BR" sz="1600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edição. São José dos Campos, SP: Editora Fiel, 1995.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SBPV, </a:t>
            </a:r>
            <a:r>
              <a:rPr lang="pt-BR" sz="16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Coletâneas de Aconselhamento Bíblico</a:t>
            </a:r>
            <a:r>
              <a:rPr lang="pt-BR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</a:t>
            </a:r>
            <a:r>
              <a:rPr lang="pt-BR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1-4). Atibaia, SP.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IBCU, </a:t>
            </a:r>
            <a:r>
              <a:rPr lang="pt-BR" sz="16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Lidando com Ídolos do Coração e Depressão</a:t>
            </a:r>
            <a:r>
              <a:rPr lang="pt-BR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Seminário p/ Gavin e </a:t>
            </a:r>
            <a:r>
              <a:rPr lang="pt-BR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Eleny</a:t>
            </a:r>
            <a:r>
              <a:rPr lang="pt-BR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Aitken</a:t>
            </a:r>
            <a:r>
              <a:rPr lang="pt-BR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IBCU, </a:t>
            </a:r>
            <a:r>
              <a:rPr lang="pt-BR" sz="16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Mudança Bíblica Permanente</a:t>
            </a:r>
            <a:r>
              <a:rPr lang="pt-BR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Seminário p/ David Smith, apostila</a:t>
            </a:r>
            <a:endParaRPr lang="pt-BR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sz="1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Mack, Wayne. </a:t>
            </a:r>
            <a:r>
              <a:rPr lang="pt-BR" sz="16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Tarefas Práticas para uso no Aconselhamento Bíblico</a:t>
            </a:r>
            <a:r>
              <a:rPr lang="pt-BR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volume 1. São José dos Campos, SP: Editora Fiel.</a:t>
            </a:r>
          </a:p>
          <a:p>
            <a:endParaRPr lang="pt-BR" sz="1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Gallagher, Steve – No Altar da Idolatria Sexual . 2000. Rio de Janeiro, RJ – Graça Editorial</a:t>
            </a:r>
          </a:p>
          <a:p>
            <a:endParaRPr lang="pt-BR" sz="1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Powlison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David – Como Acontece a Santificação, 2018. São José dos Campos, SP – Editora Fiel</a:t>
            </a:r>
            <a:endParaRPr lang="pt-BR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272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0C7B95-7EA5-42E1-9782-D87FF7DBE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8729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C721F2-E023-409D-888A-C964DD9B7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811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76" y="10087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64163C6A-F45B-4D6F-AA3E-23EA0D5F8AB7}"/>
              </a:ext>
            </a:extLst>
          </p:cNvPr>
          <p:cNvSpPr/>
          <p:nvPr/>
        </p:nvSpPr>
        <p:spPr>
          <a:xfrm>
            <a:off x="345988" y="328255"/>
            <a:ext cx="60548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i="1" dirty="0">
                <a:latin typeface="Segoe UI" panose="020B0502040204020203" pitchFamily="34" charset="0"/>
              </a:rPr>
              <a:t>9 Ou vocês não sabem que os injustos não herdarão o Reino de Deus? Não se enganem: nem imorais, nem idólatras, nem adúlteros, nem afeminados, nem homossexuais,</a:t>
            </a:r>
          </a:p>
          <a:p>
            <a:r>
              <a:rPr lang="pt-BR" sz="2000" b="1" i="1" dirty="0">
                <a:latin typeface="Segoe UI" panose="020B0502040204020203" pitchFamily="34" charset="0"/>
              </a:rPr>
              <a:t>10  nem ladrões, nem avarentos, nem bêbados, nem maldizentes, nem roubadores herdarão o Reino de Deus.</a:t>
            </a:r>
          </a:p>
          <a:p>
            <a:r>
              <a:rPr lang="pt-BR" sz="2000" b="1" i="1" dirty="0">
                <a:latin typeface="Segoe UI" panose="020B0502040204020203" pitchFamily="34" charset="0"/>
              </a:rPr>
              <a:t>11 Alguns de vocês eram assim. Mas vocês foram lavados, foram santificados, foram justificados no nome do Senhor Jesus Cristo e no Espírito do nosso Deus.</a:t>
            </a:r>
          </a:p>
          <a:p>
            <a:r>
              <a:rPr lang="pt-BR" sz="2000" b="1" i="1" dirty="0">
                <a:latin typeface="Segoe UI" panose="020B0502040204020203" pitchFamily="34" charset="0"/>
              </a:rPr>
              <a:t>				1 Co 6</a:t>
            </a:r>
          </a:p>
        </p:txBody>
      </p:sp>
    </p:spTree>
    <p:extLst>
      <p:ext uri="{BB962C8B-B14F-4D97-AF65-F5344CB8AC3E}">
        <p14:creationId xmlns:p14="http://schemas.microsoft.com/office/powerpoint/2010/main" val="353940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14388-FD30-4641-8F36-6D150E494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476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CEE8D38-D475-4977-ACC5-D5E663CB5AB7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escravizador?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E0C20B7-ACFB-46C9-8478-C8B2D9F3FB48}"/>
              </a:ext>
            </a:extLst>
          </p:cNvPr>
          <p:cNvSpPr/>
          <p:nvPr/>
        </p:nvSpPr>
        <p:spPr>
          <a:xfrm>
            <a:off x="525161" y="1201369"/>
            <a:ext cx="5807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Conhecer a Cristo como Salvador e Senhor.</a:t>
            </a:r>
          </a:p>
          <a:p>
            <a:r>
              <a:rPr lang="pt-B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pt-BR" sz="2400" dirty="0">
                <a:solidFill>
                  <a:schemeClr val="tx1"/>
                </a:solidFill>
              </a:rPr>
              <a:t>Rm.10.9,10; I Co.1.18</a:t>
            </a:r>
            <a:endParaRPr lang="pt-BR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8449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CEE8D38-D475-4977-ACC5-D5E663CB5AB7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escravizador?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F6467DD-2E7A-439F-B9B4-B2DE5C54B262}"/>
              </a:ext>
            </a:extLst>
          </p:cNvPr>
          <p:cNvSpPr/>
          <p:nvPr/>
        </p:nvSpPr>
        <p:spPr>
          <a:xfrm>
            <a:off x="617835" y="1060371"/>
            <a:ext cx="58200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</a:rPr>
              <a:t>Compreender que arrepender-se do pecado e confessá-lo a Deus e aos envolvidos nele, levará ao perdão e à pureza  -                                      </a:t>
            </a:r>
            <a:r>
              <a:rPr lang="pt-BR" sz="2400" dirty="0">
                <a:solidFill>
                  <a:schemeClr val="tx1"/>
                </a:solidFill>
              </a:rPr>
              <a:t>I Jo.1.9; Lc.15.20,21; Tg.5.16</a:t>
            </a:r>
          </a:p>
        </p:txBody>
      </p:sp>
    </p:spTree>
    <p:extLst>
      <p:ext uri="{BB962C8B-B14F-4D97-AF65-F5344CB8AC3E}">
        <p14:creationId xmlns:p14="http://schemas.microsoft.com/office/powerpoint/2010/main" val="2207229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27AD920-3289-4947-9116-C2AE6F88D482}"/>
              </a:ext>
            </a:extLst>
          </p:cNvPr>
          <p:cNvSpPr/>
          <p:nvPr/>
        </p:nvSpPr>
        <p:spPr>
          <a:xfrm>
            <a:off x="603050" y="1508180"/>
            <a:ext cx="6021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tx1"/>
                </a:solidFill>
              </a:rPr>
              <a:t>A pessoa que luta com um hábito escravizador precisa ter esperança.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55279DF-3298-4740-B6D4-B5DF356CC13C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escravizador?</a:t>
            </a:r>
          </a:p>
        </p:txBody>
      </p:sp>
    </p:spTree>
    <p:extLst>
      <p:ext uri="{BB962C8B-B14F-4D97-AF65-F5344CB8AC3E}">
        <p14:creationId xmlns:p14="http://schemas.microsoft.com/office/powerpoint/2010/main" val="1468627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AF180A0-7A21-439F-9C86-13D648D9F219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escravizador?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86D1BCDB-F48F-4BAD-B5FA-B9CF016CEDBD}"/>
              </a:ext>
            </a:extLst>
          </p:cNvPr>
          <p:cNvSpPr txBox="1">
            <a:spLocks/>
          </p:cNvSpPr>
          <p:nvPr/>
        </p:nvSpPr>
        <p:spPr>
          <a:xfrm>
            <a:off x="233769" y="1111696"/>
            <a:ext cx="63904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1"/>
                </a:solidFill>
              </a:rPr>
              <a:t>Na suficiência da Palavra de Deus                      </a:t>
            </a:r>
            <a:r>
              <a:rPr lang="pt-BR" sz="2000" dirty="0">
                <a:solidFill>
                  <a:schemeClr val="tx1"/>
                </a:solidFill>
              </a:rPr>
              <a:t>II Tm.3.16,17; II Pe.1.3; </a:t>
            </a:r>
          </a:p>
          <a:p>
            <a:pPr marL="114300" indent="0" algn="l"/>
            <a:endParaRPr lang="pt-BR" sz="1200" u="sng" dirty="0">
              <a:solidFill>
                <a:schemeClr val="tx1"/>
              </a:solidFill>
            </a:endParaRPr>
          </a:p>
          <a:p>
            <a:pPr marL="114300" indent="0" algn="l"/>
            <a:endParaRPr lang="pt-BR" sz="1200" u="sng" dirty="0">
              <a:solidFill>
                <a:schemeClr val="tx1"/>
              </a:solidFill>
            </a:endParaRPr>
          </a:p>
          <a:p>
            <a:pPr marL="114300" indent="0" algn="l"/>
            <a:endParaRPr lang="pt-BR" sz="2000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CF40AC6-1F4E-442F-B018-B903D5209C65}"/>
              </a:ext>
            </a:extLst>
          </p:cNvPr>
          <p:cNvSpPr txBox="1"/>
          <p:nvPr/>
        </p:nvSpPr>
        <p:spPr>
          <a:xfrm>
            <a:off x="370703" y="701876"/>
            <a:ext cx="2201244" cy="33855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Onde há esperança?</a:t>
            </a:r>
          </a:p>
        </p:txBody>
      </p:sp>
    </p:spTree>
    <p:extLst>
      <p:ext uri="{BB962C8B-B14F-4D97-AF65-F5344CB8AC3E}">
        <p14:creationId xmlns:p14="http://schemas.microsoft.com/office/powerpoint/2010/main" val="395032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AF180A0-7A21-439F-9C86-13D648D9F219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escravizador?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86D1BCDB-F48F-4BAD-B5FA-B9CF016CEDBD}"/>
              </a:ext>
            </a:extLst>
          </p:cNvPr>
          <p:cNvSpPr txBox="1">
            <a:spLocks/>
          </p:cNvSpPr>
          <p:nvPr/>
        </p:nvSpPr>
        <p:spPr>
          <a:xfrm>
            <a:off x="233769" y="1111696"/>
            <a:ext cx="63904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1"/>
                </a:solidFill>
              </a:rPr>
              <a:t>Na suficiência da Palavra de Deus                      </a:t>
            </a:r>
            <a:r>
              <a:rPr lang="pt-BR" sz="2000" dirty="0">
                <a:solidFill>
                  <a:schemeClr val="tx1"/>
                </a:solidFill>
              </a:rPr>
              <a:t>II Tm.3.16,17; II Pe.1.3; </a:t>
            </a:r>
          </a:p>
          <a:p>
            <a:pPr marL="114300" indent="0" algn="l"/>
            <a:endParaRPr lang="pt-BR" sz="1200" u="sng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1"/>
                </a:solidFill>
              </a:rPr>
              <a:t>Pela compreensão de que é o hábito escravizador é pecado. A esperança vem do fato de que Cristo morreu pelos nossos pecados  </a:t>
            </a:r>
            <a:r>
              <a:rPr lang="pt-BR" sz="2000" dirty="0">
                <a:solidFill>
                  <a:schemeClr val="tx1"/>
                </a:solidFill>
              </a:rPr>
              <a:t>Jo.8.32,36; Gl.5.16-24</a:t>
            </a:r>
          </a:p>
          <a:p>
            <a:pPr marL="114300" indent="0" algn="l"/>
            <a:endParaRPr lang="pt-BR" sz="1200" u="sng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1"/>
                </a:solidFill>
              </a:rPr>
              <a:t> Pela compreensão de que hábito escravizador não é genético, hormonal, etc. Isto conduziria à desesperança de se ter “problemas psicológicos” sem solução.</a:t>
            </a:r>
            <a:endParaRPr lang="pt-BR" sz="2000" b="1" u="sng" dirty="0">
              <a:solidFill>
                <a:schemeClr val="tx1"/>
              </a:solidFill>
            </a:endParaRPr>
          </a:p>
          <a:p>
            <a:pPr algn="l"/>
            <a:endParaRPr lang="pt-BR" sz="2000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CF40AC6-1F4E-442F-B018-B903D5209C65}"/>
              </a:ext>
            </a:extLst>
          </p:cNvPr>
          <p:cNvSpPr txBox="1"/>
          <p:nvPr/>
        </p:nvSpPr>
        <p:spPr>
          <a:xfrm>
            <a:off x="370703" y="701876"/>
            <a:ext cx="2201244" cy="33855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Onde há esperança?</a:t>
            </a:r>
          </a:p>
        </p:txBody>
      </p:sp>
    </p:spTree>
    <p:extLst>
      <p:ext uri="{BB962C8B-B14F-4D97-AF65-F5344CB8AC3E}">
        <p14:creationId xmlns:p14="http://schemas.microsoft.com/office/powerpoint/2010/main" val="112294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ctrTitle"/>
          </p:nvPr>
        </p:nvSpPr>
        <p:spPr>
          <a:xfrm>
            <a:off x="233781" y="1201369"/>
            <a:ext cx="6390450" cy="1539450"/>
          </a:xfrm>
          <a:prstGeom prst="rect">
            <a:avLst/>
          </a:prstGeom>
        </p:spPr>
        <p:txBody>
          <a:bodyPr spcFirstLastPara="1" wrap="square" lIns="68569" tIns="68569" rIns="68569" bIns="68569" anchor="b" anchorCtr="0">
            <a:normAutofit/>
          </a:bodyPr>
          <a:lstStyle/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1"/>
          </p:nvPr>
        </p:nvSpPr>
        <p:spPr>
          <a:xfrm>
            <a:off x="233775" y="2768531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rmAutofit/>
          </a:bodyPr>
          <a:lstStyle/>
          <a:p>
            <a:pPr marL="0" indent="0"/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4014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AF180A0-7A21-439F-9C86-13D648D9F219}"/>
              </a:ext>
            </a:extLst>
          </p:cNvPr>
          <p:cNvSpPr txBox="1"/>
          <p:nvPr/>
        </p:nvSpPr>
        <p:spPr>
          <a:xfrm>
            <a:off x="8929" y="92854"/>
            <a:ext cx="684014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Como vencer o hábito escravizador?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86D1BCDB-F48F-4BAD-B5FA-B9CF016CEDBD}"/>
              </a:ext>
            </a:extLst>
          </p:cNvPr>
          <p:cNvSpPr txBox="1">
            <a:spLocks/>
          </p:cNvSpPr>
          <p:nvPr/>
        </p:nvSpPr>
        <p:spPr>
          <a:xfrm>
            <a:off x="73128" y="1111696"/>
            <a:ext cx="660637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1"/>
                </a:solidFill>
              </a:rPr>
              <a:t> Por saber que na essência, todo hábito escravizador aparece nas Escrituras juntamente com outros comportamentos aprendidos  </a:t>
            </a:r>
            <a:r>
              <a:rPr lang="pt-BR" sz="2000" dirty="0">
                <a:solidFill>
                  <a:schemeClr val="tx1"/>
                </a:solidFill>
              </a:rPr>
              <a:t>-           I Co.6.9-11</a:t>
            </a:r>
          </a:p>
          <a:p>
            <a:pPr marL="0" indent="0" algn="l"/>
            <a:endParaRPr lang="pt-BR" sz="1000" b="1" u="sng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1"/>
                </a:solidFill>
              </a:rPr>
              <a:t> Pelo compartilhar e interagir com outros que, em situações semelhantes, tem sido transformados por Deus e abandonado suas práticas pecaminosas  </a:t>
            </a:r>
            <a:r>
              <a:rPr lang="pt-BR" sz="2000" dirty="0">
                <a:solidFill>
                  <a:schemeClr val="tx1"/>
                </a:solidFill>
              </a:rPr>
              <a:t>-  Rm.12.2</a:t>
            </a:r>
          </a:p>
          <a:p>
            <a:pPr marL="114300" indent="0" algn="l"/>
            <a:endParaRPr lang="pt-BR" sz="1000" u="sng" dirty="0">
              <a:solidFill>
                <a:schemeClr val="tx1"/>
              </a:solidFill>
            </a:endParaRPr>
          </a:p>
          <a:p>
            <a:pPr algn="l">
              <a:buFont typeface="Wingdings" panose="05000000000000000000" pitchFamily="2" charset="2"/>
              <a:buChar char="ü"/>
            </a:pPr>
            <a:r>
              <a:rPr lang="pt-BR" sz="2000" b="1" dirty="0">
                <a:solidFill>
                  <a:schemeClr val="tx1"/>
                </a:solidFill>
              </a:rPr>
              <a:t>Pelos ministérios e convívio na igreja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CF40AC6-1F4E-442F-B018-B903D5209C65}"/>
              </a:ext>
            </a:extLst>
          </p:cNvPr>
          <p:cNvSpPr txBox="1"/>
          <p:nvPr/>
        </p:nvSpPr>
        <p:spPr>
          <a:xfrm>
            <a:off x="370703" y="701876"/>
            <a:ext cx="2201244" cy="33855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Onde há esperança?</a:t>
            </a:r>
          </a:p>
        </p:txBody>
      </p:sp>
    </p:spTree>
    <p:extLst>
      <p:ext uri="{BB962C8B-B14F-4D97-AF65-F5344CB8AC3E}">
        <p14:creationId xmlns:p14="http://schemas.microsoft.com/office/powerpoint/2010/main" val="368202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2693</TotalTime>
  <Words>2992</Words>
  <Application>Microsoft Office PowerPoint</Application>
  <PresentationFormat>Personalizar</PresentationFormat>
  <Paragraphs>234</Paragraphs>
  <Slides>30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Comic Sans MS</vt:lpstr>
      <vt:lpstr>Segoe UI</vt:lpstr>
      <vt:lpstr>Times New Roman</vt:lpstr>
      <vt:lpstr>Wingdings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Oswaldo</dc:creator>
  <cp:lastModifiedBy>Oswaldo</cp:lastModifiedBy>
  <cp:revision>125</cp:revision>
  <dcterms:modified xsi:type="dcterms:W3CDTF">2021-11-04T14:11:53Z</dcterms:modified>
</cp:coreProperties>
</file>