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61" r:id="rId6"/>
    <p:sldId id="289" r:id="rId7"/>
    <p:sldId id="28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59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834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1167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3805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1644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4140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121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289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4767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804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773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b8d32b2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b8d32b2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0430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0266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2197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013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120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67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2556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8797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9068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209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92106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001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5720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9679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302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4139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1902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6774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523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Ao termos conhecimento de algum tipo de escravidão voluntária em nossa vida, deveríamos ser mais pacientes com aquelas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pessoas que estão dominadas por 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vício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hábito escravizador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(*).</a:t>
            </a:r>
          </a:p>
          <a:p>
            <a:endParaRPr lang="pt-BR" sz="2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Deveríamos ser mais dedicados em ajudar e conduzir as pessoas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dominadas por hábitos escravizadores ao Senhor Jesus Cristo, o 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qual é o único que tem poder para livrá-las.</a:t>
            </a:r>
          </a:p>
          <a:p>
            <a:endParaRPr lang="pt-BR" sz="2500" dirty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(*) </a:t>
            </a:r>
            <a:r>
              <a:rPr lang="pt-BR" sz="1600" i="1" dirty="0">
                <a:latin typeface="Times New Roman" pitchFamily="18" charset="0"/>
                <a:cs typeface="Times New Roman" pitchFamily="18" charset="0"/>
              </a:rPr>
              <a:t>Vício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– dependência de produtos químicos: cigarro, bebidas alcoólicas, drogas, ... 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1600" i="1" dirty="0">
                <a:latin typeface="Times New Roman" pitchFamily="18" charset="0"/>
                <a:cs typeface="Times New Roman" pitchFamily="18" charset="0"/>
              </a:rPr>
              <a:t>Hábito escravizador 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– inclui os vícios acima e a lista é mais ampla.</a:t>
            </a:r>
          </a:p>
          <a:p>
            <a:endParaRPr lang="pt-BR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3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3. A QUEDA GRADUAL NA IDOLATRIA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      Despreparo, Más Amizades, Paixão Cega, Amor e Traição, Adoração</a:t>
            </a:r>
          </a:p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  3.1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Despreparo Espiritual Coopera com a Queda 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 queda começa sem muito alarde, com pequenos passos de 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descaso ou indiferença espiritual, e por uma ausência de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sensibilidade para com o certo e o errado conforme a Bíblia.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Achamos que todas as pessoas escorregam às vezes.  Então...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O caminho da queda é aparentemente suave, 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de forma que se ignora os sinais de alerta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que estão presentes em nossa consciência.</a:t>
            </a:r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64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Há pessoas que estão contentes em ouvir apenas os ensinamentos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da Bíblia e por isso estão despreparadas.   Essas pessoas </a:t>
            </a:r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não vigiam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não oram a Deus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 consequentemente </a:t>
            </a:r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caem ao serem tentadas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Tg. 1:22, Mc. 14:38, 1 Pe. 5:8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Quando há uso de drogas na adolescência, observa-se o despreparo: não há vigilância, não há oração.   É raro o adolescente planejar o uso de drogas; isso simplesmente acontece. </a:t>
            </a: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Há aqueles que são curiosos ou querem fazer parte de um grupo de amigos. Não planejam ser rebeldes viciados em drogas.  É uma atividade social.</a:t>
            </a: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 experimentação gradativa da droga se dá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mediante </a:t>
            </a:r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desobediências pequenas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 Ex. 23:31-33, Dt. 11:16, 13:12-16, Js. 9:14-16, Jz. 1:27-33, 2:1-4</a:t>
            </a:r>
            <a:endParaRPr lang="pt-BR" sz="260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160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u="sng" dirty="0">
                <a:latin typeface="Times New Roman" pitchFamily="18" charset="0"/>
                <a:cs typeface="Times New Roman" pitchFamily="18" charset="0"/>
              </a:rPr>
              <a:t>As pequenas desobediências da nação Israel: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- o acordo com os Gibeonitas sem consultar ao Senhor,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- não expulsou totalmente os povos que ocupavam Canaã 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 como Deus ordenou,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- acordo com povos vizinhos e adoração aos deuses deles.  </a:t>
            </a:r>
          </a:p>
          <a:p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É dessa maneira que o pecado engana.   Para que consiga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passar despercebido por nossa consciência, o pecado 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começa com desobediências pequenas</a:t>
            </a:r>
          </a:p>
          <a:p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      da pessoa despreparada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7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Quando a sentinela do nosso coração não está vigilante, a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idolatria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acontece naturalmente.  Esta é a tendência natural.</a:t>
            </a:r>
          </a:p>
          <a:p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Os temores mais comuns que pai e mãe têm em relação aos filhos adolescentes é o envolvimento com drogas e com as filhas adolescentes é a gravidez.   Como ajudá-los a serem vigilantes e a orar a Deus?</a:t>
            </a:r>
          </a:p>
          <a:p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u="sng" dirty="0">
                <a:latin typeface="Times New Roman" pitchFamily="18" charset="0"/>
                <a:cs typeface="Times New Roman" pitchFamily="18" charset="0"/>
              </a:rPr>
              <a:t>A queda é um problema de adoração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e o mais importante a fazer é conversar mais sobre Deus com eles e pedir “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que o</a:t>
            </a: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Deus de nosso Senhor Jesus Cristo, o glorioso Pai, lhes dê </a:t>
            </a: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espírito de sabedoria e de revelação, no</a:t>
            </a: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pleno conhecimento dele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”. 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Ef. 1:17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8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225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Testemunho 1</a:t>
            </a:r>
          </a:p>
          <a:p>
            <a:pPr lvl="1" algn="ctr"/>
            <a:endParaRPr lang="pt-BR" sz="12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“Nas primeiras vezes que experimentei a cocaína, eu me senti</a:t>
            </a:r>
          </a:p>
          <a:p>
            <a:pPr lvl="1">
              <a:lnSpc>
                <a:spcPct val="150000"/>
              </a:lnSpc>
            </a:pP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muito mais ciente das coisas.  Quando seu saía de casa, as</a:t>
            </a:r>
          </a:p>
          <a:p>
            <a:pPr lvl="1">
              <a:lnSpc>
                <a:spcPct val="150000"/>
              </a:lnSpc>
            </a:pP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árvores pareciam ter uma nova tonalidade de verde, o Sol</a:t>
            </a:r>
          </a:p>
          <a:p>
            <a:pPr lvl="1">
              <a:lnSpc>
                <a:spcPct val="150000"/>
              </a:lnSpc>
            </a:pP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parecia ser mais intenso.  Esta consciência mais intensa me</a:t>
            </a:r>
          </a:p>
          <a:p>
            <a:pPr lvl="1">
              <a:lnSpc>
                <a:spcPct val="150000"/>
              </a:lnSpc>
            </a:pP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fez sentir indestrutível.   Eu me sentia no topo do mundo, e </a:t>
            </a:r>
          </a:p>
          <a:p>
            <a:pPr lvl="1">
              <a:lnSpc>
                <a:spcPct val="150000"/>
              </a:lnSpc>
            </a:pP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nada me fez sentir daquela forma antes” .</a:t>
            </a:r>
          </a:p>
          <a:p>
            <a:pPr lvl="1">
              <a:lnSpc>
                <a:spcPct val="150000"/>
              </a:lnSpc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(aluno do Ensino Médio)</a:t>
            </a:r>
            <a:endParaRPr lang="pt-BR" sz="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pt-BR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15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     3.2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Más Amizades Cooperam com a Queda </a:t>
            </a:r>
          </a:p>
          <a:p>
            <a:endParaRPr lang="pt-BR" sz="1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Uma pessoa dominada por hábito escravizador deixa as boas amizades e </a:t>
            </a:r>
            <a:r>
              <a:rPr lang="pt-BR" sz="2600" u="sng" dirty="0">
                <a:latin typeface="Times New Roman" pitchFamily="18" charset="0"/>
                <a:cs typeface="Times New Roman" pitchFamily="18" charset="0"/>
              </a:rPr>
              <a:t>gasta tempo com aquelas cujas afeições são devotadas a algum ídolo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: cigarro, bebidas alcoólicas, drogas, acessos pecaminosos à internet, apostas, fisiocultura, ... 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 pessoa faz coisas que o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objeto de idolatria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manda-a fazer: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- gastar o dinheiro que não tem,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- pensar no seu ídolo com mais frequência,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- achar que tudo está sob controle, pois não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 vê de modo claro a sua queda.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Pv. 12:26, Tg. 4:4  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63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Quem sabe uma adolescente esteja cansada de dizer não aos “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amigos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”, que oferecem drogas para ela frequentemente.</a:t>
            </a:r>
            <a:endParaRPr lang="pt-BR" sz="2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As drogas com grande potencial de escravizar os iniciantes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são o cigarro e as bebidas alcoólicas.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Caso você já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desenvolveu amizade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com o cigarro e as bebidas alcoólicas, então a sua queda já foi além do que você percebeu. 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Esse estágio pré-vício pode parecer divertido, no entanto essa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pessoa está perto do caminho da estultícia e precisará de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repreensão para retornar. 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Pv. 19:25 </a:t>
            </a:r>
          </a:p>
          <a:p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73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Testemunho 2</a:t>
            </a:r>
          </a:p>
          <a:p>
            <a:pPr lvl="1" algn="ctr"/>
            <a:endParaRPr lang="pt-BR" sz="26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“Estávamos num grupo e aconteceu que alguém tinha um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pouco de maconha.  Eu nunca tinha visto isso antes, mas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conhecia alguns amigos que mencionavam ter experimentado,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e eles nunca tiveram problemas com isso.  Então resolvi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experimentar”.</a:t>
            </a:r>
          </a:p>
          <a:p>
            <a:pPr lvl="1"/>
            <a:endParaRPr lang="pt-BR" sz="26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(aluna do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2º.ano Ensino Médio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pt-BR" sz="2600" i="1" dirty="0">
              <a:latin typeface="Times New Roman" pitchFamily="18" charset="0"/>
              <a:cs typeface="Times New Roman" pitchFamily="18" charset="0"/>
            </a:endParaRPr>
          </a:p>
          <a:p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64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     3.3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Paixão Cega que Coopera com a Queda </a:t>
            </a:r>
          </a:p>
          <a:p>
            <a:endParaRPr lang="pt-BR" sz="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Nas etapas anteriores do processo de queda o uso de drogas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pode ser controlado por fatores tais como o preço da droga, 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a desaprovação familiar e social.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Considerando a remoção desses fatores, o consumo da droga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irá aumentar.   O que já foi um evento casual e social, agora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passa a ser uma experiência consistente. </a:t>
            </a: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O uso de drogas vai de algumas vezes por mês, passa para algumas vezes por semana, até chegar a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todo o momento que a droga estiver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disponível: é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Paixão cega.</a:t>
            </a: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8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F9B0C63-9BCC-40FD-9DB3-C20FD29A7A5D}"/>
              </a:ext>
            </a:extLst>
          </p:cNvPr>
          <p:cNvSpPr txBox="1"/>
          <p:nvPr/>
        </p:nvSpPr>
        <p:spPr>
          <a:xfrm>
            <a:off x="-1" y="1"/>
            <a:ext cx="913209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O PROCESSO DE QUEDA</a:t>
            </a:r>
          </a:p>
          <a:p>
            <a:pPr algn="ctr"/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NO HÁBITO ESCRAVIZADOR</a:t>
            </a: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-Pensando Teologicamente-</a:t>
            </a:r>
          </a:p>
          <a:p>
            <a:pPr algn="ctr"/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algn="ctr"/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Paulo David Battaglin </a:t>
            </a:r>
          </a:p>
          <a:p>
            <a:pPr algn="ctr"/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24Out2021</a:t>
            </a:r>
          </a:p>
          <a:p>
            <a:pPr algn="ctr"/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Quando o consumo é de bebidas alcoólicas, a pessoa dependente começa a esconder as garrafas de bebida.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Quando o viciado em bebidas alcoólicas é pego de surpresa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por alguém, as desculpas são incríveis e podem fazer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familiares e amigos sentirem-se culpados.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 pessoa viciada em bebidas alcoólicas está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cegamente apaixonada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, e planeja beber em locais onde não seja vista.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Tomar bebidas alcoólicas ajuda a esquecer os problemas,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pois a bebida alcoólica produz uma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amnésia temporária.</a:t>
            </a:r>
          </a:p>
          <a:p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4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Nesse estágio do processo de queda as promessas são      facilmente feitas e prontamente quebradas.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O que a família ou os amigos podem fazer? </a:t>
            </a:r>
            <a:r>
              <a:rPr lang="pt-BR" sz="2600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Acolher a pessoa viciada,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Convidá-la para uma refeição agradável,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Não ceder à pressão de encobrir o problema,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Procurar alguém da igreja que saiba como ajudar. </a:t>
            </a:r>
          </a:p>
          <a:p>
            <a:pPr lvl="1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u="sng" dirty="0">
                <a:latin typeface="Times New Roman" pitchFamily="18" charset="0"/>
                <a:cs typeface="Times New Roman" pitchFamily="18" charset="0"/>
              </a:rPr>
              <a:t>Deus dá a Sua Palavra e a Igreja como recursos para ajudar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Pedir a Deus para ajudar você a pensar de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forma criativa sobre como viver e falar. </a:t>
            </a:r>
          </a:p>
          <a:p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73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Testemunho 3</a:t>
            </a:r>
          </a:p>
          <a:p>
            <a:pPr lvl="1"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“Na época em que nosso primeiro filho nasceu, eu estava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bebendo antes do jantar.  Apenas um drinque.   Mas logo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comecei a encher o copo até a borda.  Depois disso, comecei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a usar um copo maior. 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Por fim, achei o maior copo da casa e não colocava gelo.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Mas era apenas um copo.  Também comecei a esconder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garrafas, a maioria delas no porão da casa.  Ninguém 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jamais poderia imaginar porque eu passava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tanto tempo lá embaixo”.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(homem casado e pai)</a:t>
            </a: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59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     3.4. Amor ao Hábito Escravizador e a Traição do Ídolo </a:t>
            </a:r>
          </a:p>
          <a:p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Esse hábito está agora expandindo a sua influência e passa a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ser considerado solução para tudo na vida.   Tudo é solúvel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em cigarro, bebidas alcoólicas, drogas, acessos pecaminosos 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na internet, alimentação exagerada, apostas com dinheiro...</a:t>
            </a:r>
          </a:p>
          <a:p>
            <a:endParaRPr lang="pt-BR" sz="25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Ídolo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é uma vontade pecaminosa muito intensa e não controlada, que está enraizada no coração e torna-se senhor.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Esta vontade domina, subjuga e torna-se um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objeto de adoração.  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Jr.17:9, Mc.7:20-23  </a:t>
            </a:r>
            <a:r>
              <a:rPr lang="pt-BR" sz="2500" b="1" i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pt-BR" sz="2600" b="1" i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pt-BR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12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 pessoa cedeu e está escravizada pelo hábito.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Este hábito é agora uma experiência diária na vida da pessoa.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Se a família estiver ciente do hábito escravizador, ela se preocupará com a pessoa escravizada, a qual causará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problemas com frequência em casa.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Vender objetos da família, vender drogas, vender o próprio corpo por dinheiro para comprar drogas são </a:t>
            </a:r>
            <a:r>
              <a:rPr lang="pt-BR" sz="2600" u="sng" dirty="0">
                <a:latin typeface="Times New Roman" pitchFamily="18" charset="0"/>
                <a:cs typeface="Times New Roman" pitchFamily="18" charset="0"/>
              </a:rPr>
              <a:t>atitudes comuns nesse estágio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endParaRPr lang="pt-BR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20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 pessoa escravizada volta-se para o ídolo em busca de ajuda: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é a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paixão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; mas o ídolo não quer ajudá-la: é a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traição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1200" b="1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A idolatria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da pessoa escravizada é cada vez mais aparente.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O que a família e amigos estão passando neste momento?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Por emoções desagradáveis: confusão, ira, temor,</a:t>
            </a:r>
          </a:p>
          <a:p>
            <a:pPr marL="457200" lvl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ameaças, desconfiança, falta de esperança, etc.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O dia seguinte será imprevisível para todos.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u="sng" dirty="0">
                <a:latin typeface="Times New Roman" pitchFamily="18" charset="0"/>
                <a:cs typeface="Times New Roman" pitchFamily="18" charset="0"/>
              </a:rPr>
              <a:t>É necessário que a família e amigos voltem-se para Deus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600" u="sng" dirty="0">
                <a:latin typeface="Times New Roman" pitchFamily="18" charset="0"/>
                <a:cs typeface="Times New Roman" pitchFamily="18" charset="0"/>
              </a:rPr>
              <a:t>e aprendam a clamar. </a:t>
            </a:r>
          </a:p>
          <a:p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      Sl. 18:6, 30:2, 30:8, 118:5</a:t>
            </a:r>
          </a:p>
          <a:p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03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Testemunho 4</a:t>
            </a:r>
          </a:p>
          <a:p>
            <a:pPr lvl="1" algn="ctr"/>
            <a:endParaRPr lang="pt-BR" sz="26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 “Estou debaixo de muita pressão em casa.   Minha esposa</a:t>
            </a:r>
          </a:p>
          <a:p>
            <a:pPr lvl="1">
              <a:lnSpc>
                <a:spcPct val="150000"/>
              </a:lnSpc>
            </a:pP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   nunca dá uma trégua.  Se ela não mudar, não poderei mais</a:t>
            </a:r>
          </a:p>
          <a:p>
            <a:pPr lvl="1">
              <a:lnSpc>
                <a:spcPct val="150000"/>
              </a:lnSpc>
            </a:pP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   suportar isso.</a:t>
            </a:r>
          </a:p>
          <a:p>
            <a:pPr lvl="1">
              <a:lnSpc>
                <a:spcPct val="150000"/>
              </a:lnSpc>
            </a:pP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   Não tenho outra escolha a não ser usar drogas”.</a:t>
            </a:r>
          </a:p>
          <a:p>
            <a:pPr lvl="1">
              <a:lnSpc>
                <a:spcPct val="150000"/>
              </a:lnSpc>
            </a:pPr>
            <a:endParaRPr lang="pt-BR" sz="2600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(homem e marido)</a:t>
            </a: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71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     3.5. Adoração ao Ídolo no Processo de Queda</a:t>
            </a:r>
          </a:p>
          <a:p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  <a:p>
            <a:pPr marL="800100" indent="-3429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Por fim, a pessoa subjugada pelo hábito escravizador</a:t>
            </a:r>
          </a:p>
          <a:p>
            <a:pPr marL="457200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torna-se adoradora desprezível e escravizada. </a:t>
            </a:r>
          </a:p>
          <a:p>
            <a:pPr lvl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“...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Assim como vocês ofereceram os membros dos seus corpos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em escravidão à impureza e à maldade que leva à maldade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...” </a:t>
            </a:r>
          </a:p>
          <a:p>
            <a:pPr lvl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Rm. 6:19</a:t>
            </a:r>
          </a:p>
          <a:p>
            <a:pPr lvl="1"/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O ídolo exige adoração da pessoa escravizada, exige</a:t>
            </a:r>
          </a:p>
          <a:p>
            <a:pPr marL="457200" lvl="1"/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    que ele seja o maior amor da vida da</a:t>
            </a:r>
          </a:p>
          <a:p>
            <a:pPr lvl="1"/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          pessoa, exige que seja o senhor.</a:t>
            </a:r>
            <a:endParaRPr lang="pt-BR" sz="800" b="1" dirty="0">
              <a:latin typeface="Times New Roman" pitchFamily="18" charset="0"/>
              <a:cs typeface="Times New Roman" pitchFamily="18" charset="0"/>
            </a:endParaRPr>
          </a:p>
          <a:p>
            <a:endParaRPr lang="pt-BR" sz="800" b="1" dirty="0">
              <a:latin typeface="Times New Roman" pitchFamily="18" charset="0"/>
              <a:cs typeface="Times New Roman" pitchFamily="18" charset="0"/>
            </a:endParaRPr>
          </a:p>
          <a:p>
            <a:endParaRPr lang="pt-BR" sz="800" b="1" dirty="0">
              <a:latin typeface="Times New Roman" pitchFamily="18" charset="0"/>
              <a:cs typeface="Times New Roman" pitchFamily="18" charset="0"/>
            </a:endParaRPr>
          </a:p>
          <a:p>
            <a:endParaRPr lang="pt-BR" sz="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38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600" u="sng" dirty="0">
                <a:latin typeface="Times New Roman" pitchFamily="18" charset="0"/>
                <a:cs typeface="Times New Roman" pitchFamily="18" charset="0"/>
              </a:rPr>
              <a:t>O ídolo inicialmente prometeu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liberdade, prazer, bem</a:t>
            </a:r>
          </a:p>
          <a:p>
            <a:pPr marL="457200" lvl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estar e outras emoções desejáveis ao coração humano, </a:t>
            </a:r>
          </a:p>
          <a:p>
            <a:pPr marL="457200" lvl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600" u="sng" dirty="0">
                <a:latin typeface="Times New Roman" pitchFamily="18" charset="0"/>
                <a:cs typeface="Times New Roman" pitchFamily="18" charset="0"/>
              </a:rPr>
              <a:t>mas entregou escravidão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:  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“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Prometendo-lhes liberdade, eles mesmos são escravos da</a:t>
            </a: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corrupção, pois o homem é escravo daquilo que o domina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lvl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2 Pe. 2:19</a:t>
            </a:r>
          </a:p>
          <a:p>
            <a:pPr lvl="1"/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Neste estágio mais severo da queda, a pessoa escravizada </a:t>
            </a:r>
          </a:p>
          <a:p>
            <a:pPr lvl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 não demonstra culpa, está com o coração endurecido,</a:t>
            </a:r>
          </a:p>
          <a:p>
            <a:pPr lvl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 está moralmente insensível, a sua </a:t>
            </a:r>
          </a:p>
          <a:p>
            <a:pPr lvl="1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 consciência está cauterizada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pt-BR" sz="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82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Testemunho 5</a:t>
            </a:r>
          </a:p>
          <a:p>
            <a:pPr lvl="1" algn="ctr"/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“Com a cotidiana xícara de café, eu começava o dia</a:t>
            </a:r>
          </a:p>
          <a:p>
            <a:pPr lvl="1"/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fumando um baseado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cigarro de maconha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.   Sem ele,</a:t>
            </a:r>
          </a:p>
          <a:p>
            <a:pPr lvl="1"/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eu ficava tenso e briguento.  Com ele, eu ficava relaxado </a:t>
            </a:r>
          </a:p>
          <a:p>
            <a:pPr lvl="1"/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e pronto para outro dia de um casamento difícil e um</a:t>
            </a:r>
          </a:p>
          <a:p>
            <a:pPr lvl="1"/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trabalho sem graça”. </a:t>
            </a:r>
          </a:p>
          <a:p>
            <a:pPr lvl="1"/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     (homem e marido)</a:t>
            </a:r>
            <a:endParaRPr lang="pt-BR" sz="1600" i="1" dirty="0">
              <a:latin typeface="Times New Roman" pitchFamily="18" charset="0"/>
              <a:cs typeface="Times New Roman" pitchFamily="18" charset="0"/>
            </a:endParaRPr>
          </a:p>
          <a:p>
            <a:endParaRPr lang="pt-BR" sz="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3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INTRODUÇÃO</a:t>
            </a:r>
          </a:p>
          <a:p>
            <a:pPr marL="742950" indent="-742950">
              <a:buAutoNum type="arabicPeriod"/>
            </a:pPr>
            <a:endParaRPr lang="pt-BR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“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Não terás outros deuses diante de mim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Ex. 20:3</a:t>
            </a:r>
          </a:p>
          <a:p>
            <a:endParaRPr lang="pt-BR" sz="1000" b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O tema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idolatria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é destacado na Bíblia e eu encontrei 292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citações na versão NVI.</a:t>
            </a:r>
          </a:p>
          <a:p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O tema é muito importante e tem sido estudado na Igreja.</a:t>
            </a:r>
          </a:p>
          <a:p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Algumas citações sobre a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idolatria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no AT: </a:t>
            </a:r>
          </a:p>
          <a:p>
            <a:pPr lvl="2"/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1 Sm. 15:23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, obstinação de Saul na desobediência a Deus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2 Cr. 21:12-13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, Jeorão induziu os israelitas à idolatria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Ez. 14:1-5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, ídolos no coração humano</a:t>
            </a:r>
          </a:p>
          <a:p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500" b="1" dirty="0"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pt-BR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QUESTÕES TEOLÓGICAS PRÁTICAS</a:t>
            </a:r>
          </a:p>
          <a:p>
            <a:endParaRPr lang="pt-BR" sz="5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você esteja enfrentando um hábito escravizador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sugerimos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que considere alguns temas recorrentes que se aplicam: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Culpar as outras pessoas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temor de Deus =&gt; não levar Deus a sério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percepção de si mesmo =&gt; cegueira do pecado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pt-BR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Esses temas mostram uma compreensão imprecisa que você tem sobre Deus.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vez que Deus é luz, quando tentamos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viver longe d’Ele estaremos em trevas. </a:t>
            </a:r>
          </a:p>
          <a:p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Jo. 1:5-6, 2:11</a:t>
            </a:r>
          </a:p>
        </p:txBody>
      </p:sp>
    </p:spTree>
    <p:extLst>
      <p:ext uri="{BB962C8B-B14F-4D97-AF65-F5344CB8AC3E}">
        <p14:creationId xmlns:p14="http://schemas.microsoft.com/office/powerpoint/2010/main" val="3911951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500" b="1" dirty="0"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pt-BR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QUESTÕES TEOLÓGICAS PRÁTICAS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você esteja ajudando o seu próximo nesse contexto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sugerimos considerar alguns temas que se aplicam como: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Procurar ajuda para si mesmo primeiro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atuar sozinho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pessoa sábia procura conselho,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Pv. 19:20, 20:18a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Deus concedeu dons espirituais à Igreja de Cristo para</a:t>
            </a:r>
          </a:p>
          <a:p>
            <a:pPr marL="457200" lvl="1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que seja servida e completa,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Co. 12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Você recebeu dons espirituais para servir às pessoas e</a:t>
            </a:r>
          </a:p>
          <a:p>
            <a:pPr marL="457200" lvl="1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você tem necessidades, as quais</a:t>
            </a:r>
          </a:p>
          <a:p>
            <a:pPr marL="457200" lvl="1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precisam receber serviço dos outros.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AMAR a pessoa ajudada,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Co.13</a:t>
            </a:r>
            <a:endParaRPr lang="pt-BR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42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10632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Referências Bibliográficas</a:t>
            </a:r>
          </a:p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Bíblia Vida Nova, Edição Revista e Atualizada no Brasil, Editor Responsável: Pr. Dr. Russell P. Shedd, S. R. Edições Vida Nova, São Paulo, SP, Brasil, 1976.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Hábitos Escravizadores – Encontrando esperança no poder do Evangelho; Edward T. Welch, Nutra Publicações, São Paulo, SP, Brasil, 2015. 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Treinamento em Aconselhamento Bíblico – IBCU – Módulo Básico, Hábitos Escravizadores ou Vícios, Pr. Oswaldo Carreiro, Campinas, SP, Brasil, 2015.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Dicionário da Bíblia de Almeida, Werner Kaschel e Rudi Zimmer, Sociedade Bíblica do Brasil, Barueri, SP, Brasil, 1999.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Novo Dicionário Aurélio da Língua Portuguesa, Nova 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   Edição Revista e Ampliada, Editora Nova Fronteira, 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   2ª. Edição, Rio de Janeiro, RJ, Brasil, 1986. </a:t>
            </a:r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endParaRPr lang="pt-BR" sz="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66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Algumas citações sobre a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idolatria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no NT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Mt. 4:9-10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, Satanás deseja ser adorado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1 Co. 10:19-20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, ter comunhão com demônios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Cl. 3:5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, avareza, que é apego ao dinheiro </a:t>
            </a:r>
          </a:p>
          <a:p>
            <a:endParaRPr lang="pt-BR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Idolatria</a:t>
            </a:r>
            <a:r>
              <a:rPr lang="pt-B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é adoração de ídolos como qualquer imagem</a:t>
            </a:r>
          </a:p>
          <a:p>
            <a:r>
              <a:rPr lang="pt-B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de um deus falso, qualquer imagem do que há nos céus,</a:t>
            </a:r>
          </a:p>
          <a:p>
            <a:r>
              <a:rPr lang="pt-B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é um desejo não controlado que está no </a:t>
            </a:r>
            <a:r>
              <a:rPr lang="pt-BR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coração </a:t>
            </a:r>
            <a:r>
              <a:rPr lang="pt-B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ser</a:t>
            </a:r>
          </a:p>
          <a:p>
            <a:r>
              <a:rPr lang="pt-B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humano e torna-se senhor.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De que forma a 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idolatria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nos ajuda a analisar</a:t>
            </a:r>
          </a:p>
          <a:p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o processo de queda do ser humano?</a:t>
            </a:r>
          </a:p>
          <a:p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7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      “</a:t>
            </a:r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A idolatria é uma jornada gradual que começa até</a:t>
            </a:r>
          </a:p>
          <a:p>
            <a:endParaRPr lang="pt-BR" sz="2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mesmo antes da primeira dose de bebida alcoólica,</a:t>
            </a:r>
          </a:p>
          <a:p>
            <a:endParaRPr lang="pt-BR" sz="2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da primeira visita à internet, do primeiro trago de</a:t>
            </a:r>
          </a:p>
          <a:p>
            <a:endParaRPr lang="pt-BR" sz="2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i="1" dirty="0">
                <a:latin typeface="Times New Roman" pitchFamily="18" charset="0"/>
                <a:cs typeface="Times New Roman" pitchFamily="18" charset="0"/>
              </a:rPr>
              <a:t>        maconha, da primeira farra bulímica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(*)</a:t>
            </a:r>
            <a:r>
              <a:rPr lang="pt-BR" sz="2800" i="1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                                   Edward T. Welch </a:t>
            </a:r>
          </a:p>
          <a:p>
            <a:endParaRPr lang="pt-B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(*) Bulímica - apetite insaciável</a:t>
            </a:r>
          </a:p>
          <a:p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1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000" b="1" dirty="0">
                <a:latin typeface="Times New Roman" pitchFamily="18" charset="0"/>
                <a:cs typeface="Times New Roman" pitchFamily="18" charset="0"/>
              </a:rPr>
              <a:t>Hábitos Escravizadores</a:t>
            </a:r>
          </a:p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pt-B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sejos não controlados que estão no </a:t>
            </a:r>
            <a:r>
              <a:rPr lang="pt-BR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coração</a:t>
            </a:r>
            <a:r>
              <a:rPr lang="pt-B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ser humano e tornam-se senhor = </a:t>
            </a:r>
            <a:r>
              <a:rPr lang="pt-BR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ídolos</a:t>
            </a:r>
            <a:r>
              <a:rPr lang="pt-B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pt-B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Açúcar, Álcool, Amor, Apostas, Cafeína, Chocolate, Drogas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(cocaína, craque, haxixe, maconha, nicotina, ópio,...), Dormir,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Esporte, Exercícios físicos, Feitiçarias, Furto a lojas,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Glutonaria, Internet-aplicativos,  Ira, Jogos eletrônicos,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Medicamentos nasais, Mentira, Musculação-Fisiocultura,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Perigo, Pessoas, Pornografia, Sexo,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Sucesso, Trabalho, TV-Programações,...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7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Considerações sobre o Coração Humano</a:t>
            </a: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Interior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: alma ou fôlego de vida (consciência, moral, emoções,  sentimentos, pensamentos, vontade, paixões, ...)</a:t>
            </a:r>
          </a:p>
          <a:p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     Gn. 1:26-27, 2:7, 18, 21-22</a:t>
            </a: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Velho homem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: “...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imoralidade sexual, impureza, libertinagem, idolatria, feitiçaria, ódio, discórdia, ciúmes, ira, egoísmo, dissensões, facções, inveja, embriaguez, orgias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...”. 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Gl. 5:19-21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800" b="1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u="sng" dirty="0">
                <a:latin typeface="Times New Roman" pitchFamily="18" charset="0"/>
                <a:cs typeface="Times New Roman" pitchFamily="18" charset="0"/>
              </a:rPr>
              <a:t>Novo homem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: “...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amor, alegria, paz, paciência, amabilidade, bondade, fidelidade, mansidão, domínio próprio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 Gl. 5:22-23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idolatria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começa no interior, no 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coração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5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4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2. A NATUREZA HUMANA ESTÁ EM QUEDA</a:t>
            </a:r>
          </a:p>
          <a:p>
            <a:pPr algn="ctr"/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As Escrituras Sagradas apontam a experiência humana do </a:t>
            </a:r>
          </a:p>
          <a:p>
            <a:pPr lvl="2"/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pecado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, o qual é algo trazido por Satanás.  Na tentação no</a:t>
            </a:r>
          </a:p>
          <a:p>
            <a:pPr lvl="2"/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jardim no Éden há 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curiosidade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desconfiança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de Eva,</a:t>
            </a:r>
          </a:p>
          <a:p>
            <a:pPr lvl="2"/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insinuação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de dúvida com referência a Deus por parte de</a:t>
            </a:r>
          </a:p>
          <a:p>
            <a:pPr lvl="2"/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Satanás, 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incredulidade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desobediência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de Eva e Adão. 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Gn. 3:6, 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“Quando a mulher viu que a árvore parecia </a:t>
            </a:r>
          </a:p>
          <a:p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      agradável ao paladar, era atraente aos olhos e, além disso,</a:t>
            </a:r>
          </a:p>
          <a:p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      desejável para dela se obter discernimento,</a:t>
            </a:r>
          </a:p>
          <a:p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      tomou do seu fruto, comeu-o e o deu ao seu</a:t>
            </a:r>
          </a:p>
          <a:p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      marido, que comeu também”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a Queda.</a:t>
            </a:r>
          </a:p>
        </p:txBody>
      </p:sp>
    </p:spTree>
    <p:extLst>
      <p:ext uri="{BB962C8B-B14F-4D97-AF65-F5344CB8AC3E}">
        <p14:creationId xmlns:p14="http://schemas.microsoft.com/office/powerpoint/2010/main" val="153241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095F63-FAAD-4EC6-8BEE-A9995505D457}"/>
              </a:ext>
            </a:extLst>
          </p:cNvPr>
          <p:cNvSpPr txBox="1"/>
          <p:nvPr/>
        </p:nvSpPr>
        <p:spPr>
          <a:xfrm>
            <a:off x="11906" y="1"/>
            <a:ext cx="9120188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Todos os seres humanos são descendentes de Adão e Eva, portanto todos experimentam a Queda em suas vidas.</a:t>
            </a:r>
          </a:p>
          <a:p>
            <a:pPr algn="ctr"/>
            <a:endParaRPr lang="pt-BR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      Sl. 51:5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“Sei que sou pecador desde que nasci, sim, desde </a:t>
            </a:r>
          </a:p>
          <a:p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      que me concebeu minha mãe”. </a:t>
            </a: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Rm. 3:23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,  “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pois todos pecaram e estão destituídos da glória</a:t>
            </a:r>
          </a:p>
          <a:p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      de Deus”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pt-B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Rm. 5:12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“Portanto, da mesma forma como o pecado entrou</a:t>
            </a:r>
          </a:p>
          <a:p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      no mundo por um homem, e pelo pecado a morte, assim </a:t>
            </a:r>
          </a:p>
          <a:p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      também a morte veio a todos os homens, porque</a:t>
            </a:r>
          </a:p>
          <a:p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      todos pecaram”. </a:t>
            </a:r>
          </a:p>
          <a:p>
            <a:endParaRPr lang="pt-BR" sz="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      O processo de queda é familiar a todos nós.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94586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2887</Words>
  <Application>Microsoft Office PowerPoint</Application>
  <PresentationFormat>Apresentação na tela (16:9)</PresentationFormat>
  <Paragraphs>419</Paragraphs>
  <Slides>33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Times New Roman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Cleonice Wiezel Battaglin</cp:lastModifiedBy>
  <cp:revision>228</cp:revision>
  <dcterms:modified xsi:type="dcterms:W3CDTF">2021-10-21T14:28:55Z</dcterms:modified>
</cp:coreProperties>
</file>