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320" r:id="rId2"/>
    <p:sldId id="316" r:id="rId3"/>
    <p:sldId id="330" r:id="rId4"/>
    <p:sldId id="331" r:id="rId5"/>
    <p:sldId id="332" r:id="rId6"/>
    <p:sldId id="334" r:id="rId7"/>
    <p:sldId id="335" r:id="rId8"/>
    <p:sldId id="337" r:id="rId9"/>
    <p:sldId id="338" r:id="rId10"/>
    <p:sldId id="339" r:id="rId11"/>
    <p:sldId id="324" r:id="rId12"/>
    <p:sldId id="336" r:id="rId13"/>
    <p:sldId id="340" r:id="rId14"/>
    <p:sldId id="341" r:id="rId15"/>
    <p:sldId id="342" r:id="rId16"/>
    <p:sldId id="325" r:id="rId17"/>
    <p:sldId id="323" r:id="rId18"/>
    <p:sldId id="329" r:id="rId19"/>
    <p:sldId id="328" r:id="rId20"/>
    <p:sldId id="327" r:id="rId21"/>
    <p:sldId id="321" r:id="rId22"/>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54670" autoAdjust="0"/>
  </p:normalViewPr>
  <p:slideViewPr>
    <p:cSldViewPr snapToGrid="0">
      <p:cViewPr varScale="1">
        <p:scale>
          <a:sx n="62" d="100"/>
          <a:sy n="62" d="100"/>
        </p:scale>
        <p:origin x="2266" y="5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Ilustração: Um profissional aconselha os pais de um filho rebelde e com ideação suicida:</a:t>
            </a:r>
          </a:p>
          <a:p>
            <a:pPr marL="171450" lvl="0" indent="-171450" algn="l" rtl="0">
              <a:spcBef>
                <a:spcPts val="0"/>
              </a:spcBef>
              <a:spcAft>
                <a:spcPts val="0"/>
              </a:spcAft>
              <a:buFontTx/>
              <a:buChar char="-"/>
            </a:pPr>
            <a:r>
              <a:rPr lang="pt-BR" dirty="0"/>
              <a:t>A criança não deve ser contrariada</a:t>
            </a:r>
          </a:p>
          <a:p>
            <a:pPr marL="171450" lvl="0" indent="-171450" algn="l" rtl="0">
              <a:spcBef>
                <a:spcPts val="0"/>
              </a:spcBef>
              <a:spcAft>
                <a:spcPts val="0"/>
              </a:spcAft>
              <a:buFontTx/>
              <a:buChar char="-"/>
            </a:pPr>
            <a:r>
              <a:rPr lang="pt-BR" dirty="0"/>
              <a:t>A criança deve ser livre para fazer o que gosta</a:t>
            </a:r>
          </a:p>
          <a:p>
            <a:pPr marL="171450" lvl="0" indent="-171450" algn="l" rtl="0">
              <a:spcBef>
                <a:spcPts val="0"/>
              </a:spcBef>
              <a:spcAft>
                <a:spcPts val="0"/>
              </a:spcAft>
              <a:buFontTx/>
              <a:buChar char="-"/>
            </a:pPr>
            <a:r>
              <a:rPr lang="pt-BR" dirty="0"/>
              <a:t>Deem liberdade para ela. Não apliquem disciplina</a:t>
            </a:r>
          </a:p>
          <a:p>
            <a:pPr marL="171450" lvl="0" indent="-171450" algn="l" rtl="0">
              <a:spcBef>
                <a:spcPts val="0"/>
              </a:spcBef>
              <a:spcAft>
                <a:spcPts val="0"/>
              </a:spcAft>
              <a:buFontTx/>
              <a:buChar char="-"/>
            </a:pPr>
            <a:r>
              <a:rPr lang="pt-BR" dirty="0"/>
              <a:t>Quando for mais velho ele saberá o que fazer.</a:t>
            </a:r>
          </a:p>
          <a:p>
            <a:pPr marL="171450" lvl="0" indent="-171450" algn="l" rtl="0">
              <a:spcBef>
                <a:spcPts val="0"/>
              </a:spcBef>
              <a:spcAft>
                <a:spcPts val="0"/>
              </a:spcAft>
              <a:buFontTx/>
              <a:buChar char="-"/>
            </a:pPr>
            <a:endParaRPr lang="pt-BR" dirty="0"/>
          </a:p>
          <a:p>
            <a:pPr marL="0" lvl="0" indent="0" algn="l" rtl="0">
              <a:spcBef>
                <a:spcPts val="0"/>
              </a:spcBef>
              <a:spcAft>
                <a:spcPts val="0"/>
              </a:spcAft>
              <a:buFontTx/>
              <a:buNone/>
            </a:pPr>
            <a:r>
              <a:rPr lang="pt-BR" dirty="0"/>
              <a:t>Um pastor aconselha </a:t>
            </a:r>
            <a:endParaRPr dirty="0"/>
          </a:p>
        </p:txBody>
      </p:sp>
    </p:spTree>
    <p:extLst>
      <p:ext uri="{BB962C8B-B14F-4D97-AF65-F5344CB8AC3E}">
        <p14:creationId xmlns:p14="http://schemas.microsoft.com/office/powerpoint/2010/main" val="176260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1" i="0" u="none" strike="noStrike" cap="none" baseline="0" dirty="0">
                <a:solidFill>
                  <a:srgbClr val="000000"/>
                </a:solidFill>
                <a:latin typeface="Arial"/>
                <a:ea typeface="Arial"/>
                <a:cs typeface="Arial"/>
                <a:sym typeface="Arial"/>
              </a:rPr>
              <a:t>3. A negação de que o pecado se mostra em nossa conduta.</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Os hereges sustentavam que a sua iluminação superior os tornava incapazes de pecar.</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Isso é acusar Deus de mentir, pois s Sua Palavra declara que o pecado é universal.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114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pt-BR" sz="1100" b="0" i="0" u="none" strike="noStrike" cap="none" baseline="0" dirty="0">
              <a:solidFill>
                <a:srgbClr val="000000"/>
              </a:solidFill>
              <a:latin typeface="Arial"/>
              <a:cs typeface="Arial"/>
              <a:sym typeface="Arial"/>
            </a:endParaRPr>
          </a:p>
          <a:p>
            <a:pPr marL="158750" indent="0">
              <a:buNone/>
            </a:pPr>
            <a:endParaRPr dirty="0"/>
          </a:p>
        </p:txBody>
      </p:sp>
    </p:spTree>
    <p:extLst>
      <p:ext uri="{BB962C8B-B14F-4D97-AF65-F5344CB8AC3E}">
        <p14:creationId xmlns:p14="http://schemas.microsoft.com/office/powerpoint/2010/main" val="248254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pt-BR" sz="1100" b="0" i="1" u="none" strike="noStrike" kern="1200" cap="none" baseline="0" dirty="0">
                <a:solidFill>
                  <a:schemeClr val="tx1"/>
                </a:solidFill>
                <a:effectLst/>
                <a:latin typeface="Arial"/>
                <a:ea typeface="Arial"/>
                <a:cs typeface="Arial"/>
                <a:sym typeface="Arial"/>
              </a:rPr>
              <a:t>EF 4.</a:t>
            </a:r>
            <a:r>
              <a:rPr lang="pt-BR" sz="1100" b="0" i="1" u="none" strike="noStrike" cap="none" baseline="0" dirty="0">
                <a:solidFill>
                  <a:srgbClr val="000000"/>
                </a:solidFill>
                <a:latin typeface="Arial"/>
                <a:ea typeface="Arial"/>
                <a:cs typeface="Arial"/>
                <a:sym typeface="Arial"/>
              </a:rPr>
              <a:t>22  Quanto à maneira antiga de viver, vocês foram instruídos a deixar de lado a velha natureza, que se corrompe segundo desejos enganosos,</a:t>
            </a:r>
          </a:p>
          <a:p>
            <a:pPr marL="387350" indent="-228600">
              <a:buAutoNum type="arabicPlain" startAt="23"/>
            </a:pPr>
            <a:r>
              <a:rPr lang="pt-BR" sz="1100" b="0" i="1" u="none" strike="noStrike" cap="none" baseline="0" dirty="0">
                <a:solidFill>
                  <a:srgbClr val="000000"/>
                </a:solidFill>
                <a:latin typeface="Arial"/>
                <a:ea typeface="Arial"/>
                <a:cs typeface="Arial"/>
                <a:sym typeface="Arial"/>
              </a:rPr>
              <a:t>a se deixar renovar no espírito do entendimento de vocês, 24  e a se revestir da nova natureza, criada segundo Deus, em justiça e retidão procedentes da verdade.</a:t>
            </a:r>
          </a:p>
          <a:p>
            <a:pPr marL="387350" indent="-228600">
              <a:buAutoNum type="arabicPlain" startAt="23"/>
            </a:pPr>
            <a:endParaRPr lang="pt-BR" sz="1100" b="0" i="1" u="none" strike="noStrike" cap="none" baseline="0" dirty="0">
              <a:solidFill>
                <a:srgbClr val="000000"/>
              </a:solidFill>
              <a:latin typeface="Arial"/>
              <a:cs typeface="Arial"/>
              <a:sym typeface="Arial"/>
            </a:endParaRPr>
          </a:p>
          <a:p>
            <a:pPr marL="158750" indent="0">
              <a:buNone/>
            </a:pPr>
            <a:r>
              <a:rPr lang="pt-BR" sz="1100" b="0" i="1" u="none" strike="noStrike" cap="none" baseline="0" dirty="0" err="1">
                <a:solidFill>
                  <a:srgbClr val="000000"/>
                </a:solidFill>
                <a:latin typeface="Arial"/>
                <a:ea typeface="Arial"/>
                <a:cs typeface="Arial"/>
                <a:sym typeface="Arial"/>
              </a:rPr>
              <a:t>Fp</a:t>
            </a:r>
            <a:r>
              <a:rPr lang="pt-BR" sz="1100" b="0" i="1" u="none" strike="noStrike" cap="none" baseline="0" dirty="0">
                <a:solidFill>
                  <a:srgbClr val="000000"/>
                </a:solidFill>
                <a:latin typeface="Arial"/>
                <a:ea typeface="Arial"/>
                <a:cs typeface="Arial"/>
                <a:sym typeface="Arial"/>
              </a:rPr>
              <a:t> 2.12 Assim, meus amados, como vocês sempre obedeceram, não só na minha presença, porém, muito mais agora, na minha ausência, desenvolvam a sua salvação com temor e tremor, 13  porque Deus é quem efetua em vocês tanto o querer como o realizar, segundo a sua boa vontade.</a:t>
            </a:r>
          </a:p>
          <a:p>
            <a:pPr marL="158750" indent="0">
              <a:buNone/>
            </a:pPr>
            <a:endParaRPr lang="pt-BR" sz="1100" b="0" i="1" u="none" strike="noStrike" cap="none" baseline="0" dirty="0">
              <a:solidFill>
                <a:srgbClr val="000000"/>
              </a:solidFill>
              <a:latin typeface="Arial"/>
              <a:cs typeface="Arial"/>
              <a:sym typeface="Arial"/>
            </a:endParaRPr>
          </a:p>
          <a:p>
            <a:pPr marL="158750" indent="0">
              <a:buNone/>
            </a:pPr>
            <a:r>
              <a:rPr lang="pt-BR" sz="1100" b="0" i="1" u="none" strike="noStrike" cap="none" baseline="0" dirty="0" err="1">
                <a:solidFill>
                  <a:srgbClr val="000000"/>
                </a:solidFill>
                <a:latin typeface="Arial"/>
                <a:ea typeface="Arial"/>
                <a:cs typeface="Arial"/>
                <a:sym typeface="Arial"/>
              </a:rPr>
              <a:t>Hb</a:t>
            </a:r>
            <a:r>
              <a:rPr lang="pt-BR" sz="1100" b="0" i="1" u="none" strike="noStrike" cap="none" baseline="0" dirty="0">
                <a:solidFill>
                  <a:srgbClr val="000000"/>
                </a:solidFill>
                <a:latin typeface="Arial"/>
                <a:ea typeface="Arial"/>
                <a:cs typeface="Arial"/>
                <a:sym typeface="Arial"/>
              </a:rPr>
              <a:t> 12.10  Pois eles nos corrigiam por pouco tempo, segundo melhor lhes parecia; Deus, porém, nos disciplina para o nosso próprio bem, a fim de sermos participantes da sua santidade. 11  Na verdade, toda disciplina, ao ser aplicada, não parece ser motivo de alegria, mas de tristeza. Porém, mais tarde, produz fruto pacífico aos que têm sido por ela exercitados, fruto de justiça.</a:t>
            </a:r>
            <a:endParaRPr i="1" dirty="0"/>
          </a:p>
        </p:txBody>
      </p:sp>
    </p:spTree>
    <p:extLst>
      <p:ext uri="{BB962C8B-B14F-4D97-AF65-F5344CB8AC3E}">
        <p14:creationId xmlns:p14="http://schemas.microsoft.com/office/powerpoint/2010/main" val="2270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pt-BR" i="1" dirty="0"/>
              <a:t>Deus agiu para torna-lo propriedade dele. Você foi salvo</a:t>
            </a:r>
          </a:p>
          <a:p>
            <a:pPr marL="158750" indent="0">
              <a:buNone/>
            </a:pPr>
            <a:endParaRPr lang="pt-BR" i="1" dirty="0"/>
          </a:p>
          <a:p>
            <a:pPr marL="158750" indent="0">
              <a:buNone/>
            </a:pPr>
            <a:r>
              <a:rPr lang="pt-BR" i="1" dirty="0"/>
              <a:t>Você está sendo santificado progressivamente. O alvo é a semelhança com Cristo.</a:t>
            </a:r>
          </a:p>
          <a:p>
            <a:pPr marL="158750" indent="0">
              <a:buNone/>
            </a:pPr>
            <a:endParaRPr lang="pt-BR" i="1" dirty="0"/>
          </a:p>
          <a:p>
            <a:pPr marL="158750" indent="0">
              <a:buNone/>
            </a:pPr>
            <a:endParaRPr i="1" dirty="0"/>
          </a:p>
        </p:txBody>
      </p:sp>
    </p:spTree>
    <p:extLst>
      <p:ext uri="{BB962C8B-B14F-4D97-AF65-F5344CB8AC3E}">
        <p14:creationId xmlns:p14="http://schemas.microsoft.com/office/powerpoint/2010/main" val="258942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pt-BR" sz="1100" b="0" i="0" u="none" strike="noStrike" cap="none" baseline="0" dirty="0">
                <a:solidFill>
                  <a:srgbClr val="000000"/>
                </a:solidFill>
                <a:latin typeface="Arial"/>
                <a:ea typeface="Arial"/>
                <a:cs typeface="Arial"/>
                <a:sym typeface="Arial"/>
              </a:rPr>
              <a:t>2 Co 5.15  E ele morreu por todos, para que os que vivem não vivam mais para si mesmos, mas para aquele que por eles morreu e ressuscitou.</a:t>
            </a:r>
          </a:p>
          <a:p>
            <a:pPr marL="158750" indent="0">
              <a:buNone/>
            </a:pPr>
            <a:endParaRPr lang="pt-BR" sz="1100" b="0" i="0" u="none" strike="noStrike" cap="none" baseline="0" dirty="0">
              <a:solidFill>
                <a:srgbClr val="000000"/>
              </a:solidFill>
              <a:latin typeface="Arial"/>
              <a:cs typeface="Arial"/>
              <a:sym typeface="Arial"/>
            </a:endParaRPr>
          </a:p>
          <a:p>
            <a:pPr marL="158750" indent="0">
              <a:buNone/>
            </a:pPr>
            <a:r>
              <a:rPr lang="pt-BR" sz="1100" b="0" i="0" u="none" strike="noStrike" cap="none" baseline="0" dirty="0">
                <a:solidFill>
                  <a:srgbClr val="000000"/>
                </a:solidFill>
                <a:latin typeface="Arial"/>
                <a:ea typeface="Arial"/>
                <a:cs typeface="Arial"/>
                <a:sym typeface="Arial"/>
              </a:rPr>
              <a:t>1 </a:t>
            </a:r>
            <a:r>
              <a:rPr lang="pt-BR" sz="1100" b="0" i="0" u="none" strike="noStrike" cap="none" baseline="0" dirty="0" err="1">
                <a:solidFill>
                  <a:srgbClr val="000000"/>
                </a:solidFill>
                <a:latin typeface="Arial"/>
                <a:ea typeface="Arial"/>
                <a:cs typeface="Arial"/>
                <a:sym typeface="Arial"/>
              </a:rPr>
              <a:t>Ts</a:t>
            </a:r>
            <a:r>
              <a:rPr lang="pt-BR" sz="1100" b="0" i="0" u="none" strike="noStrike" cap="none" baseline="0" dirty="0">
                <a:solidFill>
                  <a:srgbClr val="000000"/>
                </a:solidFill>
                <a:latin typeface="Arial"/>
                <a:ea typeface="Arial"/>
                <a:cs typeface="Arial"/>
                <a:sym typeface="Arial"/>
              </a:rPr>
              <a:t> 1.9  Porque, no que se refere a nós, as pessoas desses lugares falam sobre como foi a nossa chegada no meio de vocês e como, deixando os ídolos, vocês se converteram a Deus, para servir o Deus vivo e verdadeiro 10  e para aguardar dos céus o seu Filho, a quem ele ressuscitou dentre os mortos, a saber, Jesus, que nos livra da ira vindoura.</a:t>
            </a:r>
            <a:endParaRPr lang="pt-BR" i="1" dirty="0"/>
          </a:p>
          <a:p>
            <a:pPr marL="158750" indent="0">
              <a:buNone/>
            </a:pPr>
            <a:endParaRPr i="1" dirty="0"/>
          </a:p>
        </p:txBody>
      </p:sp>
    </p:spTree>
    <p:extLst>
      <p:ext uri="{BB962C8B-B14F-4D97-AF65-F5344CB8AC3E}">
        <p14:creationId xmlns:p14="http://schemas.microsoft.com/office/powerpoint/2010/main" val="97089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i="1" dirty="0"/>
          </a:p>
        </p:txBody>
      </p:sp>
    </p:spTree>
    <p:extLst>
      <p:ext uri="{BB962C8B-B14F-4D97-AF65-F5344CB8AC3E}">
        <p14:creationId xmlns:p14="http://schemas.microsoft.com/office/powerpoint/2010/main" val="411017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158750" indent="0">
              <a:buNone/>
            </a:pPr>
            <a:r>
              <a:rPr lang="pt-BR" sz="1100" b="0" i="0" u="none" strike="noStrike" cap="none" baseline="0" dirty="0">
                <a:solidFill>
                  <a:srgbClr val="000000"/>
                </a:solidFill>
                <a:latin typeface="Arial"/>
                <a:ea typeface="Arial"/>
                <a:cs typeface="Arial"/>
                <a:sym typeface="Arial"/>
              </a:rPr>
              <a:t>2 </a:t>
            </a:r>
            <a:r>
              <a:rPr lang="pt-BR" sz="1100" b="0" i="0" u="none" strike="noStrike" cap="none" baseline="0" dirty="0" err="1">
                <a:solidFill>
                  <a:srgbClr val="000000"/>
                </a:solidFill>
                <a:latin typeface="Arial"/>
                <a:ea typeface="Arial"/>
                <a:cs typeface="Arial"/>
                <a:sym typeface="Arial"/>
              </a:rPr>
              <a:t>Pe</a:t>
            </a:r>
            <a:r>
              <a:rPr lang="pt-BR" sz="1100" b="0" i="0" u="none" strike="noStrike" cap="none" baseline="0" dirty="0">
                <a:solidFill>
                  <a:srgbClr val="000000"/>
                </a:solidFill>
                <a:latin typeface="Arial"/>
                <a:ea typeface="Arial"/>
                <a:cs typeface="Arial"/>
                <a:sym typeface="Arial"/>
              </a:rPr>
              <a:t> 1.3  Pelo poder de Deus nos foram concedidas todas as coisas que conduzem à vida e à piedade, pelo pleno conhecimento daquele que nos chamou para a sua própria glória e virtude.</a:t>
            </a:r>
          </a:p>
          <a:p>
            <a:pPr marL="158750" indent="0">
              <a:buNone/>
            </a:pPr>
            <a:r>
              <a:rPr lang="pt-BR" sz="1100" b="0" i="0" u="none" strike="noStrike" cap="none" baseline="0" dirty="0">
                <a:solidFill>
                  <a:srgbClr val="000000"/>
                </a:solidFill>
                <a:latin typeface="Arial"/>
                <a:ea typeface="Arial"/>
                <a:cs typeface="Arial"/>
                <a:sym typeface="Arial"/>
              </a:rPr>
              <a:t>4  Por meio delas, ele nos concedeu as suas preciosas e mui grandes promessas, para que por elas vocês se tornem coparticipantes da natureza divina, tendo escapado da corrupção das paixões que há no mundo.</a:t>
            </a:r>
            <a:endParaRPr dirty="0"/>
          </a:p>
        </p:txBody>
      </p:sp>
    </p:spTree>
    <p:extLst>
      <p:ext uri="{BB962C8B-B14F-4D97-AF65-F5344CB8AC3E}">
        <p14:creationId xmlns:p14="http://schemas.microsoft.com/office/powerpoint/2010/main" val="7399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669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9696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9299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5509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1361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691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dirty="0">
                <a:solidFill>
                  <a:srgbClr val="000000"/>
                </a:solidFill>
                <a:effectLst/>
                <a:latin typeface="Arial"/>
                <a:ea typeface="Arial"/>
                <a:cs typeface="Arial"/>
                <a:sym typeface="Arial"/>
              </a:rPr>
              <a:t>A grande falha desse modelo é supor que uma pessoa sempre está à mercê de seu próprio corpo (fluídos, hormônios, reações químicas e elétricas) /genes e características hereditárias, e que, portanto, tal pessoa não tem controle sobre si mesma-  </a:t>
            </a:r>
            <a:r>
              <a:rPr lang="pt-BR" sz="1100" b="1" i="0" u="none" strike="noStrike" cap="none" dirty="0">
                <a:solidFill>
                  <a:srgbClr val="000000"/>
                </a:solidFill>
                <a:effectLst/>
                <a:latin typeface="Arial"/>
                <a:ea typeface="Arial"/>
                <a:cs typeface="Arial"/>
                <a:sym typeface="Arial"/>
              </a:rPr>
              <a:t>I Co.9.25-27</a:t>
            </a:r>
            <a:endParaRPr lang="pt-BR" sz="1100" b="1"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BR"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100" b="0" i="0" u="none" strike="noStrike" cap="none" dirty="0">
                <a:solidFill>
                  <a:srgbClr val="000000"/>
                </a:solidFill>
                <a:effectLst/>
                <a:latin typeface="Arial"/>
                <a:ea typeface="Arial"/>
                <a:cs typeface="Arial"/>
                <a:sym typeface="Arial"/>
              </a:rPr>
              <a:t>Cientificamente é comprovado que substâncias afetam algumas pessoas mais que outras, mas o controle sobre o comportamento não é impossível e a responsabilidade pessoal não pode ser ignorada ou mesmo afastada. O indivíduo é responsável pelas suas escolhas. -  </a:t>
            </a:r>
            <a:r>
              <a:rPr lang="pt-BR" sz="1100" b="1" i="0" u="none" strike="noStrike" cap="none" dirty="0">
                <a:solidFill>
                  <a:srgbClr val="000000"/>
                </a:solidFill>
                <a:effectLst/>
                <a:latin typeface="Arial"/>
                <a:ea typeface="Arial"/>
                <a:cs typeface="Arial"/>
                <a:sym typeface="Arial"/>
              </a:rPr>
              <a:t>Rm.14.10-12; II Co.5.10</a:t>
            </a:r>
            <a:endParaRPr lang="pt-BR" sz="1100" b="1" i="0" u="sng"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733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pt-BR" sz="1100" b="0" i="0" u="none" strike="noStrike" cap="none" dirty="0">
                <a:solidFill>
                  <a:srgbClr val="000000"/>
                </a:solidFill>
                <a:effectLst/>
                <a:latin typeface="Arial"/>
                <a:ea typeface="Arial"/>
                <a:cs typeface="Arial"/>
                <a:sym typeface="Arial"/>
              </a:rPr>
              <a:t>- Infelizmente, algumas igrejas e cristãos não demonstram nenhuma misericórdia para com o viciado. A única coisa que dizem é: </a:t>
            </a:r>
            <a:r>
              <a:rPr lang="pt-BR" sz="1100" b="0" i="1" u="none" strike="noStrike" cap="none" dirty="0">
                <a:solidFill>
                  <a:srgbClr val="000000"/>
                </a:solidFill>
                <a:effectLst/>
                <a:latin typeface="Arial"/>
                <a:ea typeface="Arial"/>
                <a:cs typeface="Arial"/>
                <a:sym typeface="Arial"/>
              </a:rPr>
              <a:t>“Mude. Apenas mude”. </a:t>
            </a:r>
            <a:endParaRPr lang="pt-BR" sz="1100" b="1" i="0" u="sng" strike="noStrike" cap="none" dirty="0">
              <a:solidFill>
                <a:srgbClr val="000000"/>
              </a:solidFill>
              <a:effectLst/>
              <a:latin typeface="Arial"/>
              <a:ea typeface="Arial"/>
              <a:cs typeface="Arial"/>
              <a:sym typeface="Arial"/>
            </a:endParaRPr>
          </a:p>
          <a:p>
            <a:pPr marL="158750" indent="0">
              <a:buNone/>
            </a:pPr>
            <a:r>
              <a:rPr lang="pt-BR" sz="1100" b="0" i="0" u="none" strike="noStrike" cap="none" dirty="0">
                <a:solidFill>
                  <a:srgbClr val="000000"/>
                </a:solidFill>
                <a:effectLst/>
                <a:latin typeface="Arial"/>
                <a:ea typeface="Arial"/>
                <a:cs typeface="Arial"/>
                <a:sym typeface="Arial"/>
              </a:rPr>
              <a:t> </a:t>
            </a:r>
            <a:endParaRPr lang="pt-BR" sz="1100" b="1" i="0" u="sng" strike="noStrike" cap="none" dirty="0">
              <a:solidFill>
                <a:srgbClr val="000000"/>
              </a:solidFill>
              <a:effectLst/>
              <a:latin typeface="Arial"/>
              <a:ea typeface="Arial"/>
              <a:cs typeface="Arial"/>
              <a:sym typeface="Arial"/>
            </a:endParaRPr>
          </a:p>
          <a:p>
            <a:pPr marL="158750" indent="0">
              <a:buNone/>
            </a:pPr>
            <a:r>
              <a:rPr lang="pt-BR" sz="1100" b="0" i="0" u="none" strike="noStrike" cap="none" dirty="0">
                <a:solidFill>
                  <a:srgbClr val="000000"/>
                </a:solidFill>
                <a:effectLst/>
                <a:latin typeface="Arial"/>
                <a:ea typeface="Arial"/>
                <a:cs typeface="Arial"/>
                <a:sym typeface="Arial"/>
              </a:rPr>
              <a:t>- Não oferecem, também, nenhuma ajuda ou oportunidade para haver encorajamento e consolo. Apenas uma mudança instantânea é esperada.  -  </a:t>
            </a:r>
            <a:r>
              <a:rPr lang="pt-BR" sz="1100" b="1" i="0" u="none" strike="noStrike" cap="none" dirty="0">
                <a:solidFill>
                  <a:srgbClr val="000000"/>
                </a:solidFill>
                <a:effectLst/>
                <a:latin typeface="Arial"/>
                <a:ea typeface="Arial"/>
                <a:cs typeface="Arial"/>
                <a:sym typeface="Arial"/>
              </a:rPr>
              <a:t>Hb.12.12,13</a:t>
            </a:r>
            <a:endParaRPr lang="pt-BR" sz="1100" b="1" i="0" u="sng" strike="noStrike" cap="none" dirty="0">
              <a:solidFill>
                <a:srgbClr val="000000"/>
              </a:solidFill>
              <a:effectLst/>
              <a:latin typeface="Arial"/>
              <a:ea typeface="Arial"/>
              <a:cs typeface="Arial"/>
              <a:sym typeface="Arial"/>
            </a:endParaRPr>
          </a:p>
          <a:p>
            <a:pPr marL="158750" indent="0">
              <a:buNone/>
            </a:pPr>
            <a:r>
              <a:rPr lang="pt-BR" sz="1100" b="0" i="0" u="none" strike="noStrike" cap="none" dirty="0">
                <a:solidFill>
                  <a:srgbClr val="000000"/>
                </a:solidFill>
                <a:effectLst/>
                <a:latin typeface="Arial"/>
                <a:ea typeface="Arial"/>
                <a:cs typeface="Arial"/>
                <a:sym typeface="Arial"/>
              </a:rPr>
              <a:t> </a:t>
            </a:r>
            <a:endParaRPr lang="pt-BR" sz="1100" b="1" i="0" u="sng" strike="noStrike" cap="none" dirty="0">
              <a:solidFill>
                <a:srgbClr val="000000"/>
              </a:solidFill>
              <a:effectLst/>
              <a:latin typeface="Arial"/>
              <a:ea typeface="Arial"/>
              <a:cs typeface="Arial"/>
              <a:sym typeface="Arial"/>
            </a:endParaRPr>
          </a:p>
          <a:p>
            <a:pPr marL="158750" indent="0">
              <a:buNone/>
            </a:pPr>
            <a:r>
              <a:rPr lang="pt-BR" sz="1100" b="0" i="0" u="none" strike="noStrike" cap="none" dirty="0">
                <a:solidFill>
                  <a:srgbClr val="000000"/>
                </a:solidFill>
                <a:effectLst/>
                <a:latin typeface="Arial"/>
                <a:ea typeface="Arial"/>
                <a:cs typeface="Arial"/>
                <a:sym typeface="Arial"/>
              </a:rPr>
              <a:t>- Muitas vezes, a igreja se limita a “condenar o pecador”.  Deixa a pessoa com o sentimento de solidão e desesperança, bem como com uma consciência cheia de culpa.</a:t>
            </a:r>
            <a:endParaRPr lang="pt-BR" sz="1100" b="1" i="0" u="sng" strike="noStrike" cap="none" dirty="0">
              <a:solidFill>
                <a:srgbClr val="00000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954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r>
              <a:rPr lang="pt-BR" sz="1100" b="1" i="0" u="none" strike="noStrike" cap="none" dirty="0">
                <a:solidFill>
                  <a:srgbClr val="000000"/>
                </a:solidFill>
                <a:effectLst/>
                <a:latin typeface="Arial"/>
                <a:ea typeface="Arial"/>
                <a:cs typeface="Arial"/>
                <a:sym typeface="Arial"/>
              </a:rPr>
              <a:t>Este modelo exige uma compreensão clara da doutrina bíblica do pecado</a:t>
            </a:r>
            <a:endParaRPr dirty="0"/>
          </a:p>
        </p:txBody>
      </p:sp>
    </p:spTree>
    <p:extLst>
      <p:ext uri="{BB962C8B-B14F-4D97-AF65-F5344CB8AC3E}">
        <p14:creationId xmlns:p14="http://schemas.microsoft.com/office/powerpoint/2010/main" val="335959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pt-BR" sz="1100" b="0" i="1" u="none" strike="noStrike" cap="none" baseline="0" dirty="0">
                <a:solidFill>
                  <a:srgbClr val="000000"/>
                </a:solidFill>
                <a:latin typeface="Arial"/>
                <a:ea typeface="Arial"/>
                <a:cs typeface="Arial"/>
                <a:sym typeface="Arial"/>
              </a:rPr>
              <a:t>GL 5. 19  Ora, as obras da carne são conhecidas e são: imoralidade sexual, impureza, libertinagem,</a:t>
            </a:r>
          </a:p>
          <a:p>
            <a:pPr marL="158750" indent="0">
              <a:buNone/>
            </a:pPr>
            <a:r>
              <a:rPr lang="pt-BR" sz="1100" b="0" i="1" u="none" strike="noStrike" cap="none" baseline="0" dirty="0">
                <a:solidFill>
                  <a:srgbClr val="000000"/>
                </a:solidFill>
                <a:latin typeface="Arial"/>
                <a:ea typeface="Arial"/>
                <a:cs typeface="Arial"/>
                <a:sym typeface="Arial"/>
              </a:rPr>
              <a:t>20  idolatria, feitiçarias, inimizades, rixas, ciúmes, iras, discórdias, divisões, facções,</a:t>
            </a:r>
          </a:p>
          <a:p>
            <a:pPr marL="387350" indent="-228600">
              <a:buAutoNum type="arabicPlain" startAt="21"/>
            </a:pPr>
            <a:r>
              <a:rPr lang="pt-BR" sz="1100" b="0" i="1" u="none" strike="noStrike" cap="none" baseline="0" dirty="0">
                <a:solidFill>
                  <a:srgbClr val="000000"/>
                </a:solidFill>
                <a:latin typeface="Arial"/>
                <a:ea typeface="Arial"/>
                <a:cs typeface="Arial"/>
                <a:sym typeface="Arial"/>
              </a:rPr>
              <a:t>invejas, bebedeiras, orgias e coisas semelhantes a estas. Declaro a vocês, como antes já os preveni, que os que praticam tais coisas não herdarão o Reino de Deus.</a:t>
            </a:r>
          </a:p>
          <a:p>
            <a:pPr marL="158750" indent="0">
              <a:buNone/>
            </a:pPr>
            <a:endParaRPr lang="pt-BR" sz="1100" b="0" i="1" u="none" strike="noStrike" kern="1200" cap="none" baseline="0" dirty="0">
              <a:solidFill>
                <a:srgbClr val="000000"/>
              </a:solidFill>
              <a:effectLst/>
              <a:latin typeface="Arial"/>
              <a:ea typeface="Arial"/>
              <a:cs typeface="Arial"/>
              <a:sym typeface="Arial"/>
            </a:endParaRPr>
          </a:p>
          <a:p>
            <a:pPr marL="158750" indent="0">
              <a:buNone/>
            </a:pPr>
            <a:r>
              <a:rPr lang="pt-BR" sz="1100" b="0" i="1" u="none" strike="noStrike" cap="none" baseline="0" dirty="0" err="1">
                <a:solidFill>
                  <a:srgbClr val="000000"/>
                </a:solidFill>
                <a:latin typeface="Arial"/>
                <a:ea typeface="Arial"/>
                <a:cs typeface="Arial"/>
                <a:sym typeface="Arial"/>
              </a:rPr>
              <a:t>Gn</a:t>
            </a:r>
            <a:r>
              <a:rPr lang="pt-BR" sz="1100" b="0" i="1" u="none" strike="noStrike" cap="none" baseline="0" dirty="0">
                <a:solidFill>
                  <a:srgbClr val="000000"/>
                </a:solidFill>
                <a:latin typeface="Arial"/>
                <a:ea typeface="Arial"/>
                <a:cs typeface="Arial"/>
                <a:sym typeface="Arial"/>
              </a:rPr>
              <a:t> 4.6 Então o Senhor lhe disse:  — Por que você anda irritado? E por que essa cara fechada?</a:t>
            </a:r>
          </a:p>
          <a:p>
            <a:pPr marL="158750" indent="0">
              <a:buNone/>
            </a:pPr>
            <a:r>
              <a:rPr lang="pt-BR" sz="1100" b="0" i="1" u="none" strike="noStrike" cap="none" baseline="0" dirty="0">
                <a:solidFill>
                  <a:srgbClr val="000000"/>
                </a:solidFill>
                <a:latin typeface="Arial"/>
                <a:ea typeface="Arial"/>
                <a:cs typeface="Arial"/>
                <a:sym typeface="Arial"/>
              </a:rPr>
              <a:t>7  Se fizer o que é certo, não é verdade que você será aceito? Mas, se não fizer o que é certo, eis que o pecado está à porta, à sua espera. O desejo dele será contra você, mas é necessário que você o domine.</a:t>
            </a:r>
            <a:endParaRPr lang="pt-BR" sz="1100" b="0" i="1" u="none" strike="noStrike" kern="1200" cap="none" dirty="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37744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1" u="none" strike="noStrike" cap="none" baseline="0" dirty="0">
                <a:solidFill>
                  <a:srgbClr val="000000"/>
                </a:solidFill>
                <a:latin typeface="Arial"/>
                <a:ea typeface="Arial"/>
                <a:cs typeface="Arial"/>
                <a:sym typeface="Arial"/>
              </a:rPr>
              <a:t>Jr 17.9  “Enganoso é o coração, mais do que todas as coisas, e desesperadamente corrupto. Quem poderá entendê-lo?</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1" u="none" strike="noStrike" cap="none" baseline="0" dirty="0" err="1">
                <a:solidFill>
                  <a:srgbClr val="000000"/>
                </a:solidFill>
                <a:latin typeface="Arial"/>
                <a:ea typeface="Arial"/>
                <a:cs typeface="Arial"/>
                <a:sym typeface="Arial"/>
              </a:rPr>
              <a:t>Gl</a:t>
            </a:r>
            <a:r>
              <a:rPr lang="pt-BR" sz="1100" b="0" i="1" u="none" strike="noStrike" cap="none" baseline="0" dirty="0">
                <a:solidFill>
                  <a:srgbClr val="000000"/>
                </a:solidFill>
                <a:latin typeface="Arial"/>
                <a:ea typeface="Arial"/>
                <a:cs typeface="Arial"/>
                <a:sym typeface="Arial"/>
              </a:rPr>
              <a:t> 6.7  Não se enganem: de Deus não se zomba. Pois aquilo que a pessoa semear, isso também colherá.</a:t>
            </a:r>
          </a:p>
          <a:p>
            <a:pPr marL="228600" marR="0" indent="-228600" algn="l" defTabSz="914400" rtl="0" eaLnBrk="1" fontAlgn="auto" latinLnBrk="0" hangingPunct="1">
              <a:lnSpc>
                <a:spcPct val="100000"/>
              </a:lnSpc>
              <a:spcBef>
                <a:spcPts val="0"/>
              </a:spcBef>
              <a:spcAft>
                <a:spcPts val="0"/>
              </a:spcAft>
              <a:buClrTx/>
              <a:buSzTx/>
              <a:buFontTx/>
              <a:buAutoNum type="arabicPlain" startAt="8"/>
              <a:tabLst/>
              <a:defRPr/>
            </a:pPr>
            <a:r>
              <a:rPr lang="pt-BR" sz="1100" b="0" i="1" u="none" strike="noStrike" cap="none" baseline="0" dirty="0">
                <a:solidFill>
                  <a:srgbClr val="000000"/>
                </a:solidFill>
                <a:latin typeface="Arial"/>
                <a:ea typeface="Arial"/>
                <a:cs typeface="Arial"/>
                <a:sym typeface="Arial"/>
              </a:rPr>
              <a:t>Quem semeia para a sua própria carne, da carne colherá corrupção; mas quem semeia para o Espírito, do Espírito colherá vida eterna.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1" u="none" strike="noStrike" kern="1200" cap="none" baseline="0" dirty="0">
              <a:solidFill>
                <a:srgbClr val="00000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1" u="none" strike="noStrike" cap="none" baseline="0" dirty="0" err="1">
                <a:solidFill>
                  <a:srgbClr val="000000"/>
                </a:solidFill>
                <a:latin typeface="Arial"/>
                <a:ea typeface="Arial"/>
                <a:cs typeface="Arial"/>
                <a:sym typeface="Arial"/>
              </a:rPr>
              <a:t>Ef</a:t>
            </a:r>
            <a:r>
              <a:rPr lang="pt-BR" sz="1100" b="0" i="1" u="none" strike="noStrike" cap="none" baseline="0" dirty="0">
                <a:solidFill>
                  <a:srgbClr val="000000"/>
                </a:solidFill>
                <a:latin typeface="Arial"/>
                <a:ea typeface="Arial"/>
                <a:cs typeface="Arial"/>
                <a:sym typeface="Arial"/>
              </a:rPr>
              <a:t> 2.3  Entre eles também nós todos andamos no passado, segundo as inclinações da nossa carne, fazendo a vontade da carne e dos pensamentos; e éramos por natureza filhos da ira, como também os demais.</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1" u="none" strike="noStrike" cap="none" baseline="0" dirty="0">
                <a:solidFill>
                  <a:srgbClr val="000000"/>
                </a:solidFill>
                <a:latin typeface="Arial"/>
                <a:ea typeface="Arial"/>
                <a:cs typeface="Arial"/>
                <a:sym typeface="Arial"/>
              </a:rPr>
              <a:t>4.22 Quanto à maneira antiga de viver, vocês foram instruídos a deixar de lado a velha natureza, que se corrompe segundo desejos enganosos,</a:t>
            </a:r>
            <a:endParaRPr lang="pt-BR" sz="1100" b="0" i="1"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54885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1" i="0" u="none" strike="noStrike" cap="none" baseline="0" dirty="0">
                <a:solidFill>
                  <a:srgbClr val="000000"/>
                </a:solidFill>
                <a:latin typeface="Arial"/>
                <a:ea typeface="Arial"/>
                <a:cs typeface="Arial"/>
                <a:sym typeface="Arial"/>
              </a:rPr>
              <a:t>1. Falsa pretensão: ter comunhão com Deus e andar nas trevas</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Religião sem moralidade é ilusão. Deus é luz!</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Se alegarmos isso, mentimos e não praticamos a verdade. </a:t>
            </a:r>
          </a:p>
        </p:txBody>
      </p:sp>
    </p:spTree>
    <p:extLst>
      <p:ext uri="{BB962C8B-B14F-4D97-AF65-F5344CB8AC3E}">
        <p14:creationId xmlns:p14="http://schemas.microsoft.com/office/powerpoint/2010/main" val="228031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b8d32b2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0b8d32b2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1" i="0" u="none" strike="noStrike" cap="none" baseline="0" dirty="0">
                <a:solidFill>
                  <a:srgbClr val="000000"/>
                </a:solidFill>
                <a:latin typeface="Arial"/>
                <a:ea typeface="Arial"/>
                <a:cs typeface="Arial"/>
                <a:sym typeface="Arial"/>
              </a:rPr>
              <a:t>2. A negação de que o pecado existe em nossa natureza.</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Um estágio pior do que o primeiro: ser sem pecado. </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A nós mesmos nos enganamos.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cap="none" baseline="0" dirty="0">
              <a:solidFill>
                <a:srgbClr val="000000"/>
              </a:solidFill>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A atitude correta não é negar o pecado, mas sim admiti-lo e receber o perdão que Deus tornou possível e nos promete.</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Se confessarmos os nossos pecados, reconhecendo que somos pecadores, não só por natureza, mas também pela prática, Deus nos perdoará e nos purificará.</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100" b="0" i="0" u="none" strike="noStrike" cap="none" baseline="0" dirty="0">
              <a:solidFill>
                <a:srgbClr val="000000"/>
              </a:solidFill>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i="0" u="none" strike="noStrike" cap="none" baseline="0" dirty="0">
                <a:solidFill>
                  <a:srgbClr val="000000"/>
                </a:solidFill>
                <a:latin typeface="Arial"/>
                <a:ea typeface="Arial"/>
                <a:cs typeface="Arial"/>
                <a:sym typeface="Arial"/>
              </a:rPr>
              <a:t>O perdão e a purificação tem como condição a confissão.</a:t>
            </a:r>
          </a:p>
        </p:txBody>
      </p:sp>
    </p:spTree>
    <p:extLst>
      <p:ext uri="{BB962C8B-B14F-4D97-AF65-F5344CB8AC3E}">
        <p14:creationId xmlns:p14="http://schemas.microsoft.com/office/powerpoint/2010/main" val="5722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pt-BR" smtClean="0"/>
              <a:pPr/>
              <a:t>‹nº›</a:t>
            </a:fld>
            <a:endParaRPr lang="pt-B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55" name="Google Shape;55;p13"/>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56" name="Google Shape;56;p13"/>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76F02A75-BAA5-4F4A-A8A3-940678C8945C}"/>
              </a:ext>
            </a:extLst>
          </p:cNvPr>
          <p:cNvSpPr/>
          <p:nvPr/>
        </p:nvSpPr>
        <p:spPr>
          <a:xfrm>
            <a:off x="2220015" y="508872"/>
            <a:ext cx="2417970" cy="692497"/>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pt-BR" sz="4050" b="1" dirty="0">
                <a:ln/>
                <a:solidFill>
                  <a:schemeClr val="accent4"/>
                </a:solidFill>
              </a:rPr>
              <a:t>Modelos:</a:t>
            </a:r>
          </a:p>
        </p:txBody>
      </p:sp>
    </p:spTree>
    <p:extLst>
      <p:ext uri="{BB962C8B-B14F-4D97-AF65-F5344CB8AC3E}">
        <p14:creationId xmlns:p14="http://schemas.microsoft.com/office/powerpoint/2010/main" val="102161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0" y="0"/>
            <a:ext cx="6840141" cy="5143500"/>
          </a:xfrm>
          <a:prstGeom prst="rect">
            <a:avLst/>
          </a:prstGeom>
          <a:noFill/>
          <a:ln>
            <a:noFill/>
          </a:ln>
        </p:spPr>
      </p:pic>
      <p:sp>
        <p:nvSpPr>
          <p:cNvPr id="2" name="Retângulo 1">
            <a:extLst>
              <a:ext uri="{FF2B5EF4-FFF2-40B4-BE49-F238E27FC236}">
                <a16:creationId xmlns:a16="http://schemas.microsoft.com/office/drawing/2014/main" id="{724CF84D-CAA4-4726-A1BF-51509B9B61EF}"/>
              </a:ext>
            </a:extLst>
          </p:cNvPr>
          <p:cNvSpPr/>
          <p:nvPr/>
        </p:nvSpPr>
        <p:spPr>
          <a:xfrm>
            <a:off x="626975" y="427179"/>
            <a:ext cx="5997244" cy="1200329"/>
          </a:xfrm>
          <a:prstGeom prst="rect">
            <a:avLst/>
          </a:prstGeom>
        </p:spPr>
        <p:txBody>
          <a:bodyPr wrap="square">
            <a:spAutoFit/>
          </a:bodyPr>
          <a:lstStyle/>
          <a:p>
            <a:r>
              <a:rPr lang="pt-BR" sz="2400" i="1" dirty="0">
                <a:latin typeface="Calibri" panose="020F0502020204030204" pitchFamily="34" charset="0"/>
                <a:cs typeface="Calibri" panose="020F0502020204030204" pitchFamily="34" charset="0"/>
              </a:rPr>
              <a:t>10  </a:t>
            </a:r>
            <a:r>
              <a:rPr lang="pt-BR" sz="2400" b="1" i="1" dirty="0">
                <a:latin typeface="Calibri" panose="020F0502020204030204" pitchFamily="34" charset="0"/>
                <a:cs typeface="Calibri" panose="020F0502020204030204" pitchFamily="34" charset="0"/>
              </a:rPr>
              <a:t>Se dissermos que não cometemos pecado</a:t>
            </a:r>
            <a:r>
              <a:rPr lang="pt-BR" sz="2400" i="1" dirty="0">
                <a:latin typeface="Calibri" panose="020F0502020204030204" pitchFamily="34" charset="0"/>
                <a:cs typeface="Calibri" panose="020F0502020204030204" pitchFamily="34" charset="0"/>
              </a:rPr>
              <a:t>, fazemos dele um mentiroso, e a sua palavra não está em nós.                                          1 </a:t>
            </a:r>
            <a:r>
              <a:rPr lang="pt-BR" sz="2400" i="1" dirty="0" err="1">
                <a:latin typeface="Calibri" panose="020F0502020204030204" pitchFamily="34" charset="0"/>
                <a:cs typeface="Calibri" panose="020F0502020204030204" pitchFamily="34" charset="0"/>
              </a:rPr>
              <a:t>Jo</a:t>
            </a:r>
            <a:r>
              <a:rPr lang="pt-BR" sz="2400" i="1"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66939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D9EE6131-319E-4547-95CF-6B69042167C0}"/>
              </a:ext>
            </a:extLst>
          </p:cNvPr>
          <p:cNvSpPr/>
          <p:nvPr/>
        </p:nvSpPr>
        <p:spPr>
          <a:xfrm>
            <a:off x="602391" y="295514"/>
            <a:ext cx="6021827" cy="830997"/>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exige uma </a:t>
            </a:r>
            <a:r>
              <a:rPr lang="pt-B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compreensão</a:t>
            </a:r>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da doutrina bíblica da salvação.</a:t>
            </a:r>
            <a:endParaRPr lang="pt-BR" sz="2400" dirty="0">
              <a:solidFill>
                <a:srgbClr val="C00000"/>
              </a:solidFill>
            </a:endParaRPr>
          </a:p>
        </p:txBody>
      </p:sp>
      <p:sp>
        <p:nvSpPr>
          <p:cNvPr id="3" name="Retângulo 2">
            <a:extLst>
              <a:ext uri="{FF2B5EF4-FFF2-40B4-BE49-F238E27FC236}">
                <a16:creationId xmlns:a16="http://schemas.microsoft.com/office/drawing/2014/main" id="{BED564AB-661A-46D0-BCFB-A6DF7C84BE6E}"/>
              </a:ext>
            </a:extLst>
          </p:cNvPr>
          <p:cNvSpPr/>
          <p:nvPr/>
        </p:nvSpPr>
        <p:spPr>
          <a:xfrm>
            <a:off x="630193" y="1245279"/>
            <a:ext cx="5634681" cy="2246769"/>
          </a:xfrm>
          <a:prstGeom prst="rect">
            <a:avLst/>
          </a:prstGeom>
        </p:spPr>
        <p:txBody>
          <a:bodyPr wrap="square">
            <a:spAutoFit/>
          </a:bodyPr>
          <a:lstStyle/>
          <a:p>
            <a:pPr marL="342900" indent="-342900">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Calibri" panose="020F0502020204030204" pitchFamily="34" charset="0"/>
              </a:rPr>
              <a:t>O domínio do pecado pode ser visto como estando no “tempo passado” -  I Co.6.9-11</a:t>
            </a:r>
            <a:endParaRPr lang="pt-BR" sz="2000" b="1" u="sng" dirty="0">
              <a:latin typeface="Calibri" panose="020F0502020204030204" pitchFamily="34" charset="0"/>
              <a:ea typeface="Times New Roman" panose="02020603050405020304" pitchFamily="18" charset="0"/>
              <a:cs typeface="Calibri" panose="020F0502020204030204" pitchFamily="34" charset="0"/>
            </a:endParaRPr>
          </a:p>
          <a:p>
            <a:pPr marL="1348740" indent="-1348740"/>
            <a:endParaRPr lang="pt-BR" sz="1000" b="1" u="sng"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Calibri" panose="020F0502020204030204" pitchFamily="34" charset="0"/>
              </a:rPr>
              <a:t>A libertação da prática do pecado é possível.</a:t>
            </a:r>
          </a:p>
          <a:p>
            <a:pPr marL="1348740" indent="-1348740"/>
            <a:r>
              <a:rPr lang="pt-BR" sz="2000" b="1" dirty="0">
                <a:latin typeface="Calibri" panose="020F0502020204030204" pitchFamily="34" charset="0"/>
                <a:ea typeface="Times New Roman" panose="02020603050405020304" pitchFamily="18" charset="0"/>
                <a:cs typeface="Calibri" panose="020F0502020204030204" pitchFamily="34" charset="0"/>
              </a:rPr>
              <a:t>      Jo.8.32-36; Rm.7.24,25; 8.1,2</a:t>
            </a:r>
          </a:p>
          <a:p>
            <a:pPr marL="1348740" indent="-1348740"/>
            <a:endParaRPr lang="pt-BR" sz="1000" b="1" u="sng"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Calibri" panose="020F0502020204030204" pitchFamily="34" charset="0"/>
              </a:rPr>
              <a:t>O pecado não enganará se o coração estiver</a:t>
            </a:r>
          </a:p>
          <a:p>
            <a:pPr marL="1348740" indent="-1348740"/>
            <a:r>
              <a:rPr lang="pt-BR" sz="2000" b="1" dirty="0">
                <a:latin typeface="Calibri" panose="020F0502020204030204" pitchFamily="34" charset="0"/>
                <a:ea typeface="Times New Roman" panose="02020603050405020304" pitchFamily="18" charset="0"/>
                <a:cs typeface="Calibri" panose="020F0502020204030204" pitchFamily="34" charset="0"/>
              </a:rPr>
              <a:t>      “guardado” -  Pv.4.23</a:t>
            </a:r>
            <a:endParaRPr lang="pt-BR" sz="20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030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D9EE6131-319E-4547-95CF-6B69042167C0}"/>
              </a:ext>
            </a:extLst>
          </p:cNvPr>
          <p:cNvSpPr/>
          <p:nvPr/>
        </p:nvSpPr>
        <p:spPr>
          <a:xfrm>
            <a:off x="602391" y="295514"/>
            <a:ext cx="6021827" cy="830997"/>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exige uma </a:t>
            </a:r>
            <a:r>
              <a:rPr lang="pt-B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compreensão</a:t>
            </a:r>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da doutrina bíblica da salvação.</a:t>
            </a:r>
            <a:endParaRPr lang="pt-BR" sz="2400" dirty="0">
              <a:solidFill>
                <a:srgbClr val="C00000"/>
              </a:solidFill>
            </a:endParaRPr>
          </a:p>
        </p:txBody>
      </p:sp>
      <p:sp>
        <p:nvSpPr>
          <p:cNvPr id="3" name="Retângulo 2">
            <a:extLst>
              <a:ext uri="{FF2B5EF4-FFF2-40B4-BE49-F238E27FC236}">
                <a16:creationId xmlns:a16="http://schemas.microsoft.com/office/drawing/2014/main" id="{BED564AB-661A-46D0-BCFB-A6DF7C84BE6E}"/>
              </a:ext>
            </a:extLst>
          </p:cNvPr>
          <p:cNvSpPr/>
          <p:nvPr/>
        </p:nvSpPr>
        <p:spPr>
          <a:xfrm>
            <a:off x="630193" y="1245279"/>
            <a:ext cx="5634681" cy="3170099"/>
          </a:xfrm>
          <a:prstGeom prst="rect">
            <a:avLst/>
          </a:prstGeom>
        </p:spPr>
        <p:txBody>
          <a:bodyPr wrap="square">
            <a:spAutoFit/>
          </a:bodyPr>
          <a:lstStyle/>
          <a:p>
            <a:pPr marL="342900" indent="-342900">
              <a:buFont typeface="Arial" panose="020B0604020202020204" pitchFamily="34" charset="0"/>
              <a:buChar char="•"/>
            </a:pPr>
            <a:r>
              <a:rPr lang="pt-BR" sz="2000" b="1" dirty="0">
                <a:latin typeface="Calibri" panose="020F0502020204030204" pitchFamily="34" charset="0"/>
                <a:cs typeface="Calibri" panose="020F0502020204030204" pitchFamily="34" charset="0"/>
              </a:rPr>
              <a:t>O pecado pode ser substituído por estilo de vida piedoso -  Ef.4.22-24</a:t>
            </a:r>
            <a:endParaRPr lang="pt-BR" sz="2000" b="1" u="sng" dirty="0">
              <a:latin typeface="Calibri" panose="020F0502020204030204" pitchFamily="34" charset="0"/>
              <a:cs typeface="Calibri" panose="020F0502020204030204" pitchFamily="34" charset="0"/>
            </a:endParaRPr>
          </a:p>
          <a:p>
            <a:endParaRPr lang="pt-BR" sz="10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000" b="1" dirty="0">
                <a:latin typeface="Calibri" panose="020F0502020204030204" pitchFamily="34" charset="0"/>
                <a:cs typeface="Calibri" panose="020F0502020204030204" pitchFamily="34" charset="0"/>
              </a:rPr>
              <a:t>O homem tem a responsabilidade de lidar com o seu pecado -  Fp.2.12,13</a:t>
            </a:r>
            <a:endParaRPr lang="pt-BR" sz="2000" b="1" u="sng" dirty="0">
              <a:latin typeface="Calibri" panose="020F0502020204030204" pitchFamily="34" charset="0"/>
              <a:cs typeface="Calibri" panose="020F0502020204030204" pitchFamily="34" charset="0"/>
            </a:endParaRPr>
          </a:p>
          <a:p>
            <a:endParaRPr lang="pt-BR" sz="10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000" b="1" dirty="0">
                <a:latin typeface="Calibri" panose="020F0502020204030204" pitchFamily="34" charset="0"/>
                <a:cs typeface="Calibri" panose="020F0502020204030204" pitchFamily="34" charset="0"/>
              </a:rPr>
              <a:t>A disciplina para abandonar um hábito ou um estilo de vida pecaminoso e adotar um estilo de vida bíblico pode ser doloroso no início -  Hb.12.10,11</a:t>
            </a:r>
            <a:endParaRPr lang="pt-BR" sz="20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pt-BR" sz="20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85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D9EE6131-319E-4547-95CF-6B69042167C0}"/>
              </a:ext>
            </a:extLst>
          </p:cNvPr>
          <p:cNvSpPr/>
          <p:nvPr/>
        </p:nvSpPr>
        <p:spPr>
          <a:xfrm>
            <a:off x="602391" y="295514"/>
            <a:ext cx="6021827" cy="830997"/>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exige uma </a:t>
            </a:r>
            <a:r>
              <a:rPr lang="pt-B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compreensão</a:t>
            </a:r>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de como acontece a santificação.</a:t>
            </a:r>
            <a:endParaRPr lang="pt-BR" sz="2400" dirty="0">
              <a:solidFill>
                <a:srgbClr val="C00000"/>
              </a:solidFill>
            </a:endParaRPr>
          </a:p>
        </p:txBody>
      </p:sp>
      <p:sp>
        <p:nvSpPr>
          <p:cNvPr id="3" name="Retângulo 2">
            <a:extLst>
              <a:ext uri="{FF2B5EF4-FFF2-40B4-BE49-F238E27FC236}">
                <a16:creationId xmlns:a16="http://schemas.microsoft.com/office/drawing/2014/main" id="{BED564AB-661A-46D0-BCFB-A6DF7C84BE6E}"/>
              </a:ext>
            </a:extLst>
          </p:cNvPr>
          <p:cNvSpPr/>
          <p:nvPr/>
        </p:nvSpPr>
        <p:spPr>
          <a:xfrm>
            <a:off x="630193" y="1245279"/>
            <a:ext cx="5634681" cy="2616101"/>
          </a:xfrm>
          <a:prstGeom prst="rect">
            <a:avLst/>
          </a:prstGeom>
        </p:spPr>
        <p:txBody>
          <a:bodyPr wrap="square">
            <a:spAutoFit/>
          </a:bodyPr>
          <a:lstStyle/>
          <a:p>
            <a:pPr marL="342900" indent="-342900">
              <a:buFont typeface="Arial" panose="020B0604020202020204" pitchFamily="34" charset="0"/>
              <a:buChar char="•"/>
            </a:pPr>
            <a:r>
              <a:rPr lang="pt-BR" sz="2400" b="1" dirty="0">
                <a:latin typeface="Calibri" panose="020F0502020204030204" pitchFamily="34" charset="0"/>
                <a:ea typeface="Times New Roman" panose="02020603050405020304" pitchFamily="18" charset="0"/>
                <a:cs typeface="Calibri" panose="020F0502020204030204" pitchFamily="34" charset="0"/>
              </a:rPr>
              <a:t>No tempo passado, a santificação do cristão já aconteceu. – </a:t>
            </a:r>
            <a:r>
              <a:rPr lang="pt-BR" sz="2400" dirty="0" err="1">
                <a:latin typeface="Calibri" panose="020F0502020204030204" pitchFamily="34" charset="0"/>
                <a:ea typeface="Times New Roman" panose="02020603050405020304" pitchFamily="18" charset="0"/>
                <a:cs typeface="Calibri" panose="020F0502020204030204" pitchFamily="34" charset="0"/>
              </a:rPr>
              <a:t>Rm</a:t>
            </a:r>
            <a:r>
              <a:rPr lang="pt-BR" sz="2400" dirty="0">
                <a:latin typeface="Calibri" panose="020F0502020204030204" pitchFamily="34" charset="0"/>
                <a:ea typeface="Times New Roman" panose="02020603050405020304" pitchFamily="18" charset="0"/>
                <a:cs typeface="Calibri" panose="020F0502020204030204" pitchFamily="34" charset="0"/>
              </a:rPr>
              <a:t> 8.15; 1 Co 1.2</a:t>
            </a:r>
          </a:p>
          <a:p>
            <a:endParaRPr lang="pt-BR" sz="10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pt-BR" sz="2400" b="1" dirty="0">
                <a:effectLst/>
                <a:latin typeface="Calibri" panose="020F0502020204030204" pitchFamily="34" charset="0"/>
                <a:ea typeface="Times New Roman" panose="02020603050405020304" pitchFamily="18" charset="0"/>
                <a:cs typeface="Calibri" panose="020F0502020204030204" pitchFamily="34" charset="0"/>
              </a:rPr>
              <a:t>No tempo presente, a santificação está sendo trabalhada. – </a:t>
            </a:r>
            <a:r>
              <a:rPr lang="pt-BR" sz="2400" dirty="0" err="1">
                <a:effectLst/>
                <a:latin typeface="Calibri" panose="020F0502020204030204" pitchFamily="34" charset="0"/>
                <a:ea typeface="Times New Roman" panose="02020603050405020304" pitchFamily="18" charset="0"/>
                <a:cs typeface="Calibri" panose="020F0502020204030204" pitchFamily="34" charset="0"/>
              </a:rPr>
              <a:t>Jo</a:t>
            </a:r>
            <a:r>
              <a:rPr lang="pt-BR" sz="2400" dirty="0">
                <a:effectLst/>
                <a:latin typeface="Calibri" panose="020F0502020204030204" pitchFamily="34" charset="0"/>
                <a:ea typeface="Times New Roman" panose="02020603050405020304" pitchFamily="18" charset="0"/>
                <a:cs typeface="Calibri" panose="020F0502020204030204" pitchFamily="34" charset="0"/>
              </a:rPr>
              <a:t> 17.17; </a:t>
            </a:r>
            <a:r>
              <a:rPr lang="pt-BR" sz="2400" dirty="0" err="1">
                <a:effectLst/>
                <a:latin typeface="Calibri" panose="020F0502020204030204" pitchFamily="34" charset="0"/>
                <a:ea typeface="Times New Roman" panose="02020603050405020304" pitchFamily="18" charset="0"/>
                <a:cs typeface="Calibri" panose="020F0502020204030204" pitchFamily="34" charset="0"/>
              </a:rPr>
              <a:t>Fp</a:t>
            </a:r>
            <a:r>
              <a:rPr lang="pt-BR" sz="2400" dirty="0">
                <a:effectLst/>
                <a:latin typeface="Calibri" panose="020F0502020204030204" pitchFamily="34" charset="0"/>
                <a:ea typeface="Times New Roman" panose="02020603050405020304" pitchFamily="18" charset="0"/>
                <a:cs typeface="Calibri" panose="020F0502020204030204" pitchFamily="34" charset="0"/>
              </a:rPr>
              <a:t> 2.12,13</a:t>
            </a:r>
          </a:p>
          <a:p>
            <a:endParaRPr lang="pt-BR" sz="1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pt-BR" sz="2400" b="1" dirty="0">
                <a:latin typeface="Calibri" panose="020F0502020204030204" pitchFamily="34" charset="0"/>
                <a:ea typeface="Times New Roman" panose="02020603050405020304" pitchFamily="18" charset="0"/>
                <a:cs typeface="Calibri" panose="020F0502020204030204" pitchFamily="34" charset="0"/>
              </a:rPr>
              <a:t>No tempo futuro, a santificação será completa. – </a:t>
            </a:r>
            <a:r>
              <a:rPr lang="pt-BR" sz="2400" dirty="0">
                <a:latin typeface="Calibri" panose="020F0502020204030204" pitchFamily="34" charset="0"/>
                <a:ea typeface="Times New Roman" panose="02020603050405020304" pitchFamily="18" charset="0"/>
                <a:cs typeface="Calibri" panose="020F0502020204030204" pitchFamily="34" charset="0"/>
              </a:rPr>
              <a:t>1 </a:t>
            </a:r>
            <a:r>
              <a:rPr lang="pt-BR" sz="2400" dirty="0" err="1">
                <a:latin typeface="Calibri" panose="020F0502020204030204" pitchFamily="34" charset="0"/>
                <a:ea typeface="Times New Roman" panose="02020603050405020304" pitchFamily="18" charset="0"/>
                <a:cs typeface="Calibri" panose="020F0502020204030204" pitchFamily="34" charset="0"/>
              </a:rPr>
              <a:t>Ts</a:t>
            </a:r>
            <a:r>
              <a:rPr lang="pt-BR" sz="2400" dirty="0">
                <a:latin typeface="Calibri" panose="020F0502020204030204" pitchFamily="34" charset="0"/>
                <a:ea typeface="Times New Roman" panose="02020603050405020304" pitchFamily="18" charset="0"/>
                <a:cs typeface="Calibri" panose="020F0502020204030204" pitchFamily="34" charset="0"/>
              </a:rPr>
              <a:t> 5.23; </a:t>
            </a:r>
            <a:r>
              <a:rPr lang="pt-BR" sz="2400" dirty="0" err="1">
                <a:latin typeface="Calibri" panose="020F0502020204030204" pitchFamily="34" charset="0"/>
                <a:ea typeface="Times New Roman" panose="02020603050405020304" pitchFamily="18" charset="0"/>
                <a:cs typeface="Calibri" panose="020F0502020204030204" pitchFamily="34" charset="0"/>
              </a:rPr>
              <a:t>Ef</a:t>
            </a:r>
            <a:r>
              <a:rPr lang="pt-BR" sz="2400" dirty="0">
                <a:latin typeface="Calibri" panose="020F0502020204030204" pitchFamily="34" charset="0"/>
                <a:ea typeface="Times New Roman" panose="02020603050405020304" pitchFamily="18" charset="0"/>
                <a:cs typeface="Calibri" panose="020F0502020204030204" pitchFamily="34" charset="0"/>
              </a:rPr>
              <a:t> 5.26,27</a:t>
            </a:r>
            <a:endParaRPr lang="pt-BR"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58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D9EE6131-319E-4547-95CF-6B69042167C0}"/>
              </a:ext>
            </a:extLst>
          </p:cNvPr>
          <p:cNvSpPr/>
          <p:nvPr/>
        </p:nvSpPr>
        <p:spPr>
          <a:xfrm>
            <a:off x="602391" y="295514"/>
            <a:ext cx="6021827" cy="1200329"/>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tem sua perspectiva e esperança de transformação na suficiência e poder da Palavra.</a:t>
            </a:r>
            <a:endParaRPr lang="pt-BR" sz="2400" dirty="0">
              <a:solidFill>
                <a:srgbClr val="C00000"/>
              </a:solidFill>
            </a:endParaRPr>
          </a:p>
        </p:txBody>
      </p:sp>
      <p:sp>
        <p:nvSpPr>
          <p:cNvPr id="4" name="CaixaDeTexto 3">
            <a:extLst>
              <a:ext uri="{FF2B5EF4-FFF2-40B4-BE49-F238E27FC236}">
                <a16:creationId xmlns:a16="http://schemas.microsoft.com/office/drawing/2014/main" id="{4A787860-9C85-46F6-BFFF-BFDA3AB24B1B}"/>
              </a:ext>
            </a:extLst>
          </p:cNvPr>
          <p:cNvSpPr txBox="1"/>
          <p:nvPr/>
        </p:nvSpPr>
        <p:spPr>
          <a:xfrm>
            <a:off x="1099751" y="1912353"/>
            <a:ext cx="3300904" cy="1569660"/>
          </a:xfrm>
          <a:prstGeom prst="rect">
            <a:avLst/>
          </a:prstGeom>
          <a:noFill/>
        </p:spPr>
        <p:txBody>
          <a:bodyPr wrap="none" rtlCol="0">
            <a:spAutoFit/>
          </a:bodyPr>
          <a:lstStyle/>
          <a:p>
            <a:r>
              <a:rPr lang="pt-BR" sz="2400" b="1" dirty="0">
                <a:latin typeface="Calibri" panose="020F0502020204030204" pitchFamily="34" charset="0"/>
                <a:cs typeface="Calibri" panose="020F0502020204030204" pitchFamily="34" charset="0"/>
              </a:rPr>
              <a:t>2 Coríntios 5.15</a:t>
            </a:r>
          </a:p>
          <a:p>
            <a:r>
              <a:rPr lang="pt-BR" sz="2400" b="1" dirty="0">
                <a:latin typeface="Calibri" panose="020F0502020204030204" pitchFamily="34" charset="0"/>
                <a:cs typeface="Calibri" panose="020F0502020204030204" pitchFamily="34" charset="0"/>
              </a:rPr>
              <a:t>1 Tessalonicenses 1.9,10</a:t>
            </a:r>
          </a:p>
          <a:p>
            <a:r>
              <a:rPr lang="pt-BR" sz="2400" b="1" dirty="0">
                <a:latin typeface="Calibri" panose="020F0502020204030204" pitchFamily="34" charset="0"/>
                <a:cs typeface="Calibri" panose="020F0502020204030204" pitchFamily="34" charset="0"/>
              </a:rPr>
              <a:t>Tito 2.11-14</a:t>
            </a:r>
          </a:p>
          <a:p>
            <a:r>
              <a:rPr lang="pt-BR" sz="2400" b="1" dirty="0">
                <a:latin typeface="Calibri" panose="020F0502020204030204" pitchFamily="34" charset="0"/>
                <a:cs typeface="Calibri" panose="020F0502020204030204" pitchFamily="34" charset="0"/>
              </a:rPr>
              <a:t>2 Pedro 1.3</a:t>
            </a:r>
          </a:p>
        </p:txBody>
      </p:sp>
    </p:spTree>
    <p:extLst>
      <p:ext uri="{BB962C8B-B14F-4D97-AF65-F5344CB8AC3E}">
        <p14:creationId xmlns:p14="http://schemas.microsoft.com/office/powerpoint/2010/main" val="240194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D9EE6131-319E-4547-95CF-6B69042167C0}"/>
              </a:ext>
            </a:extLst>
          </p:cNvPr>
          <p:cNvSpPr/>
          <p:nvPr/>
        </p:nvSpPr>
        <p:spPr>
          <a:xfrm>
            <a:off x="602391" y="295514"/>
            <a:ext cx="6021827" cy="1200329"/>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tem sua perspectiva e esperança de transformação na suficiência e poder da Palavra.</a:t>
            </a:r>
            <a:endParaRPr lang="pt-BR" sz="2400" dirty="0">
              <a:solidFill>
                <a:srgbClr val="C00000"/>
              </a:solidFill>
            </a:endParaRPr>
          </a:p>
        </p:txBody>
      </p:sp>
      <p:sp>
        <p:nvSpPr>
          <p:cNvPr id="4" name="CaixaDeTexto 3">
            <a:extLst>
              <a:ext uri="{FF2B5EF4-FFF2-40B4-BE49-F238E27FC236}">
                <a16:creationId xmlns:a16="http://schemas.microsoft.com/office/drawing/2014/main" id="{4A787860-9C85-46F6-BFFF-BFDA3AB24B1B}"/>
              </a:ext>
            </a:extLst>
          </p:cNvPr>
          <p:cNvSpPr txBox="1"/>
          <p:nvPr/>
        </p:nvSpPr>
        <p:spPr>
          <a:xfrm>
            <a:off x="1099751" y="1912353"/>
            <a:ext cx="3300904" cy="1569660"/>
          </a:xfrm>
          <a:prstGeom prst="rect">
            <a:avLst/>
          </a:prstGeom>
          <a:noFill/>
        </p:spPr>
        <p:txBody>
          <a:bodyPr wrap="none" rtlCol="0">
            <a:spAutoFit/>
          </a:bodyPr>
          <a:lstStyle/>
          <a:p>
            <a:r>
              <a:rPr lang="pt-BR" sz="2400" b="1" dirty="0">
                <a:latin typeface="Calibri" panose="020F0502020204030204" pitchFamily="34" charset="0"/>
                <a:cs typeface="Calibri" panose="020F0502020204030204" pitchFamily="34" charset="0"/>
              </a:rPr>
              <a:t>2 Coríntios 5.15</a:t>
            </a:r>
          </a:p>
          <a:p>
            <a:r>
              <a:rPr lang="pt-BR" sz="2400" b="1" dirty="0">
                <a:latin typeface="Calibri" panose="020F0502020204030204" pitchFamily="34" charset="0"/>
                <a:cs typeface="Calibri" panose="020F0502020204030204" pitchFamily="34" charset="0"/>
              </a:rPr>
              <a:t>1 Tessalonicenses 1.9,10</a:t>
            </a:r>
          </a:p>
          <a:p>
            <a:r>
              <a:rPr lang="pt-BR" sz="2400" b="1" dirty="0">
                <a:latin typeface="Calibri" panose="020F0502020204030204" pitchFamily="34" charset="0"/>
                <a:cs typeface="Calibri" panose="020F0502020204030204" pitchFamily="34" charset="0"/>
              </a:rPr>
              <a:t>Tito 2.11-14</a:t>
            </a:r>
          </a:p>
          <a:p>
            <a:r>
              <a:rPr lang="pt-BR" sz="2400" b="1" dirty="0">
                <a:latin typeface="Calibri" panose="020F0502020204030204" pitchFamily="34" charset="0"/>
                <a:cs typeface="Calibri" panose="020F0502020204030204" pitchFamily="34" charset="0"/>
              </a:rPr>
              <a:t>2 Pedro 1.3</a:t>
            </a:r>
          </a:p>
        </p:txBody>
      </p:sp>
    </p:spTree>
    <p:extLst>
      <p:ext uri="{BB962C8B-B14F-4D97-AF65-F5344CB8AC3E}">
        <p14:creationId xmlns:p14="http://schemas.microsoft.com/office/powerpoint/2010/main" val="270950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DFC96ADC-BCE0-4F7D-80A8-12B5CE4F5596}"/>
              </a:ext>
            </a:extLst>
          </p:cNvPr>
          <p:cNvSpPr/>
          <p:nvPr/>
        </p:nvSpPr>
        <p:spPr>
          <a:xfrm>
            <a:off x="420129" y="0"/>
            <a:ext cx="6204089" cy="4154984"/>
          </a:xfrm>
          <a:prstGeom prst="rect">
            <a:avLst/>
          </a:prstGeom>
        </p:spPr>
        <p:txBody>
          <a:bodyPr wrap="square">
            <a:spAutoFit/>
          </a:bodyPr>
          <a:lstStyle/>
          <a:p>
            <a:r>
              <a:rPr lang="pt-BR" sz="2200" b="1" i="1" dirty="0">
                <a:latin typeface="Calibri" panose="020F0502020204030204" pitchFamily="34" charset="0"/>
                <a:cs typeface="Calibri" panose="020F0502020204030204" pitchFamily="34" charset="0"/>
              </a:rPr>
              <a:t>11 Porque a graça de Deus se manifestou, trazendo salvação a todos.</a:t>
            </a:r>
          </a:p>
          <a:p>
            <a:r>
              <a:rPr lang="pt-BR" sz="2200" b="1" i="1" dirty="0">
                <a:latin typeface="Calibri" panose="020F0502020204030204" pitchFamily="34" charset="0"/>
                <a:cs typeface="Calibri" panose="020F0502020204030204" pitchFamily="34" charset="0"/>
              </a:rPr>
              <a:t>12  Ela nos educa para que, renegadas a impiedade e as paixões mundanas, vivamos neste mundo de forma sensata, justa e piedosa,</a:t>
            </a:r>
          </a:p>
          <a:p>
            <a:r>
              <a:rPr lang="pt-BR" sz="2200" b="1" i="1" dirty="0">
                <a:latin typeface="Calibri" panose="020F0502020204030204" pitchFamily="34" charset="0"/>
                <a:cs typeface="Calibri" panose="020F0502020204030204" pitchFamily="34" charset="0"/>
              </a:rPr>
              <a:t>13  aguardando a bendita esperança e a manifestação da glória do nosso grande Deus e Salvador Jesus Cristo.</a:t>
            </a:r>
          </a:p>
          <a:p>
            <a:r>
              <a:rPr lang="pt-BR" sz="2200" b="1" i="1" dirty="0">
                <a:latin typeface="Calibri" panose="020F0502020204030204" pitchFamily="34" charset="0"/>
                <a:cs typeface="Calibri" panose="020F0502020204030204" pitchFamily="34" charset="0"/>
              </a:rPr>
              <a:t>14  Ele deu a si mesmo por nós, a fim de nos remir de toda iniquidade e purificar, para si mesmo, um povo exclusivamente seu, dedicado à prática de boas obras.         				</a:t>
            </a:r>
            <a:r>
              <a:rPr lang="pt-BR" sz="2200" b="1" i="1" dirty="0" err="1">
                <a:latin typeface="Calibri" panose="020F0502020204030204" pitchFamily="34" charset="0"/>
                <a:cs typeface="Calibri" panose="020F0502020204030204" pitchFamily="34" charset="0"/>
              </a:rPr>
              <a:t>Tt</a:t>
            </a:r>
            <a:r>
              <a:rPr lang="pt-BR" sz="2200" b="1" i="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07331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0" y="0"/>
            <a:ext cx="6849071" cy="5143500"/>
          </a:xfrm>
          <a:prstGeom prst="rect">
            <a:avLst/>
          </a:prstGeom>
          <a:noFill/>
          <a:ln>
            <a:noFill/>
          </a:ln>
        </p:spPr>
      </p:pic>
      <p:sp>
        <p:nvSpPr>
          <p:cNvPr id="2" name="Retângulo 1">
            <a:extLst>
              <a:ext uri="{FF2B5EF4-FFF2-40B4-BE49-F238E27FC236}">
                <a16:creationId xmlns:a16="http://schemas.microsoft.com/office/drawing/2014/main" id="{F18300BE-5E62-4BE3-975E-702F486BFAE2}"/>
              </a:ext>
            </a:extLst>
          </p:cNvPr>
          <p:cNvSpPr/>
          <p:nvPr/>
        </p:nvSpPr>
        <p:spPr>
          <a:xfrm>
            <a:off x="233770" y="112811"/>
            <a:ext cx="6390450" cy="3416320"/>
          </a:xfrm>
          <a:prstGeom prst="rect">
            <a:avLst/>
          </a:prstGeom>
        </p:spPr>
        <p:txBody>
          <a:bodyPr wrap="square">
            <a:spAutoFit/>
          </a:bodyPr>
          <a:lstStyle/>
          <a:p>
            <a:pPr marL="158750" indent="0">
              <a:buNone/>
            </a:pPr>
            <a:r>
              <a:rPr lang="pt-BR" sz="2400" b="1" i="1" dirty="0">
                <a:latin typeface="Calibri" panose="020F0502020204030204" pitchFamily="34" charset="0"/>
                <a:cs typeface="Calibri" panose="020F0502020204030204" pitchFamily="34" charset="0"/>
              </a:rPr>
              <a:t>3 Pelo poder de Deus nos foram concedidas todas as coisas que conduzem à vida e à piedade, pelo pleno conhecimento daquele que nos chamou para a sua própria glória e virtude.</a:t>
            </a:r>
          </a:p>
          <a:p>
            <a:pPr marL="158750" indent="0">
              <a:buNone/>
            </a:pPr>
            <a:r>
              <a:rPr lang="pt-BR" sz="2400" b="1" i="1" dirty="0">
                <a:latin typeface="Calibri" panose="020F0502020204030204" pitchFamily="34" charset="0"/>
                <a:cs typeface="Calibri" panose="020F0502020204030204" pitchFamily="34" charset="0"/>
              </a:rPr>
              <a:t>4  Por meio delas, ele nos concedeu as suas preciosas e mui grandes promessas, para que por elas vocês se tornem coparticipantes da natureza divina, tendo escapado da corrupção das paixões que há no mundo.         2 </a:t>
            </a:r>
            <a:r>
              <a:rPr lang="pt-BR" sz="2400" b="1" i="1" dirty="0" err="1">
                <a:latin typeface="Calibri" panose="020F0502020204030204" pitchFamily="34" charset="0"/>
                <a:cs typeface="Calibri" panose="020F0502020204030204" pitchFamily="34" charset="0"/>
              </a:rPr>
              <a:t>Pe</a:t>
            </a:r>
            <a:r>
              <a:rPr lang="pt-BR" sz="2400" b="1" i="1"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03171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3F1A6A44-B477-404D-B965-0DFDFA82F51D}"/>
              </a:ext>
            </a:extLst>
          </p:cNvPr>
          <p:cNvSpPr/>
          <p:nvPr/>
        </p:nvSpPr>
        <p:spPr>
          <a:xfrm>
            <a:off x="364524" y="645115"/>
            <a:ext cx="6128952" cy="2308324"/>
          </a:xfrm>
          <a:prstGeom prst="rect">
            <a:avLst/>
          </a:prstGeom>
        </p:spPr>
        <p:txBody>
          <a:bodyPr wrap="square">
            <a:spAutoFit/>
          </a:bodyPr>
          <a:lstStyle/>
          <a:p>
            <a:r>
              <a:rPr lang="pt-BR" sz="2400" b="1" i="1" dirty="0">
                <a:latin typeface="Calibri" panose="020F0502020204030204" pitchFamily="34" charset="0"/>
                <a:cs typeface="Calibri" panose="020F0502020204030204" pitchFamily="34" charset="0"/>
              </a:rPr>
              <a:t>16  Toda a Escritura é inspirada por Deus e útil para o ensino, para a repreensão, para a correção, para a educação na justiça,</a:t>
            </a:r>
          </a:p>
          <a:p>
            <a:r>
              <a:rPr lang="pt-BR" sz="2400" b="1" i="1" dirty="0">
                <a:latin typeface="Calibri" panose="020F0502020204030204" pitchFamily="34" charset="0"/>
                <a:cs typeface="Calibri" panose="020F0502020204030204" pitchFamily="34" charset="0"/>
              </a:rPr>
              <a:t>17  a fim de que o servo de Deus seja perfeito e perfeitamente habilitado para toda boa obra.</a:t>
            </a:r>
          </a:p>
          <a:p>
            <a:r>
              <a:rPr lang="pt-BR" sz="2400" b="1" i="1" dirty="0">
                <a:latin typeface="Calibri" panose="020F0502020204030204" pitchFamily="34" charset="0"/>
                <a:cs typeface="Calibri" panose="020F0502020204030204" pitchFamily="34" charset="0"/>
              </a:rPr>
              <a:t>					2 </a:t>
            </a:r>
            <a:r>
              <a:rPr lang="pt-BR" sz="2400" b="1" i="1" dirty="0" err="1">
                <a:latin typeface="Calibri" panose="020F0502020204030204" pitchFamily="34" charset="0"/>
                <a:cs typeface="Calibri" panose="020F0502020204030204" pitchFamily="34" charset="0"/>
              </a:rPr>
              <a:t>Tm</a:t>
            </a:r>
            <a:r>
              <a:rPr lang="pt-BR" sz="2400" b="1" i="1" dirty="0">
                <a:latin typeface="Calibri" panose="020F0502020204030204" pitchFamily="34" charset="0"/>
                <a:cs typeface="Calibri" panose="020F0502020204030204" pitchFamily="34" charset="0"/>
              </a:rPr>
              <a:t> 3</a:t>
            </a:r>
          </a:p>
        </p:txBody>
      </p:sp>
    </p:spTree>
    <p:extLst>
      <p:ext uri="{BB962C8B-B14F-4D97-AF65-F5344CB8AC3E}">
        <p14:creationId xmlns:p14="http://schemas.microsoft.com/office/powerpoint/2010/main" val="290098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Tree>
    <p:extLst>
      <p:ext uri="{BB962C8B-B14F-4D97-AF65-F5344CB8AC3E}">
        <p14:creationId xmlns:p14="http://schemas.microsoft.com/office/powerpoint/2010/main" val="337970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5A7AD4A5-E682-4CFF-BE15-D1C7B4FC8FDC}"/>
              </a:ext>
            </a:extLst>
          </p:cNvPr>
          <p:cNvSpPr/>
          <p:nvPr/>
        </p:nvSpPr>
        <p:spPr>
          <a:xfrm>
            <a:off x="913466" y="457097"/>
            <a:ext cx="5031068" cy="1815882"/>
          </a:xfrm>
          <a:prstGeom prst="rect">
            <a:avLst/>
          </a:prstGeom>
        </p:spPr>
        <p:txBody>
          <a:bodyPr wrap="square">
            <a:spAutoFit/>
          </a:bodyPr>
          <a:lstStyle/>
          <a:p>
            <a:pPr marL="385763" indent="-385763" algn="just">
              <a:buAutoNum type="alphaLcPeriod"/>
            </a:pPr>
            <a:r>
              <a:rPr lang="pt-BR" sz="2800" b="1" dirty="0">
                <a:latin typeface="Calibri" panose="020F0502020204030204" pitchFamily="34" charset="0"/>
                <a:ea typeface="Times New Roman" panose="02020603050405020304" pitchFamily="18" charset="0"/>
                <a:cs typeface="Times New Roman" panose="02020603050405020304" pitchFamily="18" charset="0"/>
              </a:rPr>
              <a:t>O modelo “vítima”. </a:t>
            </a:r>
          </a:p>
          <a:p>
            <a:pPr algn="just"/>
            <a:endParaRPr lang="pt-BR" sz="2800" b="1"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pt-BR" sz="2800" b="1" dirty="0">
                <a:latin typeface="Calibri" panose="020F0502020204030204" pitchFamily="34" charset="0"/>
                <a:ea typeface="Times New Roman" panose="02020603050405020304" pitchFamily="18" charset="0"/>
                <a:cs typeface="Times New Roman" panose="02020603050405020304" pitchFamily="18" charset="0"/>
              </a:rPr>
              <a:t>“</a:t>
            </a:r>
            <a:r>
              <a:rPr lang="pt-BR" sz="2800" i="1" dirty="0">
                <a:latin typeface="Calibri" panose="020F0502020204030204" pitchFamily="34" charset="0"/>
                <a:ea typeface="Times New Roman" panose="02020603050405020304" pitchFamily="18" charset="0"/>
                <a:cs typeface="Times New Roman" panose="02020603050405020304" pitchFamily="18" charset="0"/>
              </a:rPr>
              <a:t>A situação está além do meu controle”.</a:t>
            </a:r>
            <a:endParaRPr lang="pt-BR" sz="2800" b="1" u="sng"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32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Tree>
    <p:extLst>
      <p:ext uri="{BB962C8B-B14F-4D97-AF65-F5344CB8AC3E}">
        <p14:creationId xmlns:p14="http://schemas.microsoft.com/office/powerpoint/2010/main" val="245748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Tree>
    <p:extLst>
      <p:ext uri="{BB962C8B-B14F-4D97-AF65-F5344CB8AC3E}">
        <p14:creationId xmlns:p14="http://schemas.microsoft.com/office/powerpoint/2010/main" val="95331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5A7AD4A5-E682-4CFF-BE15-D1C7B4FC8FDC}"/>
              </a:ext>
            </a:extLst>
          </p:cNvPr>
          <p:cNvSpPr/>
          <p:nvPr/>
        </p:nvSpPr>
        <p:spPr>
          <a:xfrm>
            <a:off x="913466" y="457097"/>
            <a:ext cx="5031068" cy="954107"/>
          </a:xfrm>
          <a:prstGeom prst="rect">
            <a:avLst/>
          </a:prstGeom>
        </p:spPr>
        <p:txBody>
          <a:bodyPr wrap="square">
            <a:spAutoFit/>
          </a:bodyPr>
          <a:lstStyle/>
          <a:p>
            <a:pPr marL="385763" indent="-385763" algn="just">
              <a:buAutoNum type="alphaLcPeriod"/>
            </a:pPr>
            <a:r>
              <a:rPr lang="pt-BR" sz="2800" b="1" dirty="0">
                <a:latin typeface="Calibri" panose="020F0502020204030204" pitchFamily="34" charset="0"/>
                <a:ea typeface="Times New Roman" panose="02020603050405020304" pitchFamily="18" charset="0"/>
                <a:cs typeface="Times New Roman" panose="02020603050405020304" pitchFamily="18" charset="0"/>
              </a:rPr>
              <a:t>O modelo “vítima”. </a:t>
            </a:r>
          </a:p>
          <a:p>
            <a:pPr algn="just"/>
            <a:endParaRPr lang="pt-BR" sz="2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90D0B458-2EE0-4BE9-A880-0D2AE1DCAFA7}"/>
              </a:ext>
            </a:extLst>
          </p:cNvPr>
          <p:cNvSpPr txBox="1"/>
          <p:nvPr/>
        </p:nvSpPr>
        <p:spPr>
          <a:xfrm>
            <a:off x="394917" y="1201369"/>
            <a:ext cx="6229302" cy="2985433"/>
          </a:xfrm>
          <a:prstGeom prst="rect">
            <a:avLst/>
          </a:prstGeom>
          <a:noFill/>
        </p:spPr>
        <p:txBody>
          <a:bodyPr wrap="square" rtlCol="0">
            <a:spAutoFit/>
          </a:bodyPr>
          <a:lstStyle/>
          <a:p>
            <a:pPr marL="342900" indent="-342900">
              <a:buFont typeface="Arial" panose="020B0604020202020204" pitchFamily="34" charset="0"/>
              <a:buChar char="•"/>
            </a:pPr>
            <a:r>
              <a:rPr lang="pt-BR" sz="2400" dirty="0"/>
              <a:t>Atribuição de causa biológica ou psicológica</a:t>
            </a:r>
          </a:p>
          <a:p>
            <a:endParaRPr lang="pt-BR" sz="1000" dirty="0"/>
          </a:p>
          <a:p>
            <a:pPr marL="342900" indent="-342900">
              <a:buFont typeface="Arial" panose="020B0604020202020204" pitchFamily="34" charset="0"/>
              <a:buChar char="•"/>
            </a:pPr>
            <a:r>
              <a:rPr lang="pt-BR" sz="2400" dirty="0"/>
              <a:t>Atribuição de causas hereditárias</a:t>
            </a:r>
          </a:p>
          <a:p>
            <a:endParaRPr lang="pt-BR" sz="1000" dirty="0"/>
          </a:p>
          <a:p>
            <a:pPr marL="342900" indent="-342900">
              <a:buFont typeface="Arial" panose="020B0604020202020204" pitchFamily="34" charset="0"/>
              <a:buChar char="•"/>
            </a:pPr>
            <a:r>
              <a:rPr lang="pt-BR" sz="2400" dirty="0"/>
              <a:t>Justificativa de ter sido influenciado por outros ou atribuição a uma determinada situação como causa do problema: </a:t>
            </a:r>
          </a:p>
          <a:p>
            <a:r>
              <a:rPr lang="pt-BR" sz="2400" dirty="0"/>
              <a:t>     </a:t>
            </a:r>
            <a:r>
              <a:rPr lang="pt-BR" sz="2400" i="1" dirty="0"/>
              <a:t>“Uma vez...”; “Sempre que...”.</a:t>
            </a:r>
          </a:p>
        </p:txBody>
      </p:sp>
    </p:spTree>
    <p:extLst>
      <p:ext uri="{BB962C8B-B14F-4D97-AF65-F5344CB8AC3E}">
        <p14:creationId xmlns:p14="http://schemas.microsoft.com/office/powerpoint/2010/main" val="40302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5A7AD4A5-E682-4CFF-BE15-D1C7B4FC8FDC}"/>
              </a:ext>
            </a:extLst>
          </p:cNvPr>
          <p:cNvSpPr/>
          <p:nvPr/>
        </p:nvSpPr>
        <p:spPr>
          <a:xfrm>
            <a:off x="913466" y="457097"/>
            <a:ext cx="5031068" cy="1815882"/>
          </a:xfrm>
          <a:prstGeom prst="rect">
            <a:avLst/>
          </a:prstGeom>
        </p:spPr>
        <p:txBody>
          <a:bodyPr wrap="square">
            <a:spAutoFit/>
          </a:bodyPr>
          <a:lstStyle/>
          <a:p>
            <a:pPr algn="just"/>
            <a:r>
              <a:rPr lang="pt-BR" sz="2800" b="1" dirty="0">
                <a:latin typeface="Calibri" panose="020F0502020204030204" pitchFamily="34" charset="0"/>
                <a:ea typeface="Times New Roman" panose="02020603050405020304" pitchFamily="18" charset="0"/>
                <a:cs typeface="Times New Roman" panose="02020603050405020304" pitchFamily="18" charset="0"/>
              </a:rPr>
              <a:t>b. O modelo “vilão”. </a:t>
            </a:r>
          </a:p>
          <a:p>
            <a:pPr algn="just"/>
            <a:endParaRPr lang="pt-BR" sz="2800" b="1"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pt-BR" sz="2800" i="1" dirty="0">
                <a:latin typeface="Calibri" panose="020F0502020204030204" pitchFamily="34" charset="0"/>
                <a:ea typeface="Times New Roman" panose="02020603050405020304" pitchFamily="18" charset="0"/>
                <a:cs typeface="Times New Roman" panose="02020603050405020304" pitchFamily="18" charset="0"/>
              </a:rPr>
              <a:t>“Mude, mude. Simplesmente faça isto”.</a:t>
            </a:r>
            <a:endParaRPr lang="pt-BR" sz="2800" i="1" u="sng"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49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8930" y="0"/>
            <a:ext cx="6840141" cy="5143500"/>
          </a:xfrm>
          <a:prstGeom prst="rect">
            <a:avLst/>
          </a:prstGeom>
          <a:noFill/>
          <a:ln>
            <a:noFill/>
          </a:ln>
        </p:spPr>
      </p:pic>
      <p:sp>
        <p:nvSpPr>
          <p:cNvPr id="2" name="Retângulo 1">
            <a:extLst>
              <a:ext uri="{FF2B5EF4-FFF2-40B4-BE49-F238E27FC236}">
                <a16:creationId xmlns:a16="http://schemas.microsoft.com/office/drawing/2014/main" id="{5A7AD4A5-E682-4CFF-BE15-D1C7B4FC8FDC}"/>
              </a:ext>
            </a:extLst>
          </p:cNvPr>
          <p:cNvSpPr/>
          <p:nvPr/>
        </p:nvSpPr>
        <p:spPr>
          <a:xfrm>
            <a:off x="913466" y="457097"/>
            <a:ext cx="5031068" cy="2246769"/>
          </a:xfrm>
          <a:prstGeom prst="rect">
            <a:avLst/>
          </a:prstGeom>
        </p:spPr>
        <p:txBody>
          <a:bodyPr wrap="square">
            <a:spAutoFit/>
          </a:bodyPr>
          <a:lstStyle/>
          <a:p>
            <a:pPr algn="just"/>
            <a:r>
              <a:rPr lang="pt-BR" sz="2800" b="1" dirty="0">
                <a:latin typeface="Calibri" panose="020F0502020204030204" pitchFamily="34" charset="0"/>
                <a:ea typeface="Times New Roman" panose="02020603050405020304" pitchFamily="18" charset="0"/>
                <a:cs typeface="Calibri" panose="020F0502020204030204" pitchFamily="34" charset="0"/>
              </a:rPr>
              <a:t>c. O modelo “vitorioso”. </a:t>
            </a:r>
          </a:p>
          <a:p>
            <a:pPr algn="just"/>
            <a:endParaRPr lang="pt-BR" sz="2800" b="1" dirty="0">
              <a:latin typeface="Calibri" panose="020F0502020204030204" pitchFamily="34" charset="0"/>
              <a:ea typeface="Times New Roman" panose="02020603050405020304" pitchFamily="18" charset="0"/>
              <a:cs typeface="Calibri" panose="020F0502020204030204" pitchFamily="34" charset="0"/>
            </a:endParaRPr>
          </a:p>
          <a:p>
            <a:pPr algn="ctr"/>
            <a:r>
              <a:rPr lang="pt-BR" sz="2800" b="1" dirty="0">
                <a:latin typeface="Calibri" panose="020F0502020204030204" pitchFamily="34" charset="0"/>
                <a:cs typeface="Calibri" panose="020F0502020204030204" pitchFamily="34" charset="0"/>
              </a:rPr>
              <a:t>A vitória sobre os hábitos escravizadores pode ser obtida através das Escrituras.</a:t>
            </a:r>
            <a:r>
              <a:rPr lang="pt-BR" sz="2800" b="1" i="1" dirty="0">
                <a:latin typeface="Calibri" panose="020F0502020204030204" pitchFamily="34" charset="0"/>
                <a:cs typeface="Calibri" panose="020F0502020204030204" pitchFamily="34" charset="0"/>
              </a:rPr>
              <a:t> </a:t>
            </a:r>
            <a:endParaRPr lang="pt-BR" sz="2800" i="1"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8142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0" y="0"/>
            <a:ext cx="6840141" cy="5143500"/>
          </a:xfrm>
          <a:prstGeom prst="rect">
            <a:avLst/>
          </a:prstGeom>
          <a:noFill/>
          <a:ln>
            <a:noFill/>
          </a:ln>
        </p:spPr>
      </p:pic>
      <p:sp>
        <p:nvSpPr>
          <p:cNvPr id="3" name="Retângulo 2">
            <a:extLst>
              <a:ext uri="{FF2B5EF4-FFF2-40B4-BE49-F238E27FC236}">
                <a16:creationId xmlns:a16="http://schemas.microsoft.com/office/drawing/2014/main" id="{F63CED9B-1BAC-41FA-AA4C-EC135E3B908C}"/>
              </a:ext>
            </a:extLst>
          </p:cNvPr>
          <p:cNvSpPr/>
          <p:nvPr/>
        </p:nvSpPr>
        <p:spPr>
          <a:xfrm>
            <a:off x="626975" y="301487"/>
            <a:ext cx="6095099" cy="830997"/>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exige uma compreensão da doutrina bíblica do pecado.</a:t>
            </a:r>
            <a:endParaRPr lang="pt-BR" sz="2400" dirty="0">
              <a:solidFill>
                <a:srgbClr val="C00000"/>
              </a:solidFill>
            </a:endParaRPr>
          </a:p>
        </p:txBody>
      </p:sp>
      <p:sp>
        <p:nvSpPr>
          <p:cNvPr id="4" name="Retângulo 3">
            <a:extLst>
              <a:ext uri="{FF2B5EF4-FFF2-40B4-BE49-F238E27FC236}">
                <a16:creationId xmlns:a16="http://schemas.microsoft.com/office/drawing/2014/main" id="{BAEA861E-FE4A-476F-A127-28C24FB5C5B5}"/>
              </a:ext>
            </a:extLst>
          </p:cNvPr>
          <p:cNvSpPr/>
          <p:nvPr/>
        </p:nvSpPr>
        <p:spPr>
          <a:xfrm>
            <a:off x="626974" y="1720026"/>
            <a:ext cx="5810896" cy="1631216"/>
          </a:xfrm>
          <a:prstGeom prst="rect">
            <a:avLst/>
          </a:prstGeom>
        </p:spPr>
        <p:txBody>
          <a:bodyPr wrap="square">
            <a:spAutoFit/>
          </a:bodyPr>
          <a:lstStyle/>
          <a:p>
            <a:pPr marL="342900" indent="-342900" algn="just">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Times New Roman" panose="02020603050405020304" pitchFamily="18" charset="0"/>
              </a:rPr>
              <a:t>O pecado é visto como uma prática, um hábito ou um comportamento aprendido - Gl.5.19-21</a:t>
            </a:r>
            <a:endParaRPr lang="pt-BR" sz="2000" b="1" u="sng" dirty="0">
              <a:latin typeface="Comic Sans MS" panose="030F0702030302020204" pitchFamily="66" charset="0"/>
              <a:ea typeface="Times New Roman" panose="02020603050405020304" pitchFamily="18" charset="0"/>
              <a:cs typeface="Times New Roman" panose="02020603050405020304" pitchFamily="18" charset="0"/>
            </a:endParaRPr>
          </a:p>
          <a:p>
            <a:pPr algn="just"/>
            <a:endParaRPr lang="pt-BR" sz="1000" b="1" u="sng" dirty="0">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Times New Roman" panose="02020603050405020304" pitchFamily="18" charset="0"/>
              </a:rPr>
              <a:t>O pecado é visto como um desejo que escraviza ou controla -  Gn.4.6,7</a:t>
            </a:r>
            <a:endParaRPr lang="pt-BR" sz="2000" b="1" u="sng" dirty="0">
              <a:latin typeface="Comic Sans MS" panose="030F0702030302020204" pitchFamily="66" charset="0"/>
              <a:ea typeface="Times New Roman" panose="02020603050405020304" pitchFamily="18" charset="0"/>
              <a:cs typeface="Times New Roman" panose="02020603050405020304" pitchFamily="18" charset="0"/>
            </a:endParaRPr>
          </a:p>
          <a:p>
            <a:pPr algn="just"/>
            <a:endParaRPr lang="pt-BR" sz="1000" b="1" u="sng"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9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0" y="0"/>
            <a:ext cx="6840141" cy="5143500"/>
          </a:xfrm>
          <a:prstGeom prst="rect">
            <a:avLst/>
          </a:prstGeom>
          <a:noFill/>
          <a:ln>
            <a:noFill/>
          </a:ln>
        </p:spPr>
      </p:pic>
      <p:sp>
        <p:nvSpPr>
          <p:cNvPr id="3" name="Retângulo 2">
            <a:extLst>
              <a:ext uri="{FF2B5EF4-FFF2-40B4-BE49-F238E27FC236}">
                <a16:creationId xmlns:a16="http://schemas.microsoft.com/office/drawing/2014/main" id="{F63CED9B-1BAC-41FA-AA4C-EC135E3B908C}"/>
              </a:ext>
            </a:extLst>
          </p:cNvPr>
          <p:cNvSpPr/>
          <p:nvPr/>
        </p:nvSpPr>
        <p:spPr>
          <a:xfrm>
            <a:off x="626975" y="301487"/>
            <a:ext cx="6095099" cy="830997"/>
          </a:xfrm>
          <a:prstGeom prst="rect">
            <a:avLst/>
          </a:prstGeom>
        </p:spPr>
        <p:txBody>
          <a:bodyPr wrap="square">
            <a:spAutoFit/>
          </a:bodyPr>
          <a:lstStyle/>
          <a:p>
            <a:r>
              <a:rPr lang="pt-BR"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 modelo vitorioso exige uma compreensão da doutrina bíblica do pecado</a:t>
            </a:r>
            <a:r>
              <a:rPr lang="pt-BR" sz="2400" b="1" dirty="0">
                <a:latin typeface="Calibri" panose="020F0502020204030204" pitchFamily="34" charset="0"/>
                <a:ea typeface="Times New Roman" panose="02020603050405020304" pitchFamily="18" charset="0"/>
                <a:cs typeface="Times New Roman" panose="02020603050405020304" pitchFamily="18" charset="0"/>
              </a:rPr>
              <a:t>.</a:t>
            </a:r>
            <a:endParaRPr lang="pt-BR" sz="2400" dirty="0"/>
          </a:p>
        </p:txBody>
      </p:sp>
      <p:sp>
        <p:nvSpPr>
          <p:cNvPr id="4" name="Retângulo 3">
            <a:extLst>
              <a:ext uri="{FF2B5EF4-FFF2-40B4-BE49-F238E27FC236}">
                <a16:creationId xmlns:a16="http://schemas.microsoft.com/office/drawing/2014/main" id="{BAEA861E-FE4A-476F-A127-28C24FB5C5B5}"/>
              </a:ext>
            </a:extLst>
          </p:cNvPr>
          <p:cNvSpPr/>
          <p:nvPr/>
        </p:nvSpPr>
        <p:spPr>
          <a:xfrm>
            <a:off x="626975" y="1433971"/>
            <a:ext cx="5712040" cy="1938992"/>
          </a:xfrm>
          <a:prstGeom prst="rect">
            <a:avLst/>
          </a:prstGeom>
        </p:spPr>
        <p:txBody>
          <a:bodyPr wrap="square">
            <a:spAutoFit/>
          </a:bodyPr>
          <a:lstStyle/>
          <a:p>
            <a:pPr algn="just"/>
            <a:endParaRPr lang="pt-BR" sz="1000" b="1" u="sng" dirty="0">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Times New Roman" panose="02020603050405020304" pitchFamily="18" charset="0"/>
              </a:rPr>
              <a:t>O pecado é visto como algo que engana o coração -  Jr.17.9; Gl.6.7,8</a:t>
            </a:r>
            <a:endParaRPr lang="pt-BR" sz="2000" b="1" u="sng" dirty="0">
              <a:latin typeface="Comic Sans MS" panose="030F0702030302020204" pitchFamily="66" charset="0"/>
              <a:ea typeface="Times New Roman" panose="02020603050405020304" pitchFamily="18" charset="0"/>
              <a:cs typeface="Times New Roman" panose="02020603050405020304" pitchFamily="18" charset="0"/>
            </a:endParaRPr>
          </a:p>
          <a:p>
            <a:pPr algn="just"/>
            <a:endParaRPr lang="pt-BR" sz="1000" b="1" u="sng" dirty="0">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a:latin typeface="Calibri" panose="020F0502020204030204" pitchFamily="34" charset="0"/>
                <a:ea typeface="Times New Roman" panose="02020603050405020304" pitchFamily="18" charset="0"/>
                <a:cs typeface="Times New Roman" panose="02020603050405020304" pitchFamily="18" charset="0"/>
              </a:rPr>
              <a:t>O pecado é visto como hábitos ou práticas pecaminosas estabelecidas como um estilo de vida -  Ef.2.3; 4.22</a:t>
            </a:r>
            <a:endParaRPr lang="pt-BR" sz="2000" b="1" u="sng"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7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47144" y="0"/>
            <a:ext cx="6840141" cy="5143500"/>
          </a:xfrm>
          <a:prstGeom prst="rect">
            <a:avLst/>
          </a:prstGeom>
          <a:noFill/>
          <a:ln>
            <a:noFill/>
          </a:ln>
        </p:spPr>
      </p:pic>
      <p:sp>
        <p:nvSpPr>
          <p:cNvPr id="2" name="Retângulo 1">
            <a:extLst>
              <a:ext uri="{FF2B5EF4-FFF2-40B4-BE49-F238E27FC236}">
                <a16:creationId xmlns:a16="http://schemas.microsoft.com/office/drawing/2014/main" id="{724CF84D-CAA4-4726-A1BF-51509B9B61EF}"/>
              </a:ext>
            </a:extLst>
          </p:cNvPr>
          <p:cNvSpPr/>
          <p:nvPr/>
        </p:nvSpPr>
        <p:spPr>
          <a:xfrm>
            <a:off x="626975" y="736098"/>
            <a:ext cx="5997244" cy="3046988"/>
          </a:xfrm>
          <a:prstGeom prst="rect">
            <a:avLst/>
          </a:prstGeom>
        </p:spPr>
        <p:txBody>
          <a:bodyPr wrap="square">
            <a:spAutoFit/>
          </a:bodyPr>
          <a:lstStyle/>
          <a:p>
            <a:r>
              <a:rPr lang="pt-BR" sz="2400" i="1" dirty="0">
                <a:latin typeface="Calibri" panose="020F0502020204030204" pitchFamily="34" charset="0"/>
                <a:cs typeface="Calibri" panose="020F0502020204030204" pitchFamily="34" charset="0"/>
              </a:rPr>
              <a:t>6  </a:t>
            </a:r>
            <a:r>
              <a:rPr lang="pt-BR" sz="2400" b="1" i="1" dirty="0">
                <a:latin typeface="Calibri" panose="020F0502020204030204" pitchFamily="34" charset="0"/>
                <a:cs typeface="Calibri" panose="020F0502020204030204" pitchFamily="34" charset="0"/>
              </a:rPr>
              <a:t>Se dissermos que mantemos comunhão com ele e andarmos nas trevas</a:t>
            </a:r>
            <a:r>
              <a:rPr lang="pt-BR" sz="2400" i="1" dirty="0">
                <a:latin typeface="Calibri" panose="020F0502020204030204" pitchFamily="34" charset="0"/>
                <a:cs typeface="Calibri" panose="020F0502020204030204" pitchFamily="34" charset="0"/>
              </a:rPr>
              <a:t>, mentimos e não praticamos a verdade.</a:t>
            </a:r>
          </a:p>
          <a:p>
            <a:r>
              <a:rPr lang="pt-BR" sz="2400" i="1" dirty="0">
                <a:latin typeface="Calibri" panose="020F0502020204030204" pitchFamily="34" charset="0"/>
                <a:cs typeface="Calibri" panose="020F0502020204030204" pitchFamily="34" charset="0"/>
              </a:rPr>
              <a:t>7  Se andarmos na luz, como ele está na luz, mantemos comunhão uns com os outros, e o sangue de Jesus, seu Filho, nos purifica de todo pecado.</a:t>
            </a:r>
          </a:p>
          <a:p>
            <a:r>
              <a:rPr lang="pt-BR" sz="2400" i="1" dirty="0">
                <a:latin typeface="Calibri" panose="020F0502020204030204" pitchFamily="34" charset="0"/>
                <a:cs typeface="Calibri" panose="020F0502020204030204" pitchFamily="34" charset="0"/>
              </a:rPr>
              <a:t>					1 </a:t>
            </a:r>
            <a:r>
              <a:rPr lang="pt-BR" sz="2400" i="1" dirty="0" err="1">
                <a:latin typeface="Calibri" panose="020F0502020204030204" pitchFamily="34" charset="0"/>
                <a:cs typeface="Calibri" panose="020F0502020204030204" pitchFamily="34" charset="0"/>
              </a:rPr>
              <a:t>Jo</a:t>
            </a:r>
            <a:r>
              <a:rPr lang="pt-BR" sz="2400" i="1"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3306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33781" y="1201369"/>
            <a:ext cx="6390450" cy="1539450"/>
          </a:xfrm>
          <a:prstGeom prst="rect">
            <a:avLst/>
          </a:prstGeom>
        </p:spPr>
        <p:txBody>
          <a:bodyPr spcFirstLastPara="1" wrap="square" lIns="68569" tIns="68569" rIns="68569" bIns="68569" anchor="b" anchorCtr="0">
            <a:normAutofit/>
          </a:bodyPr>
          <a:lstStyle/>
          <a:p>
            <a:endParaRPr/>
          </a:p>
        </p:txBody>
      </p:sp>
      <p:sp>
        <p:nvSpPr>
          <p:cNvPr id="76" name="Google Shape;76;p16"/>
          <p:cNvSpPr txBox="1">
            <a:spLocks noGrp="1"/>
          </p:cNvSpPr>
          <p:nvPr>
            <p:ph type="subTitle" idx="1"/>
          </p:nvPr>
        </p:nvSpPr>
        <p:spPr>
          <a:xfrm>
            <a:off x="233775" y="2768531"/>
            <a:ext cx="6390450" cy="594450"/>
          </a:xfrm>
          <a:prstGeom prst="rect">
            <a:avLst/>
          </a:prstGeom>
        </p:spPr>
        <p:txBody>
          <a:bodyPr spcFirstLastPara="1" wrap="square" lIns="68569" tIns="68569" rIns="68569" bIns="68569" anchor="t" anchorCtr="0">
            <a:normAutofit/>
          </a:bodyPr>
          <a:lstStyle/>
          <a:p>
            <a:pPr marL="0" indent="0"/>
            <a:endParaRPr/>
          </a:p>
        </p:txBody>
      </p:sp>
      <p:pic>
        <p:nvPicPr>
          <p:cNvPr id="77" name="Google Shape;77;p16"/>
          <p:cNvPicPr preferRelativeResize="0"/>
          <p:nvPr/>
        </p:nvPicPr>
        <p:blipFill>
          <a:blip r:embed="rId3">
            <a:alphaModFix/>
          </a:blip>
          <a:stretch>
            <a:fillRect/>
          </a:stretch>
        </p:blipFill>
        <p:spPr>
          <a:xfrm>
            <a:off x="0" y="0"/>
            <a:ext cx="6840141" cy="5143500"/>
          </a:xfrm>
          <a:prstGeom prst="rect">
            <a:avLst/>
          </a:prstGeom>
          <a:noFill/>
          <a:ln>
            <a:noFill/>
          </a:ln>
        </p:spPr>
      </p:pic>
      <p:sp>
        <p:nvSpPr>
          <p:cNvPr id="2" name="Retângulo 1">
            <a:extLst>
              <a:ext uri="{FF2B5EF4-FFF2-40B4-BE49-F238E27FC236}">
                <a16:creationId xmlns:a16="http://schemas.microsoft.com/office/drawing/2014/main" id="{724CF84D-CAA4-4726-A1BF-51509B9B61EF}"/>
              </a:ext>
            </a:extLst>
          </p:cNvPr>
          <p:cNvSpPr/>
          <p:nvPr/>
        </p:nvSpPr>
        <p:spPr>
          <a:xfrm>
            <a:off x="626975" y="427179"/>
            <a:ext cx="5997244" cy="2677656"/>
          </a:xfrm>
          <a:prstGeom prst="rect">
            <a:avLst/>
          </a:prstGeom>
        </p:spPr>
        <p:txBody>
          <a:bodyPr wrap="square">
            <a:spAutoFit/>
          </a:bodyPr>
          <a:lstStyle/>
          <a:p>
            <a:r>
              <a:rPr lang="pt-BR" sz="2400" i="1" dirty="0">
                <a:latin typeface="Calibri" panose="020F0502020204030204" pitchFamily="34" charset="0"/>
                <a:cs typeface="Calibri" panose="020F0502020204030204" pitchFamily="34" charset="0"/>
              </a:rPr>
              <a:t>8 </a:t>
            </a:r>
            <a:r>
              <a:rPr lang="pt-BR" sz="2400" b="1" i="1" dirty="0">
                <a:latin typeface="Calibri" panose="020F0502020204030204" pitchFamily="34" charset="0"/>
                <a:cs typeface="Calibri" panose="020F0502020204030204" pitchFamily="34" charset="0"/>
              </a:rPr>
              <a:t>Se dissermos que não temos pecado nenhum</a:t>
            </a:r>
            <a:r>
              <a:rPr lang="pt-BR" sz="2400" i="1" dirty="0">
                <a:latin typeface="Calibri" panose="020F0502020204030204" pitchFamily="34" charset="0"/>
                <a:cs typeface="Calibri" panose="020F0502020204030204" pitchFamily="34" charset="0"/>
              </a:rPr>
              <a:t>, a nós mesmos enganamos, e a verdade não está em nós.</a:t>
            </a:r>
          </a:p>
          <a:p>
            <a:r>
              <a:rPr lang="pt-BR" sz="2400" i="1" dirty="0">
                <a:latin typeface="Calibri" panose="020F0502020204030204" pitchFamily="34" charset="0"/>
                <a:cs typeface="Calibri" panose="020F0502020204030204" pitchFamily="34" charset="0"/>
              </a:rPr>
              <a:t>9  Se confessarmos os nossos pecados, ele é fiel e justo para nos perdoar os pecados e nos purificar de toda injustiça.</a:t>
            </a:r>
          </a:p>
          <a:p>
            <a:r>
              <a:rPr lang="pt-BR" sz="2400" i="1" dirty="0">
                <a:latin typeface="Calibri" panose="020F0502020204030204" pitchFamily="34" charset="0"/>
                <a:cs typeface="Calibri" panose="020F0502020204030204" pitchFamily="34" charset="0"/>
              </a:rPr>
              <a:t>1 </a:t>
            </a:r>
            <a:r>
              <a:rPr lang="pt-BR" sz="2400" i="1" dirty="0" err="1">
                <a:latin typeface="Calibri" panose="020F0502020204030204" pitchFamily="34" charset="0"/>
                <a:cs typeface="Calibri" panose="020F0502020204030204" pitchFamily="34" charset="0"/>
              </a:rPr>
              <a:t>Jo</a:t>
            </a:r>
            <a:r>
              <a:rPr lang="pt-BR" sz="2400" i="1"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32378898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3995</TotalTime>
  <Words>1934</Words>
  <Application>Microsoft Office PowerPoint</Application>
  <PresentationFormat>Personalizar</PresentationFormat>
  <Paragraphs>130</Paragraphs>
  <Slides>21</Slides>
  <Notes>21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Comic Sans MS</vt:lpstr>
      <vt:lpstr>Times New Roman</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Oswaldo</dc:creator>
  <cp:lastModifiedBy>Oswaldo</cp:lastModifiedBy>
  <cp:revision>146</cp:revision>
  <dcterms:modified xsi:type="dcterms:W3CDTF">2021-10-14T12:34:28Z</dcterms:modified>
</cp:coreProperties>
</file>