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77" r:id="rId2"/>
    <p:sldId id="278" r:id="rId3"/>
    <p:sldId id="279" r:id="rId4"/>
    <p:sldId id="283" r:id="rId5"/>
    <p:sldId id="284" r:id="rId6"/>
    <p:sldId id="281" r:id="rId7"/>
    <p:sldId id="306" r:id="rId8"/>
    <p:sldId id="300" r:id="rId9"/>
    <p:sldId id="280" r:id="rId10"/>
    <p:sldId id="303" r:id="rId11"/>
    <p:sldId id="308" r:id="rId12"/>
    <p:sldId id="302" r:id="rId13"/>
    <p:sldId id="322" r:id="rId14"/>
    <p:sldId id="328" r:id="rId15"/>
    <p:sldId id="327" r:id="rId16"/>
    <p:sldId id="326" r:id="rId17"/>
    <p:sldId id="331" r:id="rId18"/>
    <p:sldId id="330" r:id="rId19"/>
    <p:sldId id="309" r:id="rId20"/>
    <p:sldId id="301" r:id="rId21"/>
    <p:sldId id="304" r:id="rId22"/>
    <p:sldId id="332" r:id="rId23"/>
    <p:sldId id="305" r:id="rId24"/>
    <p:sldId id="313" r:id="rId25"/>
    <p:sldId id="312" r:id="rId26"/>
    <p:sldId id="311" r:id="rId27"/>
    <p:sldId id="314" r:id="rId28"/>
    <p:sldId id="310" r:id="rId29"/>
    <p:sldId id="315" r:id="rId30"/>
    <p:sldId id="318" r:id="rId31"/>
    <p:sldId id="319" r:id="rId32"/>
    <p:sldId id="329" r:id="rId33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54670" autoAdjust="0"/>
  </p:normalViewPr>
  <p:slideViewPr>
    <p:cSldViewPr snapToGrid="0">
      <p:cViewPr varScale="1">
        <p:scale>
          <a:sx n="62" d="100"/>
          <a:sy n="62" d="100"/>
        </p:scale>
        <p:origin x="2266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3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3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Revisão: Visão bíblica vai muito além que uma dependência / Teologia Bíblica / Questões fundamentais: Fonte / homem / problema / solução / alvo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viciado é controlado por algo ou alguém além do Deus Vivo e Verdadeiro. Esse objeto controlador diz como o viciado deve viver, pensar ou sentir-se.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Ex. Álcool / pornografia / comida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visão mais ampla que a Bíblia nos dá sobre o HE é importante porque nos desafia a examinar o que controla o vício ao invés de focar na escolha de uma droga em particular.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Vejamos o que a Bíblia nos ensina: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56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Qualquer coisa que ocupa o lugar de Deus!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idolatria é um dos assuntos mais mencionados nas Escrituras. É um dos retratos mais comuns da condição humana, que abrange as experiências controladoras e descontroladas do vício.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narrativa básica do AT diz respeito a pessoas que acham que a idolatria é algo irresistível. Então Deus age para resgatar seu povo das práticas escravizadoras.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Até mesmo os Dez Mandamentos dão atenção especial às proibições relativas à idolatria.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Temos ídolos na nossa cultura? Ídolos no AT eram expressões concretas e físicas de lealdades e compromissos estabelecidos no coração.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proibição da idolatria diz respeito, em última análise, aos ídolos do coração.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Ez</a:t>
            </a:r>
            <a:r>
              <a:rPr lang="pt-BR" sz="1100" b="0" i="1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14.3 -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 Filho do homem, estes homens levantaram ídolos dentro de seu coração e puseram diante de si o tropeço que os leva a cair em iniquidade. Será que eu deveria permitir que eles me consultem?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73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Como um pai amoroso, João estava preocupado com a idolatria, ainda que sua carta não mencione ídolos observáveis e físicos.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Mas, ela fala de “cobiça da carne” , “cobiça dos olhos”, e soberba da vida” ou ostentação dos bens.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Ler – 1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Jo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5.18-21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29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abrangência dos vícios tem aumentado radicalmente. A lista de substâncias e desejos viciantes não tem limites, pois o que se busca é que essas atividades ou substâncias proporcionem uma experiência corporal.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(álcool, açúcar, cafeína, jogos, aparência, chocolate, ira, consumismo, tv, comida, sono, sexo, mentira,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visão mais ampla sobre o hábito escravizador é importante porque nos desafia a examinar o que controla realmente o vício ao invés de focar na escolha de uma substância ou coisa em particular.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759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HE envolve um conflito de dois reinos, deuses ou senhores que tem no coração a sua fonte. Essa “contaminação” sai do coração.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Devemos considerar os aspectos cognitivo, afetivo e volitivo do coração.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182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i="1" dirty="0"/>
              <a:t>Jr 17.9 Enganoso é o coração, mais do que todas as coisas, e desesperadamente corrupto; quem o conhecerá?</a:t>
            </a:r>
          </a:p>
          <a:p>
            <a:pPr marL="158750" indent="0">
              <a:buNone/>
            </a:pPr>
            <a:r>
              <a:rPr lang="pt-BR" i="1" dirty="0" err="1"/>
              <a:t>Sl</a:t>
            </a:r>
            <a:r>
              <a:rPr lang="pt-BR" i="1" baseline="0" dirty="0"/>
              <a:t> 141.</a:t>
            </a:r>
            <a:r>
              <a:rPr lang="pt-BR" i="1" dirty="0"/>
              <a:t>3 Põe guarda, SENHOR, à minha boca; vigia a porta dos meus lábios. 4 Não permitas que meu coração se incline para o mal,</a:t>
            </a:r>
          </a:p>
          <a:p>
            <a:pPr marL="158750" indent="0">
              <a:buNone/>
            </a:pPr>
            <a:r>
              <a:rPr lang="pt-BR" i="1" dirty="0" err="1"/>
              <a:t>Hb</a:t>
            </a:r>
            <a:r>
              <a:rPr lang="pt-BR" i="1" dirty="0"/>
              <a:t> 3.12 Tende cuidado, irmãos, jamais aconteça haver em qualquer de vós perverso coração de incredulidade que vos afaste do Deus vivo; 13 pelo contrário, exortai- vos mutuamente cada dia, durante o tempo que se chama Hoje, a fim de que nenhum de vós seja endurecido pelo engano do pecado.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50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i="1" dirty="0" err="1"/>
              <a:t>Lc</a:t>
            </a:r>
            <a:r>
              <a:rPr lang="pt-BR" i="1" dirty="0"/>
              <a:t> 6.45 - O homem bom do bom tesouro do coração tira o bem, e o mau do mau tesouro tira o mal; porque a boca fala do que está cheio o coração.</a:t>
            </a:r>
          </a:p>
          <a:p>
            <a:r>
              <a:rPr lang="pt-BR" i="1" dirty="0" err="1"/>
              <a:t>Rm</a:t>
            </a:r>
            <a:r>
              <a:rPr lang="pt-BR" i="1" dirty="0"/>
              <a:t> 10.10 - Porque com o coração se crê para justiça e com a boca se confessa a respeito da salvação.</a:t>
            </a:r>
          </a:p>
          <a:p>
            <a:r>
              <a:rPr lang="pt-BR" i="1" dirty="0"/>
              <a:t>EF</a:t>
            </a:r>
            <a:r>
              <a:rPr lang="pt-BR" i="1" baseline="0" dirty="0"/>
              <a:t> 6.</a:t>
            </a:r>
            <a:r>
              <a:rPr lang="pt-BR" i="1" dirty="0"/>
              <a:t>6 - não servindo à vista, como para agradar a homens, mas como servos de Cristo, fazendo, de coração, a vontade de Deus;</a:t>
            </a:r>
          </a:p>
          <a:p>
            <a:r>
              <a:rPr lang="pt-BR" i="1" dirty="0" err="1"/>
              <a:t>Mt</a:t>
            </a:r>
            <a:r>
              <a:rPr lang="pt-BR" i="1" baseline="0" dirty="0"/>
              <a:t> 5.</a:t>
            </a:r>
            <a:r>
              <a:rPr lang="pt-BR" i="1" dirty="0"/>
              <a:t>8 - Bem- aventurados os limpos de coração, porque verão a Deus.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13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Tiago 4.1-2 – Origem dos conflitos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Sl</a:t>
            </a:r>
            <a:r>
              <a:rPr lang="pt-BR" dirty="0"/>
              <a:t> 74.8 – Disseram no seu coração....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Ec</a:t>
            </a:r>
            <a:r>
              <a:rPr lang="pt-BR" dirty="0"/>
              <a:t> 5.2 - ...nem o teu coração se apresse em pronunciar palavra alguma diante de Deus.(compromisso precipitado)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Mt</a:t>
            </a:r>
            <a:r>
              <a:rPr lang="pt-BR" dirty="0"/>
              <a:t> 15.18 – o que sai da boca vem do coração.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Pv</a:t>
            </a:r>
            <a:r>
              <a:rPr lang="pt-BR" dirty="0"/>
              <a:t> 6.18 – coração que trama projetos iníquos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Pv</a:t>
            </a:r>
            <a:r>
              <a:rPr lang="pt-BR" dirty="0"/>
              <a:t> 22.15 – A estultícia está ligada ao coração da criança...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21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Idolatria é um dos assuntos mais tratados na Bíblia. 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24. 14   — Agora, pois, temam o SENHOR e o sirvam com integridade e com fidelidade. Joguem fora os deuses que os pais de vocês serviram do outro lado do Eufrates e no Egito e sirvam o SENHOR. 15 ¶  Mas, se vocês não quiserem servir o SENHOR, escolham hoje a quem vão servir: se os deuses a quem os pais de vocês serviram do outro lado do Eufrates ou os deuses dos amorreus em cuja terra vocês estão morando. Eu e a minha casa serviremos o SENHOR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0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O propósito da idolatria é manipular o ídolo para o nosso próprio benefício. 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pergunta é: “Como pode um ídolo, sem vida, exercer poder sobre nós”? Ídolos dominam o homem por causa de uma poderosa, mas igualmente silenciosa presença oculta em cada ídolo; o próprio Satanás. –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6.12; Cl 1.13;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5.16,17.</a:t>
            </a:r>
          </a:p>
          <a:p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Quais são as características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do vício?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48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86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771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 6.12  “Todas as coisas me são lícitas,” mas nem todas convêm. “Todas as coisas me são lícitas,” mas eu não me deixarei dominar por nenhuma delas.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Alguns coríntios tentavam usar sua liberdade para justificar seus pecados.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 Paulo, a liberdade cristã é limitada por duas considerações: É algo apropriado (proveitoso)? É uma prática que escraviza?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5.16  Digo, porém, o seguinte: vivam no Espírito e vocês jamais satisfarão os desejos da carne. 17  Porque a carne luta contra o Espírito, e o Espírito luta contra a carne, porque são opostos entre si, para que vocês não façam o que querem.</a:t>
            </a:r>
            <a:r>
              <a:rPr lang="pt-BR" i="1" dirty="0"/>
              <a:t> 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479094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Gn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3.12  Então o homem disse:  — A mulher que me deste para estar comigo, ela me deu da árvore, e eu comi.</a:t>
            </a:r>
          </a:p>
          <a:p>
            <a:pPr marL="387350" indent="-228600">
              <a:buAutoNum type="arabicPlain" startAt="13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Então o Senhor Deus disse à mulher:  — Que é isso que você fez? A mulher respondeu:  — A serpente me enganou, e eu comi.</a:t>
            </a:r>
          </a:p>
          <a:p>
            <a:pPr marL="387350" indent="-228600">
              <a:buAutoNum type="arabicPlain" startAt="13"/>
            </a:pPr>
            <a:endParaRPr lang="pt-BR" sz="1100" b="0" i="1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 7.20  E dizia:  — O que sai da pessoa, isso é o que a contamina.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 Porque de dentro, do coração das pessoas, é que procedem os maus pensamentos, as imoralidades sexuais, os furtos, os homicídios,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 os adultérios, a avareza, as maldades, o engano, a libertinagem, a inveja, a blasfêmia, o orgulho, a falta de juízo.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 Todos estes males vêm de dentro e contaminam a pessoa.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410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pt-BR" dirty="0"/>
              <a:t>O psiquiatra e escritor inglês diz que as teorias sociológicas e psicológicas para explicar o crime e o vício em drogas produzem cidadãos que não assumem suas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2511638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¶  Se afirmarmos que estamos sem pecado, enganamo-nos a nós mesmos, e a verdade não está em nós.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13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088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7.14 Sabemos que a lei é espiritual; eu, contudo, não o sou, pois fui vendido como escravo ao pecado.</a:t>
            </a:r>
          </a:p>
          <a:p>
            <a:pPr marL="387350" indent="-228600">
              <a:buAutoNum type="arabicPlain" startAt="15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entendo o que faço. Pois não faço o que desejo, mas o que odeio.</a:t>
            </a:r>
          </a:p>
          <a:p>
            <a:pPr marL="387350" indent="-228600">
              <a:buAutoNum type="arabicPlain" startAt="15"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 sua essência, a lei é boa, mas o seu resultado é mostrar o poder do pecado. É o pecado que expõe o homem, que o engana e mata.</a:t>
            </a:r>
          </a:p>
          <a:p>
            <a:pPr marL="158750" indent="0"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Paulo apresenta o diagnóstico de alguém que tenta santificar-se pelo cumprimento da lei. </a:t>
            </a:r>
            <a:endParaRPr i="0" dirty="0"/>
          </a:p>
        </p:txBody>
      </p:sp>
    </p:spTree>
    <p:extLst>
      <p:ext uri="{BB962C8B-B14F-4D97-AF65-F5344CB8AC3E}">
        <p14:creationId xmlns:p14="http://schemas.microsoft.com/office/powerpoint/2010/main" val="83235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8.12  Portanto, irmãos, vocês não têm de fazer o que sua natureza humana lhes pede,</a:t>
            </a:r>
          </a:p>
          <a:p>
            <a:pPr marL="387350" indent="-228600">
              <a:buAutoNum type="arabicPlain" startAt="13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porque, se viverem de acordo com as exigências dela, morrerão. Se, contudo, pelo poder do Espírito, fizerem morrer as obras do corpo, viverão,</a:t>
            </a:r>
          </a:p>
          <a:p>
            <a:pPr marL="387350" indent="-228600">
              <a:buAutoNum type="arabicPlain" startAt="13"/>
            </a:pPr>
            <a:endParaRPr lang="pt-BR" sz="1100" b="0" i="1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kern="1200" cap="none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</a:t>
            </a:r>
            <a:r>
              <a:rPr lang="pt-BR" sz="1100" b="0" i="1" u="none" strike="noStrike" kern="1200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32 - ...enquanto calei o meu pecado, meu corpo definhou e eu gemia o dia inteiro...</a:t>
            </a:r>
          </a:p>
          <a:p>
            <a:pPr marL="158750" indent="0">
              <a:buNone/>
            </a:pPr>
            <a:r>
              <a:rPr lang="pt-BR" sz="1100" b="0" i="1" u="none" strike="noStrike" kern="1200" cap="none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</a:t>
            </a:r>
            <a:r>
              <a:rPr lang="pt-BR" sz="1100" b="0" i="1" u="none" strike="noStrike" kern="1200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51 - ... Reconheço minha rebeldia, meu pecado me persegue todo o tempo.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338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2 </a:t>
            </a:r>
            <a:r>
              <a:rPr lang="pt-BR" dirty="0" err="1"/>
              <a:t>Sm</a:t>
            </a:r>
            <a:r>
              <a:rPr lang="pt-BR" dirty="0"/>
              <a:t> 11.1-5 – Davi viu , alimentou e cedeu à tentação. Ele se deixou levar pela cobiça, que deu lugar ao pecado, que resultou em juízo. (</a:t>
            </a:r>
            <a:r>
              <a:rPr lang="pt-BR" dirty="0" err="1"/>
              <a:t>Tg</a:t>
            </a:r>
            <a:r>
              <a:rPr lang="pt-BR" dirty="0"/>
              <a:t> 1.14,15)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Os capítulos de 11-20 registram os problemas de Davi nas áreas de moralidade, relações familiares, política e ilustram as consequências inevitáveis do pecado.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12.7-15 - 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179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Sl</a:t>
            </a:r>
            <a:r>
              <a:rPr lang="pt-BR" sz="1100" b="0" i="1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32: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 Enquanto me recusei a confessar meu pecado, meu corpo definhou, e eu gemia o dia inteiro.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043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93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imagem é de um caçador ou pescador que atrai a sua presa, fazendo-a sair da segurança do seu abrigo.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sequência da queda é assustadora: cobiça, pecado, morte.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Ex. Eva – </a:t>
            </a:r>
            <a:r>
              <a:rPr lang="pt-BR" dirty="0" err="1"/>
              <a:t>Gn</a:t>
            </a:r>
            <a:r>
              <a:rPr lang="pt-BR" dirty="0"/>
              <a:t> 3.6-22)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29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8.29 – Ler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Jo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3.2,3 - Ler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580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dirty="0"/>
              <a:t>Começa devagar, sem alarde, com justificativas... Israel iniciou sua queda assim, (</a:t>
            </a:r>
            <a:r>
              <a:rPr lang="pt-BR" dirty="0" err="1"/>
              <a:t>Dt</a:t>
            </a:r>
            <a:r>
              <a:rPr lang="pt-BR" dirty="0"/>
              <a:t> 11.16). 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Tenham cuidado para que não aconteça que o coração de vocês se engane, e vocês se desviem, sirvam outros deuses e se prostrem diante deles.”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 Ex. </a:t>
            </a:r>
            <a:r>
              <a:rPr lang="pt-BR" dirty="0" err="1"/>
              <a:t>Alcoool</a:t>
            </a:r>
            <a:r>
              <a:rPr lang="pt-BR" dirty="0"/>
              <a:t>, drogas, games, sexo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 queda é gradativa. O hábito escravizador não acontece simplesmente. Precisa de uma mente que tenha estabelecido afeição de acordo com os próprios desejos.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Amizade, apreciação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Amor e traição – o vício passa ser o tratamento e solução para tudo.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Por fim, o viciado torna-se um adorador – </a:t>
            </a:r>
            <a:r>
              <a:rPr lang="pt-BR" dirty="0" err="1"/>
              <a:t>Rm</a:t>
            </a:r>
            <a:r>
              <a:rPr lang="pt-BR" dirty="0"/>
              <a:t> 6.19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o exemplo da escravidão para ajudá-los a entender isso tudo, pois sua natureza humana é fraca. No passado, vocês se deixaram escravizar pela impureza e pela maldade, o que os fez afundar ainda mais no pecado. Agora, devem se entregar como escravos à vida de justiça, para que se tornem santos.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 escada descendente pecaminosa chega à escravidão. A liberdade que os ídolos prometeram levou à escravidão.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2 </a:t>
            </a:r>
            <a:r>
              <a:rPr lang="pt-BR" dirty="0" err="1"/>
              <a:t>Pe</a:t>
            </a:r>
            <a:r>
              <a:rPr lang="pt-BR" dirty="0"/>
              <a:t> 2.19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Prometendo-lhes liberdade, eles mesmos são escravos da corrupção, pois o homem é escravo daquilo que o domina.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Ex. o adúltero se tornou obcecado, ciumento, sentindo ser dono, mas na realidade está escravizado pelo seu desejo.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982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21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dirty="0"/>
              <a:t>Começa devagar, sem alarde, com justificativas... Israel iniciou sua queda assim, (</a:t>
            </a:r>
            <a:r>
              <a:rPr lang="pt-BR" dirty="0" err="1"/>
              <a:t>Dt</a:t>
            </a:r>
            <a:r>
              <a:rPr lang="pt-BR" dirty="0"/>
              <a:t> 11.16). 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Tenham cuidado para que não aconteça que o coração de vocês se engane, e vocês se desviem, sirvam outros deuses e se prostrem diante deles.”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 Ex. </a:t>
            </a:r>
            <a:r>
              <a:rPr lang="pt-BR" dirty="0" err="1"/>
              <a:t>Alcoool</a:t>
            </a:r>
            <a:r>
              <a:rPr lang="pt-BR" dirty="0"/>
              <a:t>, drogas, games, sexo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 queda é gradativa. O hábito escravizador não acontece simplesmente. Precisa de uma mente que tenha estabelecido afeição de acordo com os próprios desejos.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Amizade, apreciação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Amor e traição – o vício passa ser o tratamento e solução para tudo.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Por fim, o viciado torna-se um adorador – </a:t>
            </a:r>
            <a:r>
              <a:rPr lang="pt-BR" dirty="0" err="1"/>
              <a:t>Rm</a:t>
            </a:r>
            <a:r>
              <a:rPr lang="pt-BR" dirty="0"/>
              <a:t> 6.19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o exemplo da escravidão para ajudá-los a entender isso tudo, pois sua natureza humana é fraca. No passado, vocês se deixaram escravizar pela impureza e pela maldade, o que os fez afundar ainda mais no pecado. Agora, devem se entregar como escravos à vida de justiça, para que se tornem santos.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 escada descendente pecaminosa chega à escravidão. A liberdade que os ídolos prometeram levou à escravidão.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2 </a:t>
            </a:r>
            <a:r>
              <a:rPr lang="pt-BR" dirty="0" err="1"/>
              <a:t>Pe</a:t>
            </a:r>
            <a:r>
              <a:rPr lang="pt-BR" dirty="0"/>
              <a:t> 2.19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Prometendo-lhes liberdade, eles mesmos são escravos da corrupção, pois o homem é escravo daquilo que o domina.</a:t>
            </a:r>
            <a:endParaRPr lang="pt-BR" i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Ex. o adúltero se tornou obcecado, ciumento, sentindo ser dono, mas na realidade está escravizado pelo seu desejo.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07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Alguém além de Deus...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Deus conhecia o coração idólatra desses homens e afirmou que responderia com juízo que estava prestes a cair sobre Jerusalém.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168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kern="1200" cap="none" baseline="0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5.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 Digo, porém, o seguinte: vivam no Espírito e vocês jamais satisfarão os desejos da carne.</a:t>
            </a:r>
          </a:p>
          <a:p>
            <a:pPr marL="387350" indent="-228600">
              <a:buAutoNum type="arabicPlain" startAt="17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a carne luta contra o Espírito, e o Espírito luta contra a carne, porque são opostos entre si, para que vocês não façam o que querem.</a:t>
            </a:r>
          </a:p>
          <a:p>
            <a:pPr marL="158750" indent="0"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.2  nos quais vocês andaram noutro tempo, segundo o curso deste mundo, segundo o príncipe da potestade do ar, do espírito que agora atua nos filhos da desobediência.</a:t>
            </a:r>
          </a:p>
          <a:p>
            <a:pPr marL="387350" indent="-228600">
              <a:buAutoNum type="arabicPlain" startAt="3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eles também nós todos andamos no passado, segundo as inclinações da nossa carne, fazendo a vontade da carne e dos pensamentos; e éramos por natureza filhos da ira, como também os demais.</a:t>
            </a:r>
          </a:p>
          <a:p>
            <a:pPr marL="387350" indent="-228600">
              <a:buAutoNum type="arabicPlain" startAt="3"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40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6. 15  E então? Havemos de pecar porque não estamos debaixo da lei, e sim da graça? De modo nenhum!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 Será que vocês não sabem que, ao se oferecerem como servos para obediência, vocês são servos daquele a quem obedecem, seja do pecado, que leva à morte, ou da obediência, que conduz à justiça? 17  Mas graças a Deus que, tendo sido escravos do pecado, vocês vieram a obedecer de coração à forma de doutrina a que foram entregues.</a:t>
            </a:r>
          </a:p>
          <a:p>
            <a:pPr marL="387350" indent="-228600">
              <a:buAutoNum type="arabicPlain" startAt="18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E, uma vez libertados do pecado, foram feitos servos da justiça.</a:t>
            </a:r>
          </a:p>
          <a:p>
            <a:pPr marL="158750" indent="0">
              <a:buNone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estávamos em Adão, o pecado nos dominava, exigindo de nós uma vida vergonhosa e recompensando-nos com a morte.</a:t>
            </a:r>
          </a:p>
          <a:p>
            <a:pPr marL="158750" indent="0">
              <a:buNone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Devemos destronar o pecado ou sujeitar-nos aos seus desejos perversos. (v.12)</a:t>
            </a:r>
          </a:p>
        </p:txBody>
      </p:sp>
    </p:spTree>
    <p:extLst>
      <p:ext uri="{BB962C8B-B14F-4D97-AF65-F5344CB8AC3E}">
        <p14:creationId xmlns:p14="http://schemas.microsoft.com/office/powerpoint/2010/main" val="419322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vimos em </a:t>
            </a:r>
            <a:r>
              <a:rPr lang="pt-BR" dirty="0" err="1"/>
              <a:t>Tg</a:t>
            </a:r>
            <a:r>
              <a:rPr lang="pt-BR" dirty="0"/>
              <a:t> 1.13-16, cada um tentado pela sua própria cobiça. A tentação tem origem no coração do pecador.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concupiscência inclui além dos apetites do corpo, as disposições malignas da mente, como o orgulho, malícia, a inveja, a vaidade,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Qualquer apelo a esses princípios e afetos pecaminosos só pode ser bem sucedido com o consentimento da vontade.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“Todo homem é responsável pelo seu pecado, porque cada pecado provém de sua própria concupiscência.” – Steve Gallagher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Em </a:t>
            </a:r>
            <a:r>
              <a:rPr lang="pt-BR" dirty="0" err="1"/>
              <a:t>Pv</a:t>
            </a:r>
            <a:r>
              <a:rPr lang="pt-BR" dirty="0"/>
              <a:t> 9-13-18, podemos ver que a concupiscência é como uma prostituta que se esforça para atrair e cativar a vontade.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Pode-se dizer que a concupiscência é concebida quando obtém o consentimento da vontade. O fim do pecado é a morte.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Foi o que aconteceu com </a:t>
            </a:r>
            <a:r>
              <a:rPr lang="pt-BR" dirty="0" err="1"/>
              <a:t>Acã</a:t>
            </a:r>
            <a:r>
              <a:rPr lang="pt-BR" dirty="0"/>
              <a:t> – </a:t>
            </a:r>
            <a:r>
              <a:rPr lang="pt-BR" dirty="0" err="1"/>
              <a:t>Js</a:t>
            </a:r>
            <a:r>
              <a:rPr lang="pt-BR" dirty="0"/>
              <a:t> 7.21 – Ele viu, cobiçou, tomou e morreu.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8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Mt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15.18  Mas o que sai da boca vem do coração, e é isso que contamina a pessoa.</a:t>
            </a:r>
          </a:p>
          <a:p>
            <a:pPr marL="387350" indent="-228600">
              <a:buAutoNum type="arabicPlain" startAt="19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do coração procedem maus pensamentos, homicídios, adultérios, imoralidade sexual, furtos, falsos testemunhos, blasfêmias.</a:t>
            </a:r>
          </a:p>
          <a:p>
            <a:pPr marL="387350" indent="-228600">
              <a:buAutoNum type="arabicPlain" startAt="19"/>
            </a:pPr>
            <a:endParaRPr lang="pt-BR" sz="1100" b="0" i="1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 9.26  Assim corro também eu, não sem meta; assim luto, não como desferindo golpes no ar.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  Mas esmurro o meu corpo e o reduzo à escravidão, para que, tendo pregado a outros, não venha eu mesmo a ser desqualificado.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00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leondejudarugiendo.blogspot.com/2013/07/biblia-biblia-reina-valera-1960-pdf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14/relationships/chartEx" Target="../charts/chartEx2.xml"/><Relationship Id="rId9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14/relationships/chartEx" Target="../charts/chartEx1.xml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642938"/>
            <a:ext cx="6840141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2DCB8C-4DA2-4A5F-A615-673635BE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6858002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BE6479-D5EE-4992-B281-5716515EAAE0}"/>
              </a:ext>
            </a:extLst>
          </p:cNvPr>
          <p:cNvSpPr txBox="1"/>
          <p:nvPr/>
        </p:nvSpPr>
        <p:spPr>
          <a:xfrm>
            <a:off x="3259909" y="1021445"/>
            <a:ext cx="2962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100" dirty="0">
                <a:solidFill>
                  <a:schemeClr val="bg1"/>
                </a:solidFill>
              </a:rPr>
              <a:t>Visão Bíblica </a:t>
            </a:r>
          </a:p>
          <a:p>
            <a:pPr algn="r"/>
            <a:r>
              <a:rPr lang="pt-BR" sz="2100" dirty="0">
                <a:solidFill>
                  <a:schemeClr val="bg1"/>
                </a:solidFill>
              </a:rPr>
              <a:t>do Hábito Escravizador</a:t>
            </a:r>
          </a:p>
        </p:txBody>
      </p:sp>
    </p:spTree>
    <p:extLst>
      <p:ext uri="{BB962C8B-B14F-4D97-AF65-F5344CB8AC3E}">
        <p14:creationId xmlns:p14="http://schemas.microsoft.com/office/powerpoint/2010/main" val="142050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1A44FF8-92EF-4AE8-87F6-8FAE62CFC0E6}"/>
              </a:ext>
            </a:extLst>
          </p:cNvPr>
          <p:cNvSpPr/>
          <p:nvPr/>
        </p:nvSpPr>
        <p:spPr>
          <a:xfrm>
            <a:off x="987495" y="1323515"/>
            <a:ext cx="51267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Filhinhos, guardem-se dos ídolos.</a:t>
            </a:r>
          </a:p>
          <a:p>
            <a:pPr algn="ctr"/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5.21</a:t>
            </a:r>
          </a:p>
        </p:txBody>
      </p:sp>
    </p:spTree>
    <p:extLst>
      <p:ext uri="{BB962C8B-B14F-4D97-AF65-F5344CB8AC3E}">
        <p14:creationId xmlns:p14="http://schemas.microsoft.com/office/powerpoint/2010/main" val="314431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1A44FF8-92EF-4AE8-87F6-8FAE62CFC0E6}"/>
              </a:ext>
            </a:extLst>
          </p:cNvPr>
          <p:cNvSpPr/>
          <p:nvPr/>
        </p:nvSpPr>
        <p:spPr>
          <a:xfrm>
            <a:off x="865638" y="1201369"/>
            <a:ext cx="51267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Filhinhos, guardem-se dos ídolos.</a:t>
            </a:r>
          </a:p>
          <a:p>
            <a:pPr algn="ctr"/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5.21</a:t>
            </a:r>
          </a:p>
        </p:txBody>
      </p:sp>
    </p:spTree>
    <p:extLst>
      <p:ext uri="{BB962C8B-B14F-4D97-AF65-F5344CB8AC3E}">
        <p14:creationId xmlns:p14="http://schemas.microsoft.com/office/powerpoint/2010/main" val="166526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4B5483E-1ECF-4205-A5AA-F952CC0FA1D3}"/>
              </a:ext>
            </a:extLst>
          </p:cNvPr>
          <p:cNvSpPr/>
          <p:nvPr/>
        </p:nvSpPr>
        <p:spPr>
          <a:xfrm>
            <a:off x="-100201" y="160232"/>
            <a:ext cx="6724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7206" algn="ctr"/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Idolatria é um pecado que tem suas raízes na mente, em nossos pensamentos, crenças, julgamentos e imaginação. </a:t>
            </a:r>
            <a:r>
              <a:rPr lang="pt-BR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“Ídolos do coração”, “desejos da carne”, “temor de homens”, “amor ao dinheiro”, “mente terrena”, “orgulho”</a:t>
            </a:r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, e várias outras figuras, descrevem bem a visão bíblica de impulsos interiores, experimentados como falsas necessidades ou alvos centrados no homem.</a:t>
            </a:r>
          </a:p>
          <a:p>
            <a:pPr marL="507206" algn="ctr"/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David </a:t>
            </a:r>
            <a:r>
              <a:rPr lang="pt-BR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Pawlison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0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27028F6-4C63-455B-A674-AD9FF380EA65}"/>
              </a:ext>
            </a:extLst>
          </p:cNvPr>
          <p:cNvSpPr txBox="1">
            <a:spLocks/>
          </p:cNvSpPr>
          <p:nvPr/>
        </p:nvSpPr>
        <p:spPr>
          <a:xfrm>
            <a:off x="342900" y="864725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 Escravizador e o Coração</a:t>
            </a:r>
            <a:br>
              <a:rPr lang="pt-BR" sz="2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3202F23-8F53-4F47-806B-E8486144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74" y="1721975"/>
            <a:ext cx="34302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0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B806DD2-B501-4CFB-A70C-4C9215519CAC}"/>
              </a:ext>
            </a:extLst>
          </p:cNvPr>
          <p:cNvSpPr txBox="1">
            <a:spLocks/>
          </p:cNvSpPr>
          <p:nvPr/>
        </p:nvSpPr>
        <p:spPr>
          <a:xfrm>
            <a:off x="452019" y="86884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pt-BR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do Coração Humano:  </a:t>
            </a:r>
            <a:endParaRPr lang="pt-BR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Enganoso</a:t>
            </a:r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Jr 17.9</a:t>
            </a:r>
            <a:endParaRPr lang="pt-BR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Dividido: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141.3,4;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86.11;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6.11-13</a:t>
            </a:r>
            <a:endParaRPr lang="pt-BR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Endurecido</a:t>
            </a:r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119.69,70; 1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4.1,2;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3.12,13</a:t>
            </a:r>
            <a:endParaRPr lang="pt-BR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B803464-55AD-4EE2-95B8-17342FB174B6}"/>
              </a:ext>
            </a:extLst>
          </p:cNvPr>
          <p:cNvSpPr txBox="1">
            <a:spLocks/>
          </p:cNvSpPr>
          <p:nvPr/>
        </p:nvSpPr>
        <p:spPr>
          <a:xfrm>
            <a:off x="233769" y="273858"/>
            <a:ext cx="65151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pt-BR" sz="2400" b="1" dirty="0">
                <a:solidFill>
                  <a:schemeClr val="tx1"/>
                </a:solidFill>
              </a:rPr>
              <a:t>  O Coração é o Centro do Homem Interior.  </a:t>
            </a:r>
          </a:p>
          <a:p>
            <a:pPr marL="0" indent="0" algn="l"/>
            <a:endParaRPr lang="pt-BR" sz="2400" b="1" dirty="0">
              <a:solidFill>
                <a:schemeClr val="tx1"/>
              </a:solidFill>
            </a:endParaRPr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Lc</a:t>
            </a:r>
            <a:r>
              <a:rPr lang="pt-BR" sz="2400" dirty="0">
                <a:solidFill>
                  <a:schemeClr val="tx1"/>
                </a:solidFill>
              </a:rPr>
              <a:t> 6.45 – </a:t>
            </a:r>
            <a:r>
              <a:rPr lang="pt-BR" sz="2400" b="1" dirty="0">
                <a:solidFill>
                  <a:schemeClr val="tx1"/>
                </a:solidFill>
              </a:rPr>
              <a:t>nossas </a:t>
            </a:r>
            <a:r>
              <a:rPr lang="pt-BR" sz="2400" b="1" dirty="0">
                <a:solidFill>
                  <a:srgbClr val="C00000"/>
                </a:solidFill>
              </a:rPr>
              <a:t>ações</a:t>
            </a:r>
            <a:r>
              <a:rPr lang="pt-BR" sz="2400" b="1" dirty="0">
                <a:solidFill>
                  <a:schemeClr val="tx1"/>
                </a:solidFill>
              </a:rPr>
              <a:t> têm origem no coração;</a:t>
            </a:r>
            <a:endParaRPr lang="pt-BR" sz="2400" b="1" u="sng" dirty="0">
              <a:solidFill>
                <a:schemeClr val="tx1"/>
              </a:solidFill>
            </a:endParaRPr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Rm</a:t>
            </a:r>
            <a:r>
              <a:rPr lang="pt-BR" sz="2400" dirty="0">
                <a:solidFill>
                  <a:schemeClr val="tx1"/>
                </a:solidFill>
              </a:rPr>
              <a:t> 10.10 – </a:t>
            </a:r>
            <a:r>
              <a:rPr lang="pt-BR" sz="2400" b="1" dirty="0">
                <a:solidFill>
                  <a:schemeClr val="tx1"/>
                </a:solidFill>
              </a:rPr>
              <a:t>a </a:t>
            </a:r>
            <a:r>
              <a:rPr lang="pt-BR" sz="2400" b="1" dirty="0">
                <a:solidFill>
                  <a:srgbClr val="C00000"/>
                </a:solidFill>
              </a:rPr>
              <a:t>crença</a:t>
            </a:r>
            <a:r>
              <a:rPr lang="pt-BR" sz="2400" b="1" dirty="0">
                <a:solidFill>
                  <a:schemeClr val="tx1"/>
                </a:solidFill>
              </a:rPr>
              <a:t> está centrada no coração;</a:t>
            </a:r>
            <a:endParaRPr lang="pt-BR" sz="2400" b="1" u="sng" dirty="0">
              <a:solidFill>
                <a:schemeClr val="tx1"/>
              </a:solidFill>
            </a:endParaRPr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Ef</a:t>
            </a:r>
            <a:r>
              <a:rPr lang="pt-BR" sz="2400" dirty="0">
                <a:solidFill>
                  <a:schemeClr val="tx1"/>
                </a:solidFill>
              </a:rPr>
              <a:t> 6.6 – </a:t>
            </a:r>
            <a:r>
              <a:rPr lang="pt-BR" sz="2400" b="1" dirty="0">
                <a:solidFill>
                  <a:schemeClr val="tx1"/>
                </a:solidFill>
              </a:rPr>
              <a:t>a </a:t>
            </a:r>
            <a:r>
              <a:rPr lang="pt-BR" sz="2400" b="1" dirty="0">
                <a:solidFill>
                  <a:srgbClr val="C00000"/>
                </a:solidFill>
              </a:rPr>
              <a:t>vontade</a:t>
            </a:r>
            <a:r>
              <a:rPr lang="pt-BR" sz="2400" b="1" dirty="0">
                <a:solidFill>
                  <a:schemeClr val="tx1"/>
                </a:solidFill>
              </a:rPr>
              <a:t> é exercida no coração;</a:t>
            </a:r>
            <a:endParaRPr lang="pt-BR" sz="2400" b="1" u="sng" dirty="0">
              <a:solidFill>
                <a:schemeClr val="tx1"/>
              </a:solidFill>
            </a:endParaRPr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Mt</a:t>
            </a:r>
            <a:r>
              <a:rPr lang="pt-BR" sz="2400" dirty="0">
                <a:solidFill>
                  <a:schemeClr val="tx1"/>
                </a:solidFill>
              </a:rPr>
              <a:t> 5.8 – </a:t>
            </a:r>
            <a:r>
              <a:rPr lang="pt-BR" sz="2400" b="1" dirty="0">
                <a:solidFill>
                  <a:schemeClr val="tx1"/>
                </a:solidFill>
              </a:rPr>
              <a:t>somos chamados a ter um </a:t>
            </a:r>
            <a:r>
              <a:rPr lang="pt-BR" sz="2400" b="1" dirty="0">
                <a:solidFill>
                  <a:srgbClr val="C00000"/>
                </a:solidFill>
              </a:rPr>
              <a:t>coração puro</a:t>
            </a:r>
            <a:endParaRPr lang="pt-BR" sz="2400" b="1" u="sng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60625D9-793F-4910-B7BE-9D99BE73C53F}"/>
              </a:ext>
            </a:extLst>
          </p:cNvPr>
          <p:cNvSpPr txBox="1">
            <a:spLocks/>
          </p:cNvSpPr>
          <p:nvPr/>
        </p:nvSpPr>
        <p:spPr>
          <a:xfrm>
            <a:off x="233769" y="273858"/>
            <a:ext cx="650617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pt-BR" sz="2400" b="1" dirty="0">
                <a:solidFill>
                  <a:schemeClr val="tx1"/>
                </a:solidFill>
              </a:rPr>
              <a:t>As fontes da vida procedem do coração - 	</a:t>
            </a:r>
            <a:r>
              <a:rPr lang="pt-BR" sz="2400" dirty="0" err="1">
                <a:solidFill>
                  <a:schemeClr val="tx1"/>
                </a:solidFill>
              </a:rPr>
              <a:t>Pv</a:t>
            </a:r>
            <a:r>
              <a:rPr lang="pt-BR" sz="2400" dirty="0">
                <a:solidFill>
                  <a:schemeClr val="tx1"/>
                </a:solidFill>
              </a:rPr>
              <a:t> 4.23</a:t>
            </a:r>
            <a:endParaRPr lang="pt-BR" sz="2400" u="sng" dirty="0">
              <a:solidFill>
                <a:schemeClr val="tx1"/>
              </a:solidFill>
            </a:endParaRP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algn="l"/>
            <a:endParaRPr lang="pt-BR" sz="1400" b="1" dirty="0">
              <a:solidFill>
                <a:schemeClr val="tx1"/>
              </a:solidFill>
            </a:endParaRP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As batalhas se processam no coração –        </a:t>
            </a:r>
            <a:endParaRPr lang="pt-BR" sz="2400" u="sng" dirty="0">
              <a:solidFill>
                <a:schemeClr val="tx1"/>
              </a:solidFill>
            </a:endParaRPr>
          </a:p>
          <a:p>
            <a:pPr algn="l"/>
            <a:endParaRPr lang="pt-BR" sz="1200" b="1" dirty="0">
              <a:solidFill>
                <a:schemeClr val="tx1"/>
              </a:solidFill>
            </a:endParaRP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O coração determina o que pensamos e dizemos</a:t>
            </a:r>
            <a:endParaRPr lang="pt-BR" sz="2400" u="sng" dirty="0">
              <a:solidFill>
                <a:schemeClr val="tx1"/>
              </a:solidFill>
            </a:endParaRPr>
          </a:p>
          <a:p>
            <a:pPr algn="l"/>
            <a:endParaRPr lang="pt-BR" sz="1200" b="1" dirty="0">
              <a:solidFill>
                <a:schemeClr val="tx1"/>
              </a:solidFill>
            </a:endParaRPr>
          </a:p>
          <a:p>
            <a:pPr marL="428625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Pecado é sempre uma expressão do coração</a:t>
            </a:r>
            <a:endParaRPr lang="pt-BR" sz="2400" b="1" u="sng" dirty="0">
              <a:solidFill>
                <a:schemeClr val="tx1"/>
              </a:solidFill>
            </a:endParaRP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3637E5D-841B-4283-B703-2E4AC921CC93}"/>
              </a:ext>
            </a:extLst>
          </p:cNvPr>
          <p:cNvSpPr/>
          <p:nvPr/>
        </p:nvSpPr>
        <p:spPr>
          <a:xfrm>
            <a:off x="638591" y="572513"/>
            <a:ext cx="609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Hábito escravizador revela um coração idólatra. -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Js.24.14,15.</a:t>
            </a:r>
            <a:endParaRPr lang="pt-BR" sz="24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450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DFBA7F0-A9D5-41EE-8298-EA39C034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49071" cy="50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9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642938"/>
            <a:ext cx="6840141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6F02A75-BAA5-4F4A-A8A3-940678C8945C}"/>
              </a:ext>
            </a:extLst>
          </p:cNvPr>
          <p:cNvSpPr/>
          <p:nvPr/>
        </p:nvSpPr>
        <p:spPr>
          <a:xfrm>
            <a:off x="1498664" y="942009"/>
            <a:ext cx="38606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050" b="1" dirty="0">
                <a:ln/>
                <a:solidFill>
                  <a:schemeClr val="accent4"/>
                </a:solidFill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88071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0E2EAC-C235-4FFD-A99F-F9A4B7AC3029}"/>
              </a:ext>
            </a:extLst>
          </p:cNvPr>
          <p:cNvSpPr/>
          <p:nvPr/>
        </p:nvSpPr>
        <p:spPr>
          <a:xfrm>
            <a:off x="509716" y="494050"/>
            <a:ext cx="6114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uma escravização em que alguém ou alguma coisa além de Deus torna-se o senhor da vida da pessoa. </a:t>
            </a:r>
          </a:p>
          <a:p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Tg.1.13-15; Ez.14.1-7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9791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55A97DB-49BA-4317-8ADB-C2C5B4A563B1}"/>
              </a:ext>
            </a:extLst>
          </p:cNvPr>
          <p:cNvSpPr/>
          <p:nvPr/>
        </p:nvSpPr>
        <p:spPr>
          <a:xfrm>
            <a:off x="332087" y="516159"/>
            <a:ext cx="6193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Revela fracasso nas várias tentativas de deixar o hábito, porém, sem obter sucesso.</a:t>
            </a:r>
          </a:p>
          <a:p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Co.6.12; Gl.5.16,17</a:t>
            </a:r>
          </a:p>
        </p:txBody>
      </p:sp>
    </p:spTree>
    <p:extLst>
      <p:ext uri="{BB962C8B-B14F-4D97-AF65-F5344CB8AC3E}">
        <p14:creationId xmlns:p14="http://schemas.microsoft.com/office/powerpoint/2010/main" val="28586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661FF9-5983-4826-82EC-556BD0E6183C}"/>
              </a:ext>
            </a:extLst>
          </p:cNvPr>
          <p:cNvSpPr/>
          <p:nvPr/>
        </p:nvSpPr>
        <p:spPr>
          <a:xfrm>
            <a:off x="537519" y="649616"/>
            <a:ext cx="6086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Normalmente é uma prática acompanhada de desculpas, justificativas ou transferência da culpa para se manter o hábito.</a:t>
            </a:r>
          </a:p>
          <a:p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Gn.3.12,13; Mc.7.20-23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249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15B4F-8DD5-4FB5-B76D-8B64D02E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7BD3-E7E3-4A19-B321-8D2AEC66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98" y="815546"/>
            <a:ext cx="4292218" cy="411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B5D55B-13C1-4A0D-8E61-74618E4729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" y="159662"/>
            <a:ext cx="5177550" cy="655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6C9B00D-CD4F-4A2D-96C5-7B82E9C5AD26}"/>
              </a:ext>
            </a:extLst>
          </p:cNvPr>
          <p:cNvSpPr/>
          <p:nvPr/>
        </p:nvSpPr>
        <p:spPr>
          <a:xfrm>
            <a:off x="2418125" y="4619831"/>
            <a:ext cx="280878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 err="1"/>
              <a:t>Anthoni</a:t>
            </a:r>
            <a:r>
              <a:rPr lang="pt-BR" b="1" dirty="0"/>
              <a:t> </a:t>
            </a:r>
            <a:r>
              <a:rPr lang="pt-BR" b="1" dirty="0" err="1"/>
              <a:t>Daniels</a:t>
            </a:r>
            <a:r>
              <a:rPr lang="pt-BR" b="1" dirty="0"/>
              <a:t> - Revista Veja</a:t>
            </a:r>
          </a:p>
        </p:txBody>
      </p:sp>
    </p:spTree>
    <p:extLst>
      <p:ext uri="{BB962C8B-B14F-4D97-AF65-F5344CB8AC3E}">
        <p14:creationId xmlns:p14="http://schemas.microsoft.com/office/powerpoint/2010/main" val="417389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76685B-8012-4792-810D-7D697269ADD7}"/>
              </a:ext>
            </a:extLst>
          </p:cNvPr>
          <p:cNvSpPr/>
          <p:nvPr/>
        </p:nvSpPr>
        <p:spPr>
          <a:xfrm>
            <a:off x="333632" y="1273160"/>
            <a:ext cx="6079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É uma prática que é frequentemente vista como um pecado  – 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Jo.1.8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1779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9EF3493-85C8-4210-B476-F1B4D2CF2BA9}"/>
              </a:ext>
            </a:extLst>
          </p:cNvPr>
          <p:cNvSpPr/>
          <p:nvPr/>
        </p:nvSpPr>
        <p:spPr>
          <a:xfrm>
            <a:off x="233769" y="755868"/>
            <a:ext cx="6615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tx1"/>
                </a:solidFill>
                <a:latin typeface="+mn-lt"/>
              </a:rPr>
              <a:t>Se afirmarmos que estamos sem pecado, enganamo-nos a nós mesmos, e a verdade não está em nós.</a:t>
            </a:r>
          </a:p>
          <a:p>
            <a:r>
              <a:rPr lang="pt-BR" sz="2800" dirty="0">
                <a:solidFill>
                  <a:schemeClr val="tx1"/>
                </a:solidFill>
                <a:latin typeface="+mn-lt"/>
              </a:rPr>
              <a:t>					1Jo 1.8</a:t>
            </a:r>
          </a:p>
        </p:txBody>
      </p:sp>
    </p:spTree>
    <p:extLst>
      <p:ext uri="{BB962C8B-B14F-4D97-AF65-F5344CB8AC3E}">
        <p14:creationId xmlns:p14="http://schemas.microsoft.com/office/powerpoint/2010/main" val="268018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7F515E-10C2-4B19-B229-2FF711EF0F22}"/>
              </a:ext>
            </a:extLst>
          </p:cNvPr>
          <p:cNvSpPr/>
          <p:nvPr/>
        </p:nvSpPr>
        <p:spPr>
          <a:xfrm>
            <a:off x="395416" y="860593"/>
            <a:ext cx="62288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É aquele no qual o escravizado clama pela capacidade ou habilidade para interrompê-lo a qualquer momento  -  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Rm.7.14,15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7616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83D82FE-0AE3-4C8C-B9BF-D54C2047A1C5}"/>
              </a:ext>
            </a:extLst>
          </p:cNvPr>
          <p:cNvSpPr/>
          <p:nvPr/>
        </p:nvSpPr>
        <p:spPr>
          <a:xfrm>
            <a:off x="458620" y="416822"/>
            <a:ext cx="6390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É uma prática frequentemente repetida, ainda que o prazer produzido seja de curta duração, e as feridas e dores que produzem para si e para outros sejam intensos e de longa duração  - 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Rm.8.12,13; Sl.32; Sl.51; (Comparar com II Sm.11.1-5; 12.7-15)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3654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9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83D82FE-0AE3-4C8C-B9BF-D54C2047A1C5}"/>
              </a:ext>
            </a:extLst>
          </p:cNvPr>
          <p:cNvSpPr/>
          <p:nvPr/>
        </p:nvSpPr>
        <p:spPr>
          <a:xfrm>
            <a:off x="445889" y="416822"/>
            <a:ext cx="5966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É uma prática frequentemente repetida, ainda que o prazer produzido seja de curta duração, e as feridas e dores que produzem para si e para outros sejam intensos e de longa duração  -                                        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Rm.8.12,13; Sl.32; Sl.51; (Comparar com II Sm.11.1-5; 12.7-15)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6052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3020EA-09E9-4B36-A924-0210D9C94A2C}"/>
              </a:ext>
            </a:extLst>
          </p:cNvPr>
          <p:cNvSpPr/>
          <p:nvPr/>
        </p:nvSpPr>
        <p:spPr>
          <a:xfrm>
            <a:off x="569409" y="691768"/>
            <a:ext cx="6054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É aquele que leva a pessoa envolvida a procurar ocultar dos outros  -  </a:t>
            </a:r>
          </a:p>
          <a:p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Sl.32.1-5; Pv.28.13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96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910D96-B049-4222-9A24-3E894B57DDCC}"/>
              </a:ext>
            </a:extLst>
          </p:cNvPr>
          <p:cNvSpPr/>
          <p:nvPr/>
        </p:nvSpPr>
        <p:spPr>
          <a:xfrm>
            <a:off x="396413" y="755868"/>
            <a:ext cx="6227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Quem encobre as suas transgressões jamais prosperará; mas o que as confessa e abandona alcançará misericórdia.</a:t>
            </a: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			    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28.13</a:t>
            </a:r>
          </a:p>
        </p:txBody>
      </p:sp>
    </p:spTree>
    <p:extLst>
      <p:ext uri="{BB962C8B-B14F-4D97-AF65-F5344CB8AC3E}">
        <p14:creationId xmlns:p14="http://schemas.microsoft.com/office/powerpoint/2010/main" val="243804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85D91BD-B252-40B6-8A82-9CFF1AEB84DD}"/>
              </a:ext>
            </a:extLst>
          </p:cNvPr>
          <p:cNvSpPr/>
          <p:nvPr/>
        </p:nvSpPr>
        <p:spPr>
          <a:xfrm>
            <a:off x="359344" y="470683"/>
            <a:ext cx="6264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Tiago 1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13 Ninguém, ao ser tentado, diga: “Sou tentado por Deus.” Porque Deus não pode ser tentado pelo mal e ele mesmo não tenta ninguém.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14  Ao contrário, cada um é tentado pela sua própria cobiça, quando esta o atrai e seduz.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15  Então a cobiça, depois de haver concebido, dá à luz o pecado; e o pecado, uma vez consumado, gera a morte.</a:t>
            </a:r>
          </a:p>
        </p:txBody>
      </p:sp>
    </p:spTree>
    <p:extLst>
      <p:ext uri="{BB962C8B-B14F-4D97-AF65-F5344CB8AC3E}">
        <p14:creationId xmlns:p14="http://schemas.microsoft.com/office/powerpoint/2010/main" val="4024129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16D44E-6E47-4044-8585-42A2ACE7CF3D}"/>
              </a:ext>
            </a:extLst>
          </p:cNvPr>
          <p:cNvSpPr/>
          <p:nvPr/>
        </p:nvSpPr>
        <p:spPr>
          <a:xfrm>
            <a:off x="446388" y="536882"/>
            <a:ext cx="5965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É uma prática continua, ainda que a pessoa reconheça suficientemente que o seu caráter não está conformado ao caráter e imagem de Cristo  -   </a:t>
            </a:r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Rm.8.29; I Jo.3.2,3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978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44B1F60-2A97-435B-86A6-0BE7E34C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8972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05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60E73C54-D22D-4145-B291-5FF1B172CB7A}"/>
                  </a:ext>
                </a:extLst>
              </p:cNvPr>
              <p:cNvGraphicFramePr/>
              <p:nvPr>
                <p:extLst/>
              </p:nvPr>
            </p:nvGraphicFramePr>
            <p:xfrm>
              <a:off x="1143000" y="1047750"/>
              <a:ext cx="3073743" cy="304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60E73C54-D22D-4145-B291-5FF1B172CB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000" y="1047750"/>
                <a:ext cx="3073743" cy="304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ráfico 13" descr="Caminhar">
            <a:extLst>
              <a:ext uri="{FF2B5EF4-FFF2-40B4-BE49-F238E27FC236}">
                <a16:creationId xmlns:a16="http://schemas.microsoft.com/office/drawing/2014/main" id="{E5BCAB92-3F5A-4563-80F6-3AC84EDA1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3518" y="1146257"/>
            <a:ext cx="685800" cy="685800"/>
          </a:xfrm>
          <a:prstGeom prst="rect">
            <a:avLst/>
          </a:prstGeom>
        </p:spPr>
      </p:pic>
      <p:pic>
        <p:nvPicPr>
          <p:cNvPr id="17" name="Gráfico 16" descr="Correr">
            <a:extLst>
              <a:ext uri="{FF2B5EF4-FFF2-40B4-BE49-F238E27FC236}">
                <a16:creationId xmlns:a16="http://schemas.microsoft.com/office/drawing/2014/main" id="{D314BA15-9BDB-423A-9454-C3E44E11A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6972" y="2161032"/>
            <a:ext cx="685800" cy="685800"/>
          </a:xfrm>
          <a:prstGeom prst="rect">
            <a:avLst/>
          </a:prstGeom>
        </p:spPr>
      </p:pic>
      <p:pic>
        <p:nvPicPr>
          <p:cNvPr id="21" name="Gráfico 20" descr="Rastrear">
            <a:extLst>
              <a:ext uri="{FF2B5EF4-FFF2-40B4-BE49-F238E27FC236}">
                <a16:creationId xmlns:a16="http://schemas.microsoft.com/office/drawing/2014/main" id="{737969D9-138F-41E5-9C22-C5A849A86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3188" y="3118588"/>
            <a:ext cx="685800" cy="685800"/>
          </a:xfrm>
          <a:prstGeom prst="rect">
            <a:avLst/>
          </a:prstGeom>
        </p:spPr>
      </p:pic>
      <p:sp>
        <p:nvSpPr>
          <p:cNvPr id="22" name="Seta: para a Direita Listrada 21">
            <a:extLst>
              <a:ext uri="{FF2B5EF4-FFF2-40B4-BE49-F238E27FC236}">
                <a16:creationId xmlns:a16="http://schemas.microsoft.com/office/drawing/2014/main" id="{8E74AB2B-6BD4-45BA-9FA6-CF5B40CDC3FD}"/>
              </a:ext>
            </a:extLst>
          </p:cNvPr>
          <p:cNvSpPr/>
          <p:nvPr/>
        </p:nvSpPr>
        <p:spPr>
          <a:xfrm rot="2486834">
            <a:off x="1672702" y="1935688"/>
            <a:ext cx="3185291" cy="363474"/>
          </a:xfrm>
          <a:prstGeom prst="stripedRightArrow">
            <a:avLst/>
          </a:prstGeom>
          <a:solidFill>
            <a:srgbClr val="663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8AE35E-CBC1-4AE3-9890-6B2A21431A76}"/>
              </a:ext>
            </a:extLst>
          </p:cNvPr>
          <p:cNvSpPr txBox="1"/>
          <p:nvPr/>
        </p:nvSpPr>
        <p:spPr>
          <a:xfrm>
            <a:off x="2396025" y="761234"/>
            <a:ext cx="2613216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/>
              <a:t>Indiferença</a:t>
            </a:r>
          </a:p>
          <a:p>
            <a:endParaRPr lang="pt-BR" sz="1050" b="1" dirty="0"/>
          </a:p>
          <a:p>
            <a:r>
              <a:rPr lang="pt-BR" sz="1050" b="1" dirty="0"/>
              <a:t>         Pecado</a:t>
            </a:r>
          </a:p>
          <a:p>
            <a:endParaRPr lang="pt-BR" sz="1050" b="1" dirty="0"/>
          </a:p>
          <a:p>
            <a:r>
              <a:rPr lang="pt-BR" sz="1050" b="1" dirty="0"/>
              <a:t>                  Paixão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Amor e traição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         Escravidão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                    Adoração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F708982-2F47-4E7A-9B52-83520C525D7C}"/>
              </a:ext>
            </a:extLst>
          </p:cNvPr>
          <p:cNvSpPr/>
          <p:nvPr/>
        </p:nvSpPr>
        <p:spPr>
          <a:xfrm>
            <a:off x="335744" y="3525851"/>
            <a:ext cx="3231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Envolve um processo</a:t>
            </a:r>
          </a:p>
          <a:p>
            <a:r>
              <a:rPr lang="pt-BR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pecaminoso descendente:</a:t>
            </a:r>
            <a:endParaRPr lang="pt-BR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74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642938"/>
            <a:ext cx="6840141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7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44B1F60-2A97-435B-86A6-0BE7E34C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8972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05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60E73C54-D22D-4145-B291-5FF1B172CB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3035145"/>
                  </p:ext>
                </p:extLst>
              </p:nvPr>
            </p:nvGraphicFramePr>
            <p:xfrm>
              <a:off x="1143000" y="1047750"/>
              <a:ext cx="3073743" cy="304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60E73C54-D22D-4145-B291-5FF1B172CB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000" y="1047750"/>
                <a:ext cx="3073743" cy="304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ráfico 13" descr="Caminhar">
            <a:extLst>
              <a:ext uri="{FF2B5EF4-FFF2-40B4-BE49-F238E27FC236}">
                <a16:creationId xmlns:a16="http://schemas.microsoft.com/office/drawing/2014/main" id="{E5BCAB92-3F5A-4563-80F6-3AC84EDA1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3518" y="1146257"/>
            <a:ext cx="685800" cy="685800"/>
          </a:xfrm>
          <a:prstGeom prst="rect">
            <a:avLst/>
          </a:prstGeom>
        </p:spPr>
      </p:pic>
      <p:pic>
        <p:nvPicPr>
          <p:cNvPr id="17" name="Gráfico 16" descr="Correr">
            <a:extLst>
              <a:ext uri="{FF2B5EF4-FFF2-40B4-BE49-F238E27FC236}">
                <a16:creationId xmlns:a16="http://schemas.microsoft.com/office/drawing/2014/main" id="{D314BA15-9BDB-423A-9454-C3E44E11A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6972" y="2161032"/>
            <a:ext cx="685800" cy="685800"/>
          </a:xfrm>
          <a:prstGeom prst="rect">
            <a:avLst/>
          </a:prstGeom>
        </p:spPr>
      </p:pic>
      <p:pic>
        <p:nvPicPr>
          <p:cNvPr id="21" name="Gráfico 20" descr="Rastrear">
            <a:extLst>
              <a:ext uri="{FF2B5EF4-FFF2-40B4-BE49-F238E27FC236}">
                <a16:creationId xmlns:a16="http://schemas.microsoft.com/office/drawing/2014/main" id="{737969D9-138F-41E5-9C22-C5A849A86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3188" y="3118588"/>
            <a:ext cx="685800" cy="685800"/>
          </a:xfrm>
          <a:prstGeom prst="rect">
            <a:avLst/>
          </a:prstGeom>
        </p:spPr>
      </p:pic>
      <p:sp>
        <p:nvSpPr>
          <p:cNvPr id="22" name="Seta: para a Direita Listrada 21">
            <a:extLst>
              <a:ext uri="{FF2B5EF4-FFF2-40B4-BE49-F238E27FC236}">
                <a16:creationId xmlns:a16="http://schemas.microsoft.com/office/drawing/2014/main" id="{8E74AB2B-6BD4-45BA-9FA6-CF5B40CDC3FD}"/>
              </a:ext>
            </a:extLst>
          </p:cNvPr>
          <p:cNvSpPr/>
          <p:nvPr/>
        </p:nvSpPr>
        <p:spPr>
          <a:xfrm rot="2486834">
            <a:off x="1672702" y="1935688"/>
            <a:ext cx="3185291" cy="363474"/>
          </a:xfrm>
          <a:prstGeom prst="stripedRightArrow">
            <a:avLst/>
          </a:prstGeom>
          <a:solidFill>
            <a:srgbClr val="663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8AE35E-CBC1-4AE3-9890-6B2A21431A76}"/>
              </a:ext>
            </a:extLst>
          </p:cNvPr>
          <p:cNvSpPr txBox="1"/>
          <p:nvPr/>
        </p:nvSpPr>
        <p:spPr>
          <a:xfrm>
            <a:off x="2396025" y="761234"/>
            <a:ext cx="2613216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/>
              <a:t>Indiferença</a:t>
            </a:r>
          </a:p>
          <a:p>
            <a:endParaRPr lang="pt-BR" sz="1050" b="1" dirty="0"/>
          </a:p>
          <a:p>
            <a:r>
              <a:rPr lang="pt-BR" sz="1050" b="1" dirty="0"/>
              <a:t>         Pecado</a:t>
            </a:r>
          </a:p>
          <a:p>
            <a:endParaRPr lang="pt-BR" sz="1050" b="1" dirty="0"/>
          </a:p>
          <a:p>
            <a:r>
              <a:rPr lang="pt-BR" sz="1050" b="1" dirty="0"/>
              <a:t>                  Paixão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Amor e traição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         Escravidão</a:t>
            </a:r>
          </a:p>
          <a:p>
            <a:endParaRPr lang="pt-BR" sz="1050" b="1" dirty="0"/>
          </a:p>
          <a:p>
            <a:r>
              <a:rPr lang="pt-BR" sz="1050" b="1" dirty="0"/>
              <a:t>                                                 Adoração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B16BF9A-FF1F-4A7D-AAF2-F3C792376116}"/>
              </a:ext>
            </a:extLst>
          </p:cNvPr>
          <p:cNvSpPr txBox="1"/>
          <p:nvPr/>
        </p:nvSpPr>
        <p:spPr>
          <a:xfrm>
            <a:off x="321277" y="125669"/>
            <a:ext cx="586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Processo pecaminoso descendente</a:t>
            </a:r>
          </a:p>
        </p:txBody>
      </p:sp>
    </p:spTree>
    <p:extLst>
      <p:ext uri="{BB962C8B-B14F-4D97-AF65-F5344CB8AC3E}">
        <p14:creationId xmlns:p14="http://schemas.microsoft.com/office/powerpoint/2010/main" val="295839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C85CA8-9A43-4F5C-AF9E-068DED59156A}"/>
              </a:ext>
            </a:extLst>
          </p:cNvPr>
          <p:cNvSpPr/>
          <p:nvPr/>
        </p:nvSpPr>
        <p:spPr>
          <a:xfrm>
            <a:off x="362481" y="0"/>
            <a:ext cx="61330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Ezequiel 14</a:t>
            </a:r>
          </a:p>
          <a:p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1 Então alguns dos anciãos de Israel vieram e se assentaram diante de mim. 2  A palavra do Senhor veio a mim, dizendo:</a:t>
            </a:r>
          </a:p>
          <a:p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3   — Filho do homem, estes homens </a:t>
            </a:r>
            <a:r>
              <a:rPr lang="pt-B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levantaram ídolos dentro de seu coração e puseram diante de si o tropeço que os leva a cair em iniquidade</a:t>
            </a:r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Será que eu deveria permitir que eles me consultem? 4  Portanto, fale com eles e diga-lhes: Assim diz o Senhor Deus: “Qualquer homem da casa de Israel que levantar ídolos dentro de seu coração e puser diante de si tropeço que o leva a cair em iniquidade e que depois vier consultar um profeta, eu, o Senhor, lhe responderei segundo a multidão dos seus ídolos.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956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393284-4C1E-4127-A09D-9B24681D6B36}"/>
              </a:ext>
            </a:extLst>
          </p:cNvPr>
          <p:cNvSpPr/>
          <p:nvPr/>
        </p:nvSpPr>
        <p:spPr>
          <a:xfrm>
            <a:off x="467550" y="201379"/>
            <a:ext cx="6390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pt-BR" sz="2800" b="1" dirty="0"/>
              <a:t>É uma escravização onde os pensamentos, as emoções e o comportamento de alguém são controlados por desejos desordenados e excessivos.</a:t>
            </a:r>
          </a:p>
          <a:p>
            <a:r>
              <a:rPr lang="pt-BR" sz="2800" dirty="0"/>
              <a:t>Gl.5.16,17; Ef.2.2,3; Rm.6.15-18; Tg.4.1-3;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393284-4C1E-4127-A09D-9B24681D6B36}"/>
              </a:ext>
            </a:extLst>
          </p:cNvPr>
          <p:cNvSpPr/>
          <p:nvPr/>
        </p:nvSpPr>
        <p:spPr>
          <a:xfrm>
            <a:off x="618888" y="402701"/>
            <a:ext cx="61145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pt-BR" sz="2800" b="1" dirty="0"/>
              <a:t>É uma escravização onde os pensamentos, as emoções e o comportamento de alguém são controlados por desejos desordenados e excessivos.</a:t>
            </a:r>
          </a:p>
          <a:p>
            <a:r>
              <a:rPr lang="pt-BR" sz="2800" dirty="0"/>
              <a:t>Gl.5.16,17; Ef.2.2,3; Rm.6.15-18; Tg.4.1-3;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193D99-E115-475F-94FF-DAC412A22165}"/>
              </a:ext>
            </a:extLst>
          </p:cNvPr>
          <p:cNvSpPr/>
          <p:nvPr/>
        </p:nvSpPr>
        <p:spPr>
          <a:xfrm>
            <a:off x="458745" y="186758"/>
            <a:ext cx="6053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1 De onde vêm as guerras e contendas que há entre vocês? Não vêm das paixões que guerreiam dentro de vocês? 2  Vocês cobiçam coisas, e não as têm; matam e invejam, mas não conseguem obter o que desejam. Vocês vivem a lutar e a fazer guerras. Não têm, porque não pedem. 3 Quando pedem, não recebem, pois pedem por motivos errados, para gastar em seus prazeres.</a:t>
            </a:r>
          </a:p>
          <a:p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pt-B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36611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5DE082-20AA-4029-8238-C6F85163EA13}"/>
              </a:ext>
            </a:extLst>
          </p:cNvPr>
          <p:cNvSpPr/>
          <p:nvPr/>
        </p:nvSpPr>
        <p:spPr>
          <a:xfrm>
            <a:off x="371748" y="527177"/>
            <a:ext cx="61145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pt-BR" sz="2800" b="1" dirty="0"/>
              <a:t>É uma escravização onde a pessoa é dirigida pelos impulsos físicos do corpo e pelos impulsos idólatras de seu coração. </a:t>
            </a:r>
            <a:r>
              <a:rPr lang="pt-BR" sz="2800" dirty="0"/>
              <a:t>Mt.15.18,19; I Co.9.26,27; I Jo.5.21</a:t>
            </a:r>
            <a:endParaRPr lang="pt-BR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52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3625</Words>
  <Application>Microsoft Office PowerPoint</Application>
  <PresentationFormat>Personalizar</PresentationFormat>
  <Paragraphs>227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Oswaldo</dc:creator>
  <cp:lastModifiedBy>Oswaldo</cp:lastModifiedBy>
  <cp:revision>124</cp:revision>
  <dcterms:modified xsi:type="dcterms:W3CDTF">2021-10-10T14:08:12Z</dcterms:modified>
</cp:coreProperties>
</file>