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59" r:id="rId6"/>
    <p:sldId id="267" r:id="rId7"/>
    <p:sldId id="265" r:id="rId8"/>
    <p:sldId id="299" r:id="rId9"/>
    <p:sldId id="266" r:id="rId10"/>
    <p:sldId id="268" r:id="rId11"/>
    <p:sldId id="273" r:id="rId12"/>
    <p:sldId id="269" r:id="rId13"/>
    <p:sldId id="275" r:id="rId14"/>
    <p:sldId id="272" r:id="rId15"/>
    <p:sldId id="307" r:id="rId16"/>
    <p:sldId id="276" r:id="rId17"/>
    <p:sldId id="270" r:id="rId18"/>
    <p:sldId id="271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54670" autoAdjust="0"/>
  </p:normalViewPr>
  <p:slideViewPr>
    <p:cSldViewPr snapToGrid="0">
      <p:cViewPr varScale="1">
        <p:scale>
          <a:sx n="62" d="100"/>
          <a:sy n="62" d="100"/>
        </p:scale>
        <p:origin x="1819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Tx/>
              <a:buNone/>
            </a:pPr>
            <a:r>
              <a:rPr lang="pt-BR" baseline="0" dirty="0"/>
              <a:t>Não costumamos associar nossos problemas e especialmente hábitos escravizadores ou vícios à nossa teologia.</a:t>
            </a:r>
          </a:p>
          <a:p>
            <a:pPr marL="0" indent="0">
              <a:buFontTx/>
              <a:buNone/>
            </a:pPr>
            <a:r>
              <a:rPr lang="pt-BR" baseline="0" dirty="0"/>
              <a:t>Mas, a teologia faz a diferença. Ela é a infraestrutura da nossa vida.</a:t>
            </a:r>
          </a:p>
          <a:p>
            <a:pPr marL="0" indent="0">
              <a:buFontTx/>
              <a:buNone/>
            </a:pPr>
            <a:r>
              <a:rPr lang="pt-BR" baseline="0" dirty="0"/>
              <a:t>“A teologia básica para hábitos escravizadores é que a raiz do problema vai muito  além da nossa constituição  genética.”</a:t>
            </a:r>
          </a:p>
          <a:p>
            <a:pPr marL="0" indent="0">
              <a:buFontTx/>
              <a:buNone/>
            </a:pPr>
            <a:r>
              <a:rPr lang="pt-BR" baseline="0" dirty="0"/>
              <a:t>Em última análise, os hábitos escravizadores são uma desordem de adoração.</a:t>
            </a:r>
          </a:p>
          <a:p>
            <a:pPr marL="0" indent="0">
              <a:buFontTx/>
              <a:buNone/>
            </a:pPr>
            <a:endParaRPr lang="pt-BR" baseline="0" dirty="0"/>
          </a:p>
          <a:p>
            <a:pPr marL="0" indent="0">
              <a:buFontTx/>
              <a:buNone/>
            </a:pPr>
            <a:r>
              <a:rPr lang="pt-BR" baseline="0" dirty="0"/>
              <a:t>Mas, vícios ou hábito escravizador é muito mais abrangente. Precisamos entender oque é e como se manifesta e quais as consequências.</a:t>
            </a:r>
          </a:p>
          <a:p>
            <a:pPr marL="0" indent="0">
              <a:buFontTx/>
              <a:buNone/>
            </a:pPr>
            <a:r>
              <a:rPr lang="pt-BR" baseline="0" dirty="0"/>
              <a:t>Precisamos associar hábitos escravizadores ao coração. Precisamos saber distinguir os modelos de comportamento viciado.</a:t>
            </a:r>
          </a:p>
          <a:p>
            <a:pPr marL="0" indent="0">
              <a:buFontTx/>
              <a:buNone/>
            </a:pPr>
            <a:r>
              <a:rPr lang="pt-BR" baseline="0" dirty="0"/>
              <a:t>Precisamos entender e aplicar as soluções bíblicas para o problema.</a:t>
            </a:r>
          </a:p>
          <a:p>
            <a:pPr marL="0" indent="0">
              <a:buFontTx/>
              <a:buNone/>
            </a:pPr>
            <a:endParaRPr lang="pt-BR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indent="-228600">
              <a:buAutoNum type="arabicPeriod"/>
            </a:pPr>
            <a:r>
              <a:rPr lang="pt-BR" dirty="0"/>
              <a:t>De onde vamos extrair o conhecimento</a:t>
            </a:r>
          </a:p>
          <a:p>
            <a:pPr marL="228600" indent="-228600">
              <a:buAutoNum type="arabicPeriod"/>
            </a:pPr>
            <a:r>
              <a:rPr lang="pt-BR" dirty="0"/>
              <a:t>Qual a visão do homem – </a:t>
            </a:r>
          </a:p>
          <a:p>
            <a:pPr marL="228600" indent="-228600">
              <a:buAutoNum type="arabicPeriod"/>
            </a:pPr>
            <a:r>
              <a:rPr lang="pt-BR" dirty="0"/>
              <a:t>Sem a definição adequada não haverá tratamento adequado</a:t>
            </a:r>
          </a:p>
          <a:p>
            <a:pPr marL="228600" indent="-228600">
              <a:buAutoNum type="arabicPeriod"/>
            </a:pPr>
            <a:r>
              <a:rPr lang="pt-BR" dirty="0"/>
              <a:t>Pode ser resolvido? (drogado, homossexualidade...)</a:t>
            </a:r>
          </a:p>
          <a:p>
            <a:pPr marL="228600" indent="-228600">
              <a:buAutoNum type="arabicPeriod"/>
            </a:pPr>
            <a:r>
              <a:rPr lang="pt-BR" dirty="0"/>
              <a:t>Que produto esperamos obter?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2332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dirty="0"/>
              <a:t>Exemplo: Justificativas de alguém</a:t>
            </a:r>
            <a:r>
              <a:rPr lang="pt-BR" baseline="0" dirty="0"/>
              <a:t> viciado em pornografia: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Deus poderia ter me feito  diferente.  Minha constituição genética me torna dependente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Estou preso ao meu passado. Se não  tivesse sido abusado, hoje não teria que depender do meu  vício. Ao mesmo  tempo, creio que mereço ser recompensado.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Não consigo me controlar. Já tentei várias vezes.</a:t>
            </a:r>
          </a:p>
          <a:p>
            <a:pPr marL="0" indent="0">
              <a:buFontTx/>
              <a:buNone/>
            </a:pPr>
            <a:endParaRPr lang="pt-BR" baseline="0" dirty="0"/>
          </a:p>
          <a:p>
            <a:pPr marL="0" indent="0">
              <a:buFontTx/>
              <a:buNone/>
            </a:pPr>
            <a:r>
              <a:rPr lang="pt-BR" baseline="0" dirty="0"/>
              <a:t>Quando desejos  intensos conflitam com as Escrituras, nem sempre vivemos de acordo com o que afirmamos  crer.</a:t>
            </a:r>
          </a:p>
          <a:p>
            <a:pPr marL="0" indent="0">
              <a:buFontTx/>
              <a:buNone/>
            </a:pPr>
            <a:r>
              <a:rPr lang="pt-BR" baseline="0" dirty="0"/>
              <a:t>Ex.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O marido diz que ama sua esposa, mas seu  comportamento revela que ele ama seus hábitos escravizadores.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Uma mulher solteira pode ser uma cristã, mas quando se sente só, busca relacionamentos sexuais pecaminosos para  se satisfazer.</a:t>
            </a:r>
          </a:p>
          <a:p>
            <a:pPr marL="171450" indent="-171450">
              <a:buFontTx/>
              <a:buChar char="-"/>
            </a:pPr>
            <a:endParaRPr lang="pt-BR" baseline="0" dirty="0"/>
          </a:p>
          <a:p>
            <a:pPr marL="0" indent="0">
              <a:buFontTx/>
              <a:buNone/>
            </a:pPr>
            <a:r>
              <a:rPr lang="pt-BR" baseline="0" dirty="0"/>
              <a:t>A teologia faz toda a diferença. Ela é a infraestrutura da nossa vida. Edificar sobre uma teologia deficiente ou pobre, trará destruição.</a:t>
            </a:r>
          </a:p>
          <a:p>
            <a:pPr marL="0" indent="0">
              <a:buFontTx/>
              <a:buNone/>
            </a:pPr>
            <a:endParaRPr lang="pt-BR" baseline="0" dirty="0"/>
          </a:p>
          <a:p>
            <a:pPr marL="0" indent="0">
              <a:buFontTx/>
              <a:buNone/>
            </a:pPr>
            <a:r>
              <a:rPr lang="pt-BR" baseline="0" dirty="0"/>
              <a:t>O que é uma boa teologia prática? </a:t>
            </a: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1007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  <a:defRPr/>
            </a:pPr>
            <a:r>
              <a:rPr lang="pt-BR" altLang="pt-BR" b="1" dirty="0"/>
              <a:t>O processo começa nos fundamentos da Palavra.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t-BR" altLang="pt-BR" b="1" dirty="0"/>
              <a:t>Começa e se desenvolve pelas páginas das Escrituras. (</a:t>
            </a:r>
            <a:r>
              <a:rPr lang="pt-BR" altLang="pt-BR" b="1" dirty="0" err="1"/>
              <a:t>Insp</a:t>
            </a:r>
            <a:r>
              <a:rPr lang="pt-BR" altLang="pt-BR" b="1" dirty="0"/>
              <a:t>./</a:t>
            </a:r>
            <a:r>
              <a:rPr lang="pt-BR" altLang="pt-BR" b="1" dirty="0" err="1"/>
              <a:t>Iner</a:t>
            </a:r>
            <a:r>
              <a:rPr lang="pt-BR" altLang="pt-BR" b="1" dirty="0"/>
              <a:t>./Suf./Aut.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t-BR" altLang="pt-BR" b="1" dirty="0"/>
              <a:t>Hermenêutica e Exegese (método histórico gramatical, tradução, vocabulário..)Para gerar uma teologia bíblica.</a:t>
            </a:r>
          </a:p>
          <a:p>
            <a:pPr marL="0" indent="0">
              <a:buFontTx/>
              <a:buNone/>
              <a:defRPr/>
            </a:pPr>
            <a:r>
              <a:rPr lang="pt-BR" altLang="pt-BR" b="1" dirty="0"/>
              <a:t>3. Disciplina da teologia bíblica que formula proposições doutrinárias</a:t>
            </a:r>
          </a:p>
          <a:p>
            <a:pPr marL="0" indent="0">
              <a:buFontTx/>
              <a:buNone/>
              <a:defRPr/>
            </a:pPr>
            <a:r>
              <a:rPr lang="pt-BR" altLang="pt-BR" b="1" dirty="0"/>
              <a:t>4. As proposições da teologia bíblica são então correlacionadas em tópicos para produzir a teologia sistemática</a:t>
            </a:r>
          </a:p>
          <a:p>
            <a:pPr marL="0" indent="0">
              <a:buFontTx/>
              <a:buNone/>
              <a:defRPr/>
            </a:pPr>
            <a:r>
              <a:rPr lang="pt-BR" altLang="pt-BR" b="1" dirty="0"/>
              <a:t>5. Depois de sistematizar a teologia, podemos então chegar a conclusões teológicas práticas acerca da vida e dos problemas.</a:t>
            </a:r>
          </a:p>
          <a:p>
            <a:pPr marL="0" indent="0">
              <a:buFontTx/>
              <a:buNone/>
              <a:defRPr/>
            </a:pPr>
            <a:r>
              <a:rPr lang="pt-BR" altLang="pt-BR" b="1" dirty="0"/>
              <a:t>Desse estudo surge uma abordagem para mudança e crescimento.</a:t>
            </a:r>
          </a:p>
          <a:p>
            <a:pPr marL="0" indent="0">
              <a:buFontTx/>
              <a:buNone/>
              <a:defRPr/>
            </a:pPr>
            <a:endParaRPr lang="pt-BR" altLang="pt-BR" b="1" dirty="0"/>
          </a:p>
          <a:p>
            <a:pPr marL="0" indent="0">
              <a:buFontTx/>
              <a:buNone/>
              <a:defRPr/>
            </a:pPr>
            <a:r>
              <a:rPr lang="pt-BR" altLang="pt-BR" dirty="0"/>
              <a:t>Nosso trabalho como conselheiros não é simplesmente distribuir textos bíblicos; mas sim, ensinar e ministrar e Palavra e aplicá-la.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2715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altLang="pt-BR" b="1" dirty="0"/>
              <a:t>Um modelo centrado no Evangelho, focado no coração, que permite que tanto a criação quanto a natureza da pessoa nos traga informações para o nosso aconselhamento bíblico e teológico.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064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Para a compreensão do vício ou hábito escravizador, não basta olharmos para alguns textos bíblicos, apenas. Em última análise, vício é uma desordem de adoração.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E se a Bíblia fala dessa desordem básica de adoração, toda a Bíblia é rica em aplicações para o viciado. As Escrituras nos dão a visão de que doenças, vícios e tratamentos podem ter a sua origem na alma, e não do corpo.</a:t>
            </a:r>
          </a:p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“ O AB não é nada se não for centrado em Deus e saturado na Bíblia .” – </a:t>
            </a:r>
            <a:r>
              <a:rPr lang="pt-BR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R.C.Sproul</a:t>
            </a: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indent="-298450">
              <a:buFontTx/>
              <a:buChar char="-"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Bíblia tem tudo o que precisamos para nos atrair para Crist0</a:t>
            </a:r>
          </a:p>
          <a:p>
            <a:pPr marL="457200" indent="-298450">
              <a:buFontTx/>
              <a:buChar char="-"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Bíblia tem tudo o que precisamos para nos ajudar nas nossas afeições</a:t>
            </a:r>
          </a:p>
          <a:p>
            <a:pPr marL="457200" indent="-298450">
              <a:buFontTx/>
              <a:buChar char="-"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Bíblia tem tudo o que precisamos para explicar nossa identidade em Cristo</a:t>
            </a:r>
          </a:p>
          <a:p>
            <a:pPr marL="457200" indent="-298450">
              <a:buFontTx/>
              <a:buChar char="-"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Bíblia tem tudo o que precisamos para revelar as motivações do nosso coração</a:t>
            </a:r>
          </a:p>
          <a:p>
            <a:pPr marL="457200" indent="-298450">
              <a:buFontTx/>
              <a:buChar char="-"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Bíblia tem tudo o que precisamos para nos transformar na imagem de Cristo</a:t>
            </a:r>
          </a:p>
          <a:p>
            <a:pPr marL="457200" indent="-298450">
              <a:buFontTx/>
              <a:buChar char="-"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 Bíblia tem tudo o que precisamos para encontrar nossa esperança na eternidade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4909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que Deus fez por nós em Cristo, devemos procurar ativamente acrescentar à nossa vida as qualidades relacionadas nesses versos.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Sem essa virtudes, os cristãos são </a:t>
            </a:r>
            <a:r>
              <a:rPr lang="pt-BR" dirty="0" err="1"/>
              <a:t>anativos</a:t>
            </a:r>
            <a:r>
              <a:rPr lang="pt-BR" dirty="0"/>
              <a:t> e infrutuosos, pois negligenciam as suas responsabilidades e esquecem os pecados anteriores dos quais foram purificados.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3801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pt-BR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- Explicação biológica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No uso popular, o termo vício normalmente está associado a uma explicação biológica. 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- Categoria ambígua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O termo também pode se referir a coisas que vão desde algo simples e corriqueiro como “viciado em </a:t>
            </a:r>
            <a:r>
              <a:rPr lang="pt-BR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whatsApp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” até algo bem mais sério como “viciado em drogas ou sexo”.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pt-BR" dirty="0"/>
          </a:p>
          <a:p>
            <a:pPr marL="158750" indent="0">
              <a:buNone/>
            </a:pPr>
            <a:r>
              <a:rPr lang="pt-BR" dirty="0"/>
              <a:t>Nas últimas décadas tem se presumido que desejos descontrolados são eventos inteiramente</a:t>
            </a:r>
            <a:r>
              <a:rPr lang="pt-BR" baseline="0" dirty="0"/>
              <a:t> químicos. Grande engano!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1300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8396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Normalmente se associa o vício a uma doença. Sendo assim, o tratamento é médico. Entretanto, é indispensável</a:t>
            </a:r>
            <a:r>
              <a:rPr lang="pt-BR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se considerar o individuo de uma forma completa, mas ampla, holística.</a:t>
            </a: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Para podermos entender e tratar de um hábito escravizador, é indispensável compreendermos e considerarmos a doutrina bíblica do pecado. Veremos isso mais adiante. A compreensão da antropologia bíblica é fundamental.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pt-BR" dirty="0"/>
          </a:p>
          <a:p>
            <a:r>
              <a:rPr lang="pt-BR" dirty="0"/>
              <a:t>Um pecado ignorado</a:t>
            </a:r>
            <a:r>
              <a:rPr lang="pt-BR" baseline="0" dirty="0"/>
              <a:t> na igreja: Glutonaria </a:t>
            </a:r>
          </a:p>
          <a:p>
            <a:r>
              <a:rPr lang="pt-BR" baseline="0" dirty="0"/>
              <a:t>Um hábito escravizador cada vez mais presente – pornografia</a:t>
            </a:r>
          </a:p>
          <a:p>
            <a:pPr marL="158750" indent="0">
              <a:buNone/>
            </a:pPr>
            <a:endParaRPr lang="pt-B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959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b8d32b2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b8d32b2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b8d32b2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b8d32b2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baseline="0" dirty="0"/>
              <a:t>Qual será o conteúdo do curso?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1437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0b8d32b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0b8d32b2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Se</a:t>
            </a:r>
            <a:r>
              <a:rPr lang="pt-BR" baseline="0" dirty="0"/>
              <a:t> a nossa teologia não for bíblica, estaremos encrencados sobre este assunto.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Veja uma perspectiva limitada e enganosa por conta de uma teologia distorcida: (Universal)</a:t>
            </a: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dirty="0"/>
              <a:t>Desde Kant, toda teologia moderna se baseia na antropologia, em vez da teologia revelada nas Escrituras. Deus é definido através da experiência, moral, ser e contexto sócio político do homem. A perspectiva teológica</a:t>
            </a:r>
            <a:r>
              <a:rPr lang="pt-BR" baseline="0" dirty="0"/>
              <a:t> do homem tem variado conforme a moda.</a:t>
            </a:r>
          </a:p>
          <a:p>
            <a:r>
              <a:rPr lang="pt-BR" baseline="0" dirty="0"/>
              <a:t>Um dos aspectos mais relevantes do aconselhamento bíblico é a compreensão do homem com ele é revelado por Deus.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8292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eaLnBrk="1" fontAlgn="t" latinLnBrk="0" hangingPunct="1"/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Desimpedir</a:t>
            </a:r>
            <a:r>
              <a:rPr lang="pt-BR" sz="1100" b="1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ou reorientar os instintos e libertar o paciente da culpa irreal</a:t>
            </a:r>
            <a:endParaRPr lang="pt-B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eaLnBrk="1" fontAlgn="t" latinLnBrk="0" hangingPunct="1"/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Modificar</a:t>
            </a:r>
            <a:r>
              <a:rPr lang="pt-BR" sz="1100" b="1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ambiente e recondicionar o paciente</a:t>
            </a:r>
            <a:endParaRPr lang="pt-B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eaLnBrk="1" fontAlgn="t" latinLnBrk="0" hangingPunct="1"/>
            <a:r>
              <a:rPr lang="pt-B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Descobrir</a:t>
            </a:r>
            <a:r>
              <a:rPr lang="pt-BR" sz="1100" b="1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 eliminar os obstáculos ao exercício da potencialidade</a:t>
            </a:r>
            <a:endParaRPr lang="pt-B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5830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dirty="0"/>
              <a:t>Oro</a:t>
            </a:r>
            <a:r>
              <a:rPr lang="pt-BR" baseline="0" dirty="0"/>
              <a:t> com a expectativa de que ao estudarmos sobre esse assunto e verificarmos nas Escrituras a natureza do coração humano,</a:t>
            </a:r>
          </a:p>
          <a:p>
            <a:pPr marL="158750" indent="0">
              <a:buNone/>
            </a:pPr>
            <a:r>
              <a:rPr lang="pt-BR" baseline="0" dirty="0"/>
              <a:t>e o quanto a Bíblia ensina sobre suas inclinações e a necessidade de domínio próprio, possamos perceber a necessidade de  pregarmos para nós mesmos, pois além de buscarmos ajudar o próximo, nós mesmos precisamos de ajuda para lidarmos com os nossos hábitos pecaminosos e escravizadores.</a:t>
            </a:r>
          </a:p>
          <a:p>
            <a:pPr marL="158750" indent="0">
              <a:buNone/>
            </a:pPr>
            <a:endParaRPr lang="pt-BR" baseline="0" dirty="0"/>
          </a:p>
          <a:p>
            <a:pPr marL="158750" indent="0">
              <a:buNone/>
            </a:pPr>
            <a:r>
              <a:rPr lang="pt-BR" baseline="0" dirty="0"/>
              <a:t>Dica: Devocional / 31 dias</a:t>
            </a: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727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pecado é nosso problema mais básico e principal. É contra Deus. Se não tratarmos o pecado como pecado, o Evangelho não terá nenhum valor.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Ex. O caso de aconselhamento de alguém compulsivo por sexo.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 igreja foi capacitada para ajudar o escravizado a algum hábito. Para que a batalha contra o pecado seja vencida, precisamos ajudar uns aos outros.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271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6AA0FE3-4C0E-4627-A596-29F5813CBA4F}"/>
              </a:ext>
            </a:extLst>
          </p:cNvPr>
          <p:cNvSpPr txBox="1">
            <a:spLocks/>
          </p:cNvSpPr>
          <p:nvPr/>
        </p:nvSpPr>
        <p:spPr>
          <a:xfrm>
            <a:off x="752593" y="30876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pt-BR" sz="3200" b="1" dirty="0">
                <a:latin typeface="Calibri" panose="020F0502020204030204" pitchFamily="34" charset="0"/>
              </a:rPr>
              <a:t> O que precisamos saber para lidarmos com um hábito escravizador:</a:t>
            </a:r>
          </a:p>
          <a:p>
            <a:pPr marL="0" indent="0" algn="l"/>
            <a:endParaRPr lang="pt-BR" sz="1400" b="1" dirty="0">
              <a:latin typeface="Calibri" panose="020F0502020204030204" pitchFamily="34" charset="0"/>
            </a:endParaRPr>
          </a:p>
          <a:p>
            <a:pPr indent="-457200" algn="l">
              <a:buFont typeface="Arial"/>
              <a:buAutoNum type="arabicPeriod"/>
            </a:pPr>
            <a:r>
              <a:rPr lang="pt-BR" sz="3200" dirty="0">
                <a:latin typeface="Calibri" panose="020F0502020204030204" pitchFamily="34" charset="0"/>
              </a:rPr>
              <a:t>Qual a fonte de conhecimento?</a:t>
            </a:r>
          </a:p>
          <a:p>
            <a:pPr indent="-457200" algn="l">
              <a:buFont typeface="Arial"/>
              <a:buAutoNum type="arabicPeriod"/>
            </a:pPr>
            <a:r>
              <a:rPr lang="pt-BR" sz="3200" dirty="0">
                <a:latin typeface="Calibri" panose="020F0502020204030204" pitchFamily="34" charset="0"/>
              </a:rPr>
              <a:t>Qual a compreensão sobre o homem?</a:t>
            </a:r>
          </a:p>
          <a:p>
            <a:pPr indent="-457200" algn="l">
              <a:buFont typeface="Arial"/>
              <a:buAutoNum type="arabicPeriod"/>
            </a:pPr>
            <a:r>
              <a:rPr lang="pt-BR" sz="3200" dirty="0">
                <a:latin typeface="Calibri" panose="020F0502020204030204" pitchFamily="34" charset="0"/>
              </a:rPr>
              <a:t>Como o  problema é definido</a:t>
            </a:r>
          </a:p>
          <a:p>
            <a:pPr indent="-457200" algn="l">
              <a:buFont typeface="Arial"/>
              <a:buAutoNum type="arabicPeriod"/>
            </a:pPr>
            <a:r>
              <a:rPr lang="pt-BR" sz="3200" dirty="0">
                <a:latin typeface="Calibri" panose="020F0502020204030204" pitchFamily="34" charset="0"/>
              </a:rPr>
              <a:t>Como o problema é resolvido</a:t>
            </a:r>
          </a:p>
          <a:p>
            <a:pPr indent="-457200" algn="l">
              <a:buFont typeface="Arial"/>
              <a:buAutoNum type="arabicPeriod"/>
            </a:pPr>
            <a:r>
              <a:rPr lang="pt-BR" sz="3200" dirty="0">
                <a:latin typeface="Calibri" panose="020F0502020204030204" pitchFamily="34" charset="0"/>
              </a:rPr>
              <a:t>Qual o alvo a ser alcançado?</a:t>
            </a:r>
          </a:p>
          <a:p>
            <a:pPr marL="0" indent="0" algn="l"/>
            <a:endParaRPr lang="pt-B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937DA66-F6BA-4511-B199-5725A7830750}"/>
              </a:ext>
            </a:extLst>
          </p:cNvPr>
          <p:cNvSpPr txBox="1">
            <a:spLocks/>
          </p:cNvSpPr>
          <p:nvPr/>
        </p:nvSpPr>
        <p:spPr>
          <a:xfrm>
            <a:off x="1529906" y="906779"/>
            <a:ext cx="608418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600" b="1">
                <a:latin typeface="Calibri" panose="020F0502020204030204" pitchFamily="34" charset="0"/>
              </a:rPr>
              <a:t>TEOLOGIA </a:t>
            </a:r>
          </a:p>
          <a:p>
            <a:r>
              <a:rPr lang="pt-BR" sz="3600" b="1">
                <a:latin typeface="Calibri" panose="020F0502020204030204" pitchFamily="34" charset="0"/>
              </a:rPr>
              <a:t>X </a:t>
            </a:r>
          </a:p>
          <a:p>
            <a:r>
              <a:rPr lang="pt-BR" sz="3600" b="1">
                <a:latin typeface="Calibri" panose="020F0502020204030204" pitchFamily="34" charset="0"/>
              </a:rPr>
              <a:t>TEOLOGIA PRÁTICA</a:t>
            </a:r>
            <a:endParaRPr lang="pt-BR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92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" y="36990"/>
            <a:ext cx="912018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Gráfico-fundamentos-biblicos">
            <a:extLst>
              <a:ext uri="{FF2B5EF4-FFF2-40B4-BE49-F238E27FC236}">
                <a16:creationId xmlns:a16="http://schemas.microsoft.com/office/drawing/2014/main" id="{B79E9B87-239C-476C-AF67-C6465CC3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35" y="-329109"/>
            <a:ext cx="6894738" cy="486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54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" y="36990"/>
            <a:ext cx="912018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Gráfico-fundamentos-biblicos">
            <a:extLst>
              <a:ext uri="{FF2B5EF4-FFF2-40B4-BE49-F238E27FC236}">
                <a16:creationId xmlns:a16="http://schemas.microsoft.com/office/drawing/2014/main" id="{B79E9B87-239C-476C-AF67-C6465CC3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35" y="-329109"/>
            <a:ext cx="6894738" cy="486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40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A436975-0DB4-40A6-AB52-9F1FD5FDA206}"/>
              </a:ext>
            </a:extLst>
          </p:cNvPr>
          <p:cNvSpPr txBox="1">
            <a:spLocks/>
          </p:cNvSpPr>
          <p:nvPr/>
        </p:nvSpPr>
        <p:spPr>
          <a:xfrm>
            <a:off x="479364" y="534193"/>
            <a:ext cx="835292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pt-BR" sz="2400" b="1" i="1" dirty="0"/>
              <a:t>Visto como, pelo seu divino poder, nos têm sido doadas todas as coisas que conduzem à vida e à piedade, pelo conhecimento completo daquele que nos chamou para a sua própria glória e virtude, pelas quais nos têm sido doadas as suas preciosas e mui grandes promessas, para que por elas vos torneis coparticipantes da natureza divina, livrando- vos da corrupção das paixões que há no mundo.  </a:t>
            </a:r>
          </a:p>
          <a:p>
            <a:pPr marL="0" indent="0"/>
            <a:r>
              <a:rPr lang="pt-BR" sz="2400" b="1" i="1" dirty="0"/>
              <a:t>2 </a:t>
            </a:r>
            <a:r>
              <a:rPr lang="pt-BR" sz="2400" b="1" i="1" dirty="0" err="1"/>
              <a:t>Pe</a:t>
            </a:r>
            <a:r>
              <a:rPr lang="pt-BR" sz="2400" b="1" i="1" dirty="0"/>
              <a:t> 1.3-4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69703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A436975-0DB4-40A6-AB52-9F1FD5FDA206}"/>
              </a:ext>
            </a:extLst>
          </p:cNvPr>
          <p:cNvSpPr txBox="1">
            <a:spLocks/>
          </p:cNvSpPr>
          <p:nvPr/>
        </p:nvSpPr>
        <p:spPr>
          <a:xfrm>
            <a:off x="479364" y="534193"/>
            <a:ext cx="835292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b="1" i="1" dirty="0"/>
              <a:t>Por causa disso, concentrando todos os seus esforços, acrescentem à fé que vocês têm a virtude; à virtude, o conhecimento;</a:t>
            </a:r>
          </a:p>
          <a:p>
            <a:r>
              <a:rPr lang="pt-BR" sz="2400" b="1" i="1" dirty="0"/>
              <a:t>ao conhecimento, o domínio próprio; ao domínio próprio, a perseverança; à perseverança, a piedade;</a:t>
            </a:r>
          </a:p>
          <a:p>
            <a:r>
              <a:rPr lang="pt-BR" sz="2400" b="1" i="1" dirty="0"/>
              <a:t>à piedade, a fraternidade; à fraternidade, o amor.</a:t>
            </a:r>
          </a:p>
          <a:p>
            <a:pPr marL="0" indent="0"/>
            <a:endParaRPr lang="pt-BR" sz="2400" b="1" i="1" dirty="0"/>
          </a:p>
          <a:p>
            <a:pPr marL="0" indent="0"/>
            <a:r>
              <a:rPr lang="pt-BR" sz="2400" b="1" i="1" dirty="0"/>
              <a:t> 2 </a:t>
            </a:r>
            <a:r>
              <a:rPr lang="pt-BR" sz="2400" b="1" i="1" dirty="0" err="1"/>
              <a:t>Pe</a:t>
            </a:r>
            <a:r>
              <a:rPr lang="pt-BR" sz="2400" b="1" i="1" dirty="0"/>
              <a:t> 1.5-7</a:t>
            </a:r>
          </a:p>
        </p:txBody>
      </p:sp>
    </p:spTree>
    <p:extLst>
      <p:ext uri="{BB962C8B-B14F-4D97-AF65-F5344CB8AC3E}">
        <p14:creationId xmlns:p14="http://schemas.microsoft.com/office/powerpoint/2010/main" val="816059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6F02A75-BAA5-4F4A-A8A3-940678C8945C}"/>
              </a:ext>
            </a:extLst>
          </p:cNvPr>
          <p:cNvSpPr/>
          <p:nvPr/>
        </p:nvSpPr>
        <p:spPr>
          <a:xfrm>
            <a:off x="2381668" y="493733"/>
            <a:ext cx="4108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dirty="0">
                <a:ln/>
                <a:solidFill>
                  <a:schemeClr val="accent4"/>
                </a:solidFill>
              </a:rPr>
              <a:t>O QUE SÃO</a:t>
            </a:r>
          </a:p>
        </p:txBody>
      </p:sp>
    </p:spTree>
    <p:extLst>
      <p:ext uri="{BB962C8B-B14F-4D97-AF65-F5344CB8AC3E}">
        <p14:creationId xmlns:p14="http://schemas.microsoft.com/office/powerpoint/2010/main" val="4139967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6AC466C-5693-4C48-A16F-1C6444A2B2F8}"/>
              </a:ext>
            </a:extLst>
          </p:cNvPr>
          <p:cNvSpPr/>
          <p:nvPr/>
        </p:nvSpPr>
        <p:spPr>
          <a:xfrm>
            <a:off x="427702" y="231883"/>
            <a:ext cx="82885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pt-BR" sz="2400" kern="1200" dirty="0">
                <a:solidFill>
                  <a:schemeClr val="tx1"/>
                </a:solidFill>
              </a:rPr>
              <a:t>Temos boas razões para usarmos o termo hábitos escravizador em lugar de vício. Isto porque a nossa noção de vício está quase sempre associada a algum tipo de dependência química, como bebidas, drogas ilícitas, cigarro, medicamentos, etc. Por conta disso quase nunca associamos vício a hábitos persistentes. Na verdade, esta é uma compreensão muito limitada do que vem a ser um hábito escravizador ou um comportamento viciado. Além disso, o termo “vício” atende mais ao modelo médico de tratamento. As Escrituras, porém, têm muito a dizer sobre hábito escravizador.</a:t>
            </a:r>
            <a:endParaRPr lang="pt-BR" sz="2400" b="1" u="sng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4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E58349D-81E2-4B38-B39B-BEB0B1409ED4}"/>
              </a:ext>
            </a:extLst>
          </p:cNvPr>
          <p:cNvSpPr txBox="1">
            <a:spLocks/>
          </p:cNvSpPr>
          <p:nvPr/>
        </p:nvSpPr>
        <p:spPr>
          <a:xfrm>
            <a:off x="457200" y="425930"/>
            <a:ext cx="810603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pt-BR" sz="2400" b="1" i="1" dirty="0">
                <a:solidFill>
                  <a:srgbClr val="C00000"/>
                </a:solidFill>
              </a:rPr>
              <a:t>“ Hábito escravizador ou Vício é a escravidão a uma substância, atividade ou estado mental que controla e torna-se o centro da vida, que se opõem à verdade de tal maneira que até mesmo as más consequências não  trazem arrependimento, conduzindo a um distanciamento cada vez maior de Deus”.</a:t>
            </a:r>
            <a:r>
              <a:rPr lang="pt-BR" sz="2400" b="1" dirty="0">
                <a:solidFill>
                  <a:srgbClr val="C00000"/>
                </a:solidFill>
              </a:rPr>
              <a:t>  </a:t>
            </a:r>
          </a:p>
          <a:p>
            <a:pPr marL="0" indent="0"/>
            <a:r>
              <a:rPr lang="pt-BR" sz="2400" dirty="0">
                <a:solidFill>
                  <a:srgbClr val="C00000"/>
                </a:solidFill>
              </a:rPr>
              <a:t>Edward </a:t>
            </a:r>
            <a:r>
              <a:rPr lang="pt-BR" sz="2400" dirty="0" err="1">
                <a:solidFill>
                  <a:srgbClr val="C00000"/>
                </a:solidFill>
              </a:rPr>
              <a:t>Welch</a:t>
            </a:r>
            <a:endParaRPr lang="pt-BR" sz="2400" u="sng" dirty="0">
              <a:solidFill>
                <a:srgbClr val="C00000"/>
              </a:solidFill>
            </a:endParaRPr>
          </a:p>
          <a:p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3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" y="2333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CE9687E-9EB5-487C-B7C8-CA42E78C6920}"/>
              </a:ext>
            </a:extLst>
          </p:cNvPr>
          <p:cNvSpPr/>
          <p:nvPr/>
        </p:nvSpPr>
        <p:spPr>
          <a:xfrm>
            <a:off x="862184" y="129932"/>
            <a:ext cx="7970108" cy="435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Desejamos apresentar através deste curso, uma perspectiva bíblica, profunda e equilibrada do hábito escravizador que em última análise é uma desordem de adoração. Muito mais abrangente do que o uso popular do termo vício, que tende a ser uma palavra associada à uma explicação biológica, a visão bíblica que apresentaremos sobre o hábito escravizador trará respostas às seguintes questões: O que é um hábito escravizador? O que o controla? O que acontece com o homem que o deixa suscetível a ser controlado por desejos? Por que o drogado, o alcoólatra, o mentiroso, o comprador compulsivo, o viciado em chocolate, alimentos, o viciado em pornografia, almejam por coisas erradas? Por que desejamos desordenadamente coisas que, em si, podem ser boas e legítimas como aprovação das pessoas, conforto, mas se tornam mais importantes do que o desejo de agradar a Deus.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BAEB1E3-54FB-4EDB-AACB-B2427353D25E}"/>
              </a:ext>
            </a:extLst>
          </p:cNvPr>
          <p:cNvSpPr/>
          <p:nvPr/>
        </p:nvSpPr>
        <p:spPr>
          <a:xfrm rot="16200000">
            <a:off x="-2443194" y="1776789"/>
            <a:ext cx="5565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Sinopse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CE9687E-9EB5-487C-B7C8-CA42E78C6920}"/>
              </a:ext>
            </a:extLst>
          </p:cNvPr>
          <p:cNvSpPr/>
          <p:nvPr/>
        </p:nvSpPr>
        <p:spPr>
          <a:xfrm>
            <a:off x="1019438" y="479140"/>
            <a:ext cx="7970108" cy="1394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Desejamos examinar as Escrituras e sermos transformados pela aplicação que o Espírito Santo fará em nossas vidas à medida que enfrentarmos humildemente nossos próprios hábitos escravizadores, bem como, para sermos instrumentos das mãos do Redentor.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66680B6-BE4F-4AE1-9D1F-377A784ECB0B}"/>
              </a:ext>
            </a:extLst>
          </p:cNvPr>
          <p:cNvSpPr/>
          <p:nvPr/>
        </p:nvSpPr>
        <p:spPr>
          <a:xfrm rot="16200000">
            <a:off x="-2443194" y="1776789"/>
            <a:ext cx="5565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Sinopse</a:t>
            </a:r>
          </a:p>
        </p:txBody>
      </p:sp>
    </p:spTree>
    <p:extLst>
      <p:ext uri="{BB962C8B-B14F-4D97-AF65-F5344CB8AC3E}">
        <p14:creationId xmlns:p14="http://schemas.microsoft.com/office/powerpoint/2010/main" val="373412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B51DF3A-AA4B-4D67-A598-B28F60EF56F5}"/>
              </a:ext>
            </a:extLst>
          </p:cNvPr>
          <p:cNvSpPr txBox="1">
            <a:spLocks/>
          </p:cNvSpPr>
          <p:nvPr/>
        </p:nvSpPr>
        <p:spPr>
          <a:xfrm>
            <a:off x="299329" y="407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pt-BR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Conteúdo do Curso:</a:t>
            </a:r>
          </a:p>
          <a:p>
            <a:pPr marL="0" indent="0" algn="l"/>
            <a:endParaRPr lang="pt-BR" sz="2400" b="1" u="sng">
              <a:latin typeface="Calibri" panose="020F0502020204030204" pitchFamily="34" charset="0"/>
            </a:endParaRP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b="1">
                <a:latin typeface="Calibri" panose="020F0502020204030204" pitchFamily="34" charset="0"/>
              </a:rPr>
              <a:t>  Definições e Características do Hábito Escravizador</a:t>
            </a:r>
            <a:endParaRPr lang="pt-BR" sz="2400" b="1" u="sng">
              <a:latin typeface="Calibri" panose="020F0502020204030204" pitchFamily="34" charset="0"/>
            </a:endParaRP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b="1">
                <a:latin typeface="Calibri" panose="020F0502020204030204" pitchFamily="34" charset="0"/>
              </a:rPr>
              <a:t>  Hábito Escravizador e o Coração.</a:t>
            </a:r>
            <a:endParaRPr lang="pt-BR" sz="2400" b="1" u="sng">
              <a:latin typeface="Calibri" panose="020F0502020204030204" pitchFamily="34" charset="0"/>
            </a:endParaRP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b="1">
                <a:latin typeface="Calibri" panose="020F0502020204030204" pitchFamily="34" charset="0"/>
              </a:rPr>
              <a:t>  Modelos de comportamento viciado.</a:t>
            </a: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b="1">
                <a:latin typeface="Calibri" panose="020F0502020204030204" pitchFamily="34" charset="0"/>
              </a:rPr>
              <a:t>  O Processo da Queda do Hábito Escravizador</a:t>
            </a: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b="1">
                <a:latin typeface="Calibri" panose="020F0502020204030204" pitchFamily="34" charset="0"/>
              </a:rPr>
              <a:t>  Confrontação Bíblica do Hábito Escravizador</a:t>
            </a: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b="1">
                <a:latin typeface="Calibri" panose="020F0502020204030204" pitchFamily="34" charset="0"/>
              </a:rPr>
              <a:t>  Como Vencer o Hábito Escravizador</a:t>
            </a: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b="1">
                <a:latin typeface="Calibri" panose="020F0502020204030204" pitchFamily="34" charset="0"/>
              </a:rPr>
              <a:t>  Vencendo o Hábito da Mentira</a:t>
            </a: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400" b="1">
                <a:latin typeface="Calibri" panose="020F0502020204030204" pitchFamily="34" charset="0"/>
              </a:rPr>
              <a:t>  Vencendo o Hábito de Pecados Sexuais</a:t>
            </a:r>
          </a:p>
          <a:p>
            <a:pPr algn="l"/>
            <a:endParaRPr lang="pt-BR" sz="2400" b="1" u="sng">
              <a:latin typeface="Calibri" panose="020F0502020204030204" pitchFamily="34" charset="0"/>
            </a:endParaRPr>
          </a:p>
          <a:p>
            <a:pPr marL="0" indent="0" algn="l">
              <a:buClr>
                <a:srgbClr val="C00000"/>
              </a:buClr>
            </a:pPr>
            <a:endParaRPr lang="pt-BR" sz="2400" b="1" u="sng">
              <a:latin typeface="Calibri" panose="020F0502020204030204" pitchFamily="34" charset="0"/>
            </a:endParaRPr>
          </a:p>
          <a:p>
            <a:pPr algn="l"/>
            <a:endParaRPr lang="pt-BR" sz="2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CD73112-E76C-4535-ACC7-8C1603EBE89B}"/>
              </a:ext>
            </a:extLst>
          </p:cNvPr>
          <p:cNvSpPr txBox="1">
            <a:spLocks/>
          </p:cNvSpPr>
          <p:nvPr/>
        </p:nvSpPr>
        <p:spPr>
          <a:xfrm>
            <a:off x="127950" y="268737"/>
            <a:ext cx="850728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b="1" i="1" dirty="0"/>
              <a:t>“Você pode sim se livrar dos vícios que fazem parte da sua vida, passando assim a ser feliz de verdade. A cura dos vícios é uma luta que, quando decidida a ser travada até o fim, é vencida por cada pessoa que faz parte deste Tratamento. Todo vício é um espírito, e todo espírito pode ser arrancado, por isso a cura é real. Temos a direção que vai dar a você que sofre com o vício, seja direta ou indiretamente, a saída desta prisão infernal.”  </a:t>
            </a:r>
            <a:r>
              <a:rPr lang="pt-BR" sz="2400" i="1" dirty="0"/>
              <a:t>http://sites.universal.org/viciotemcura/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FCF3A2F-38D8-4B41-97F9-9303C7B7F4B0}"/>
              </a:ext>
            </a:extLst>
          </p:cNvPr>
          <p:cNvSpPr/>
          <p:nvPr/>
        </p:nvSpPr>
        <p:spPr>
          <a:xfrm rot="18560519">
            <a:off x="1444969" y="1681937"/>
            <a:ext cx="4993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Falsa Teologia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7BBFBA68-06A5-4614-8499-0D1B54D0FA2A}"/>
              </a:ext>
            </a:extLst>
          </p:cNvPr>
          <p:cNvSpPr txBox="1">
            <a:spLocks/>
          </p:cNvSpPr>
          <p:nvPr/>
        </p:nvSpPr>
        <p:spPr>
          <a:xfrm>
            <a:off x="642392" y="48088"/>
            <a:ext cx="785921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endParaRPr lang="pt-BR" sz="2400" b="1" i="1" dirty="0">
              <a:solidFill>
                <a:schemeClr val="tx1"/>
              </a:solidFill>
            </a:endParaRPr>
          </a:p>
          <a:p>
            <a:pPr marL="0" indent="0"/>
            <a:r>
              <a:rPr lang="pt-BR" sz="2400" b="1" i="1" dirty="0">
                <a:solidFill>
                  <a:schemeClr val="tx1"/>
                </a:solidFill>
              </a:rPr>
              <a:t>“Acabei por convencer-me de que a masturbação era o único grande hábito, a «necessidade primitiva», e que as outras necessidades, como as do álcool, da morfina, do tabaco, não passam de seus substitutos, produtos de substituição.” </a:t>
            </a:r>
          </a:p>
          <a:p>
            <a:r>
              <a:rPr lang="pt-BR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Freud</a:t>
            </a:r>
            <a:r>
              <a:rPr lang="pt-BR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t-BR" sz="1800" dirty="0">
                <a:solidFill>
                  <a:schemeClr val="tx1"/>
                </a:solidFill>
              </a:rPr>
              <a:t> Sigmund </a:t>
            </a:r>
          </a:p>
          <a:p>
            <a:endParaRPr lang="pt-BR" sz="2400" b="1" i="1" dirty="0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A18736D-7BAD-4F5E-9E8B-9D8495CF8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20" y="2749662"/>
            <a:ext cx="1274002" cy="127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88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CAD1F67-C911-4C85-9799-B443ACB98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12627"/>
              </p:ext>
            </p:extLst>
          </p:nvPr>
        </p:nvGraphicFramePr>
        <p:xfrm>
          <a:off x="784696" y="361513"/>
          <a:ext cx="7210124" cy="286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531">
                  <a:extLst>
                    <a:ext uri="{9D8B030D-6E8A-4147-A177-3AD203B41FA5}">
                      <a16:colId xmlns:a16="http://schemas.microsoft.com/office/drawing/2014/main" val="3094913230"/>
                    </a:ext>
                  </a:extLst>
                </a:gridCol>
                <a:gridCol w="1802531">
                  <a:extLst>
                    <a:ext uri="{9D8B030D-6E8A-4147-A177-3AD203B41FA5}">
                      <a16:colId xmlns:a16="http://schemas.microsoft.com/office/drawing/2014/main" val="2866933783"/>
                    </a:ext>
                  </a:extLst>
                </a:gridCol>
                <a:gridCol w="1802531">
                  <a:extLst>
                    <a:ext uri="{9D8B030D-6E8A-4147-A177-3AD203B41FA5}">
                      <a16:colId xmlns:a16="http://schemas.microsoft.com/office/drawing/2014/main" val="26716344"/>
                    </a:ext>
                  </a:extLst>
                </a:gridCol>
                <a:gridCol w="1802531">
                  <a:extLst>
                    <a:ext uri="{9D8B030D-6E8A-4147-A177-3AD203B41FA5}">
                      <a16:colId xmlns:a16="http://schemas.microsoft.com/office/drawing/2014/main" val="2382102343"/>
                    </a:ext>
                  </a:extLst>
                </a:gridCol>
              </a:tblGrid>
              <a:tr h="1195777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Psicanálise</a:t>
                      </a:r>
                    </a:p>
                    <a:p>
                      <a:pPr algn="ctr"/>
                      <a:r>
                        <a:rPr lang="pt-BR" sz="1800" dirty="0"/>
                        <a:t>Freud</a:t>
                      </a:r>
                    </a:p>
                    <a:p>
                      <a:pPr algn="ctr"/>
                      <a:endParaRPr lang="pt-B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Behaviorismo</a:t>
                      </a:r>
                    </a:p>
                    <a:p>
                      <a:pPr algn="ctr"/>
                      <a:r>
                        <a:rPr lang="pt-BR" sz="1800" dirty="0"/>
                        <a:t>Skinner</a:t>
                      </a:r>
                    </a:p>
                    <a:p>
                      <a:pPr algn="ctr"/>
                      <a:endParaRPr lang="pt-B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Humanismo</a:t>
                      </a:r>
                    </a:p>
                    <a:p>
                      <a:pPr algn="ctr"/>
                      <a:r>
                        <a:rPr lang="pt-BR" sz="1800" dirty="0"/>
                        <a:t>Rogers</a:t>
                      </a:r>
                    </a:p>
                    <a:p>
                      <a:pPr algn="ctr"/>
                      <a:endParaRPr lang="pt-BR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6504688"/>
                  </a:ext>
                </a:extLst>
              </a:tr>
              <a:tr h="166782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/>
                    </a:p>
                    <a:p>
                      <a:pPr algn="ctr"/>
                      <a:endParaRPr lang="pt-BR" sz="18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 homem é dominado pelo princípio do prazer.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 homem é um animal que reage a estímulos.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 homem é autossuficiente.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6642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2860A4C2-7E4B-492D-8899-5EA54A00DE84}"/>
              </a:ext>
            </a:extLst>
          </p:cNvPr>
          <p:cNvSpPr/>
          <p:nvPr/>
        </p:nvSpPr>
        <p:spPr>
          <a:xfrm rot="16200000">
            <a:off x="545690" y="1537119"/>
            <a:ext cx="22060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Antropologia</a:t>
            </a:r>
          </a:p>
        </p:txBody>
      </p:sp>
    </p:spTree>
    <p:extLst>
      <p:ext uri="{BB962C8B-B14F-4D97-AF65-F5344CB8AC3E}">
        <p14:creationId xmlns:p14="http://schemas.microsoft.com/office/powerpoint/2010/main" val="165637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6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F0B16DF-7C66-4B91-963F-A739D3B36F5E}"/>
              </a:ext>
            </a:extLst>
          </p:cNvPr>
          <p:cNvSpPr txBox="1"/>
          <p:nvPr/>
        </p:nvSpPr>
        <p:spPr>
          <a:xfrm>
            <a:off x="1812270" y="1447709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Quem precisa de ajuda?</a:t>
            </a:r>
          </a:p>
        </p:txBody>
      </p:sp>
    </p:spTree>
    <p:extLst>
      <p:ext uri="{BB962C8B-B14F-4D97-AF65-F5344CB8AC3E}">
        <p14:creationId xmlns:p14="http://schemas.microsoft.com/office/powerpoint/2010/main" val="38295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01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A335EC3-8387-4E8F-834E-3F3B84C5B986}"/>
              </a:ext>
            </a:extLst>
          </p:cNvPr>
          <p:cNvSpPr/>
          <p:nvPr/>
        </p:nvSpPr>
        <p:spPr>
          <a:xfrm>
            <a:off x="435262" y="410398"/>
            <a:ext cx="83998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Segoe UI" panose="020B0502040204020203" pitchFamily="34" charset="0"/>
              </a:rPr>
              <a:t>1 Co 6.</a:t>
            </a:r>
          </a:p>
          <a:p>
            <a:r>
              <a:rPr lang="pt-BR" sz="2400" i="1" dirty="0">
                <a:latin typeface="Segoe UI" panose="020B0502040204020203" pitchFamily="34" charset="0"/>
              </a:rPr>
              <a:t>9 Ou vocês não sabem que os injustos não herdarão o Reino de Deus? Não se enganem: nem imorais, nem idólatras, nem adúlteros, nem afeminados, nem homossexuais,</a:t>
            </a:r>
          </a:p>
          <a:p>
            <a:r>
              <a:rPr lang="pt-BR" sz="2400" i="1" dirty="0">
                <a:latin typeface="Segoe UI" panose="020B0502040204020203" pitchFamily="34" charset="0"/>
              </a:rPr>
              <a:t>10  nem ladrões, nem avarentos, nem bêbados, nem maldizentes, nem roubadores herdarão o Reino de Deus.</a:t>
            </a:r>
          </a:p>
          <a:p>
            <a:r>
              <a:rPr lang="pt-BR" sz="2400" i="1" dirty="0">
                <a:latin typeface="Segoe UI" panose="020B0502040204020203" pitchFamily="34" charset="0"/>
              </a:rPr>
              <a:t>11  Alguns de vocês eram assim. </a:t>
            </a:r>
            <a:r>
              <a:rPr lang="pt-BR" sz="2400" b="1" i="1" dirty="0">
                <a:latin typeface="Segoe UI" panose="020B0502040204020203" pitchFamily="34" charset="0"/>
              </a:rPr>
              <a:t>Mas vocês foram lavados, foram santificados, foram justificados no nome do Senhor Jesus Cristo e no Espírito do nosso Deus.</a:t>
            </a:r>
            <a:endParaRPr lang="pt-BR" sz="2400" b="1" i="1" dirty="0"/>
          </a:p>
        </p:txBody>
      </p:sp>
    </p:spTree>
    <p:extLst>
      <p:ext uri="{BB962C8B-B14F-4D97-AF65-F5344CB8AC3E}">
        <p14:creationId xmlns:p14="http://schemas.microsoft.com/office/powerpoint/2010/main" val="23269132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2019</Words>
  <Application>Microsoft Office PowerPoint</Application>
  <PresentationFormat>Apresentação na tela (16:9)</PresentationFormat>
  <Paragraphs>134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Segoe UI</vt:lpstr>
      <vt:lpstr>Times New Roman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Oswaldo</dc:creator>
  <cp:lastModifiedBy>Oswaldo</cp:lastModifiedBy>
  <cp:revision>83</cp:revision>
  <dcterms:modified xsi:type="dcterms:W3CDTF">2021-10-04T17:31:38Z</dcterms:modified>
</cp:coreProperties>
</file>