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60" r:id="rId3"/>
  </p:sldMasterIdLst>
  <p:notesMasterIdLst>
    <p:notesMasterId r:id="rId55"/>
  </p:notesMasterIdLst>
  <p:sldIdLst>
    <p:sldId id="266" r:id="rId4"/>
    <p:sldId id="268" r:id="rId5"/>
    <p:sldId id="322" r:id="rId6"/>
    <p:sldId id="269" r:id="rId7"/>
    <p:sldId id="326" r:id="rId8"/>
    <p:sldId id="293" r:id="rId9"/>
    <p:sldId id="274" r:id="rId10"/>
    <p:sldId id="277" r:id="rId11"/>
    <p:sldId id="297" r:id="rId12"/>
    <p:sldId id="333" r:id="rId13"/>
    <p:sldId id="334" r:id="rId14"/>
    <p:sldId id="332" r:id="rId15"/>
    <p:sldId id="335" r:id="rId16"/>
    <p:sldId id="276" r:id="rId17"/>
    <p:sldId id="324" r:id="rId18"/>
    <p:sldId id="336" r:id="rId19"/>
    <p:sldId id="278" r:id="rId20"/>
    <p:sldId id="323" r:id="rId21"/>
    <p:sldId id="279" r:id="rId22"/>
    <p:sldId id="325" r:id="rId23"/>
    <p:sldId id="305" r:id="rId24"/>
    <p:sldId id="306" r:id="rId25"/>
    <p:sldId id="280" r:id="rId26"/>
    <p:sldId id="311" r:id="rId27"/>
    <p:sldId id="307" r:id="rId28"/>
    <p:sldId id="281" r:id="rId29"/>
    <p:sldId id="338" r:id="rId30"/>
    <p:sldId id="299" r:id="rId31"/>
    <p:sldId id="309" r:id="rId32"/>
    <p:sldId id="337" r:id="rId33"/>
    <p:sldId id="327" r:id="rId34"/>
    <p:sldId id="282" r:id="rId35"/>
    <p:sldId id="319" r:id="rId36"/>
    <p:sldId id="300" r:id="rId37"/>
    <p:sldId id="339" r:id="rId38"/>
    <p:sldId id="310" r:id="rId39"/>
    <p:sldId id="294" r:id="rId40"/>
    <p:sldId id="329" r:id="rId41"/>
    <p:sldId id="283" r:id="rId42"/>
    <p:sldId id="301" r:id="rId43"/>
    <p:sldId id="328" r:id="rId44"/>
    <p:sldId id="320" r:id="rId45"/>
    <p:sldId id="284" r:id="rId46"/>
    <p:sldId id="330" r:id="rId47"/>
    <p:sldId id="331" r:id="rId48"/>
    <p:sldId id="303" r:id="rId49"/>
    <p:sldId id="318" r:id="rId50"/>
    <p:sldId id="312" r:id="rId51"/>
    <p:sldId id="287" r:id="rId52"/>
    <p:sldId id="291" r:id="rId53"/>
    <p:sldId id="321" r:id="rId5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78D"/>
    <a:srgbClr val="D60093"/>
    <a:srgbClr val="663300"/>
    <a:srgbClr val="99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5501" autoAdjust="0"/>
  </p:normalViewPr>
  <p:slideViewPr>
    <p:cSldViewPr>
      <p:cViewPr>
        <p:scale>
          <a:sx n="75" d="100"/>
          <a:sy n="75" d="100"/>
        </p:scale>
        <p:origin x="-1140" y="-4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1E6BCA-F82C-40D0-A736-FECED8E24314}" type="datetimeFigureOut">
              <a:rPr lang="pt-BR" smtClean="0"/>
              <a:t>28/09/2015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37D92-8A7F-4444-94E5-D1D96D4FD6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1489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37D92-8A7F-4444-94E5-D1D96D4FD63E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7694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37D92-8A7F-4444-94E5-D1D96D4FD63E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2335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769BF580-721E-4A29-B735-7F251A3691C6}" type="datetimeFigureOut">
              <a:rPr lang="pt-BR" smtClean="0"/>
              <a:pPr/>
              <a:t>28/09/2015</a:t>
            </a:fld>
            <a:endParaRPr lang="pt-BR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0D16A46-BABC-4054-99F4-B9FE40E331BE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1634877"/>
            <a:ext cx="7772400" cy="1362075"/>
          </a:xfrm>
        </p:spPr>
        <p:txBody>
          <a:bodyPr anchor="t">
            <a:noAutofit/>
          </a:bodyPr>
          <a:lstStyle>
            <a:lvl1pPr algn="ctr">
              <a:defRPr sz="8000" b="1" cap="all" baseline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BR" dirty="0" smtClean="0"/>
              <a:t>Humildade – </a:t>
            </a:r>
            <a:br>
              <a:rPr lang="pt-BR" dirty="0" smtClean="0"/>
            </a:br>
            <a:r>
              <a:rPr lang="pt-BR" dirty="0" smtClean="0"/>
              <a:t>A verdadeira grandeza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9618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164993"/>
            <a:ext cx="4834111" cy="381894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175" y="1458532"/>
            <a:ext cx="4872167" cy="323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931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-989614" y="486057"/>
            <a:ext cx="10515600" cy="1437671"/>
          </a:xfrm>
        </p:spPr>
        <p:txBody>
          <a:bodyPr/>
          <a:lstStyle>
            <a:lvl1pPr>
              <a:defRPr/>
            </a:lvl1pPr>
          </a:lstStyle>
          <a:p>
            <a:pPr marL="0" indent="0">
              <a:buNone/>
            </a:pPr>
            <a:r>
              <a:rPr lang="pt-BR" b="1" dirty="0" smtClean="0"/>
              <a:t>	</a:t>
            </a:r>
            <a:r>
              <a:rPr lang="pt-BR" sz="4000" b="1" dirty="0" smtClean="0"/>
              <a:t>Nosso </a:t>
            </a:r>
            <a:r>
              <a:rPr lang="pt-BR" sz="4000" b="1" dirty="0"/>
              <a:t>estado de mente, influencia nossa </a:t>
            </a:r>
            <a:r>
              <a:rPr lang="pt-BR" sz="4000" b="1" dirty="0" smtClean="0"/>
              <a:t>						vontade?</a:t>
            </a:r>
          </a:p>
          <a:p>
            <a:pPr marL="0" indent="0">
              <a:buNone/>
            </a:pPr>
            <a:endParaRPr lang="pt-BR" sz="4000" dirty="0"/>
          </a:p>
          <a:p>
            <a:endParaRPr lang="pt-BR" dirty="0"/>
          </a:p>
        </p:txBody>
      </p:sp>
      <p:pic>
        <p:nvPicPr>
          <p:cNvPr id="5" name="Picture 2" descr="http://insidedigital.com.br/wp-content/uploads/2014/05/img-Comportamento-do-Consumidor-moderno-em-tempos-digitais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826" y="1916832"/>
            <a:ext cx="6480720" cy="441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79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-612576" y="56142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pt-BR" sz="4400" dirty="0" smtClean="0"/>
              <a:t>	</a:t>
            </a:r>
            <a:r>
              <a:rPr lang="pt-BR" sz="4400" b="1" dirty="0" smtClean="0"/>
              <a:t>Sim</a:t>
            </a:r>
            <a:r>
              <a:rPr lang="pt-BR" sz="4400" b="1" dirty="0"/>
              <a:t>, à medida que pensamos os </a:t>
            </a:r>
            <a:r>
              <a:rPr lang="pt-BR" sz="4400" b="1" dirty="0" smtClean="0"/>
              <a:t>				pensamentos </a:t>
            </a:r>
            <a:r>
              <a:rPr lang="pt-BR" sz="4400" b="1" dirty="0"/>
              <a:t>do Senhor.</a:t>
            </a:r>
          </a:p>
          <a:p>
            <a:endParaRPr lang="pt-BR" dirty="0"/>
          </a:p>
        </p:txBody>
      </p:sp>
      <p:pic>
        <p:nvPicPr>
          <p:cNvPr id="5" name="Picture 2" descr="http://files.iadepparaiso.webnode.com.br/200000291-baf53bbee5/jovem_e_cruz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115" y="2060848"/>
            <a:ext cx="7218218" cy="389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470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-1188640" y="980728"/>
            <a:ext cx="10515600" cy="5760640"/>
          </a:xfrm>
        </p:spPr>
        <p:txBody>
          <a:bodyPr/>
          <a:lstStyle>
            <a:lvl1pPr marL="0" indent="0">
              <a:buNone/>
              <a:defRPr sz="3600"/>
            </a:lvl1pPr>
          </a:lstStyle>
          <a:p>
            <a:pPr marL="0" indent="0">
              <a:buNone/>
            </a:pPr>
            <a:r>
              <a:rPr lang="pt-BR" sz="3200" b="1" dirty="0" smtClean="0"/>
              <a:t>		</a:t>
            </a:r>
            <a:r>
              <a:rPr lang="pt-BR" sz="4000" b="1" dirty="0" smtClean="0"/>
              <a:t>Nosso </a:t>
            </a:r>
            <a:r>
              <a:rPr lang="pt-BR" sz="4000" b="1" dirty="0"/>
              <a:t>estado mental é produto de </a:t>
            </a:r>
            <a:r>
              <a:rPr lang="pt-BR" sz="4000" b="1" dirty="0" smtClean="0"/>
              <a:t>				nosso </a:t>
            </a:r>
            <a:r>
              <a:rPr lang="pt-BR" sz="4000" b="1" dirty="0"/>
              <a:t>pensamento, </a:t>
            </a:r>
            <a:endParaRPr lang="pt-BR" sz="4000" b="1" dirty="0" smtClean="0"/>
          </a:p>
          <a:p>
            <a:pPr marL="0" indent="0">
              <a:buNone/>
            </a:pPr>
            <a:endParaRPr lang="pt-BR" sz="4000" b="1" dirty="0"/>
          </a:p>
          <a:p>
            <a:pPr marL="0" indent="0">
              <a:buNone/>
            </a:pPr>
            <a:r>
              <a:rPr lang="pt-BR" sz="4000" b="1" dirty="0" smtClean="0"/>
              <a:t>		o </a:t>
            </a:r>
            <a:r>
              <a:rPr lang="pt-BR" sz="4000" b="1" dirty="0"/>
              <a:t>qual procede </a:t>
            </a:r>
            <a:r>
              <a:rPr lang="pt-BR" sz="4000" b="1" dirty="0" smtClean="0"/>
              <a:t>do coração-mente-							alma</a:t>
            </a:r>
            <a:r>
              <a:rPr lang="pt-BR" sz="4000" b="1" dirty="0"/>
              <a:t>.</a:t>
            </a:r>
            <a:endParaRPr lang="pt-BR" sz="40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50719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749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38136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728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41443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6924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8561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5496" y="44624"/>
            <a:ext cx="8229600" cy="1143000"/>
          </a:xfrm>
        </p:spPr>
        <p:txBody>
          <a:bodyPr/>
          <a:lstStyle/>
          <a:p>
            <a:r>
              <a:rPr lang="pt-BR" dirty="0" smtClean="0"/>
              <a:t>Aulas: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BF580-721E-4A29-B735-7F251A3691C6}" type="datetimeFigureOut">
              <a:rPr lang="pt-BR" smtClean="0"/>
              <a:pPr/>
              <a:t>28/09/2015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6A46-BABC-4054-99F4-B9FE40E331BE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Conteúdo 2"/>
          <p:cNvSpPr>
            <a:spLocks noGrp="1"/>
          </p:cNvSpPr>
          <p:nvPr>
            <p:ph idx="13"/>
          </p:nvPr>
        </p:nvSpPr>
        <p:spPr>
          <a:xfrm>
            <a:off x="-180528" y="908720"/>
            <a:ext cx="9433048" cy="5268243"/>
          </a:xfrm>
        </p:spPr>
        <p:txBody>
          <a:bodyPr>
            <a:normAutofit fontScale="92500" lnSpcReduction="20000"/>
          </a:bodyPr>
          <a:lstStyle/>
          <a:p>
            <a:r>
              <a:rPr lang="pt-BR" sz="3000" dirty="0"/>
              <a:t>1 - Abertura - Tudo começa na Mente </a:t>
            </a:r>
          </a:p>
          <a:p>
            <a:r>
              <a:rPr lang="pt-BR" sz="3000" dirty="0"/>
              <a:t>2- Considerações gerais sobre a humildade</a:t>
            </a:r>
          </a:p>
          <a:p>
            <a:r>
              <a:rPr lang="pt-BR" sz="3000" dirty="0"/>
              <a:t>3- Manifestações Orgulho </a:t>
            </a:r>
          </a:p>
          <a:p>
            <a:r>
              <a:rPr lang="pt-BR" sz="3000" dirty="0"/>
              <a:t>4- Orgulho - personagens bíblicos </a:t>
            </a:r>
          </a:p>
          <a:p>
            <a:r>
              <a:rPr lang="pt-BR" sz="3000" dirty="0"/>
              <a:t>5- O segredo do contentamento -  Filme Orgulho e Preconceito - grupos </a:t>
            </a:r>
          </a:p>
          <a:p>
            <a:r>
              <a:rPr lang="pt-BR" sz="3000" dirty="0"/>
              <a:t>6- A Humildade de Jesus - a grandeza redefinida e demonstrada </a:t>
            </a:r>
          </a:p>
          <a:p>
            <a:r>
              <a:rPr lang="pt-BR" sz="3000" dirty="0"/>
              <a:t>7- A prática da Verdadeira Humildade ao iniciar e findar cada dia-tenha um foco especial </a:t>
            </a:r>
          </a:p>
          <a:p>
            <a:r>
              <a:rPr lang="pt-BR" sz="3000" dirty="0"/>
              <a:t>8- Identificando Evidências da Graça e encorajando outros </a:t>
            </a:r>
          </a:p>
          <a:p>
            <a:r>
              <a:rPr lang="pt-BR" sz="3000" dirty="0"/>
              <a:t>9- Convidando e buscando a correção; respondendo às provações com humildade; um legado de Grandeza - testemunho e enceramento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245889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13674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BF580-721E-4A29-B735-7F251A3691C6}" type="datetimeFigureOut">
              <a:rPr lang="pt-BR" smtClean="0"/>
              <a:pPr/>
              <a:t>28/09/2015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6A46-BABC-4054-99F4-B9FE40E331BE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Retângulo 7"/>
          <p:cNvSpPr/>
          <p:nvPr userDrawn="1"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b="1" dirty="0" smtClean="0">
                <a:solidFill>
                  <a:srgbClr val="002060"/>
                </a:solidFill>
              </a:rPr>
              <a:t> </a:t>
            </a:r>
            <a:br>
              <a:rPr lang="pt-BR" b="1" dirty="0" smtClean="0">
                <a:solidFill>
                  <a:srgbClr val="002060"/>
                </a:solidFill>
              </a:rPr>
            </a:br>
            <a:r>
              <a:rPr lang="pt-BR" b="1" dirty="0" smtClean="0">
                <a:solidFill>
                  <a:srgbClr val="002060"/>
                </a:solidFill>
              </a:rPr>
              <a:t/>
            </a:r>
            <a:br>
              <a:rPr lang="pt-BR" b="1" dirty="0" smtClean="0">
                <a:solidFill>
                  <a:srgbClr val="002060"/>
                </a:solidFill>
              </a:rPr>
            </a:br>
            <a:endParaRPr lang="pt-BR" dirty="0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-207137" y="1052736"/>
            <a:ext cx="9351137" cy="896532"/>
          </a:xfrm>
        </p:spPr>
        <p:txBody>
          <a:bodyPr>
            <a:normAutofit/>
          </a:bodyPr>
          <a:lstStyle/>
          <a:p>
            <a:r>
              <a:rPr lang="pt-BR" b="1" dirty="0" smtClean="0"/>
              <a:t>“Temos </a:t>
            </a:r>
            <a:r>
              <a:rPr lang="pt-BR" b="1" dirty="0"/>
              <a:t>que cuidar com o que </a:t>
            </a:r>
            <a:r>
              <a:rPr lang="pt-BR" b="1" dirty="0" smtClean="0"/>
              <a:t>entra...</a:t>
            </a:r>
            <a:r>
              <a:rPr lang="pt-BR" b="1" dirty="0"/>
              <a:t>	</a:t>
            </a:r>
            <a:br>
              <a:rPr lang="pt-BR" b="1" dirty="0"/>
            </a:br>
            <a:r>
              <a:rPr lang="pt-BR" b="1" dirty="0" smtClean="0"/>
              <a:t>               com </a:t>
            </a:r>
            <a:r>
              <a:rPr lang="pt-BR" b="1" dirty="0"/>
              <a:t>o que eu deixo ficar </a:t>
            </a:r>
            <a:r>
              <a:rPr lang="pt-BR" b="1" dirty="0" smtClean="0"/>
              <a:t>lá...</a:t>
            </a:r>
            <a:br>
              <a:rPr lang="pt-BR" b="1" dirty="0" smtClean="0"/>
            </a:br>
            <a:r>
              <a:rPr lang="pt-BR" b="1" dirty="0" smtClean="0"/>
              <a:t>      e </a:t>
            </a:r>
            <a:r>
              <a:rPr lang="pt-BR" b="1" dirty="0"/>
              <a:t>com o </a:t>
            </a:r>
            <a:r>
              <a:rPr lang="pt-BR" b="1" dirty="0" smtClean="0"/>
              <a:t>que </a:t>
            </a:r>
            <a:r>
              <a:rPr lang="pt-BR" b="1" dirty="0"/>
              <a:t>sai da minha mente. </a:t>
            </a:r>
            <a:r>
              <a:rPr lang="pt-BR" b="1" dirty="0" smtClean="0"/>
              <a:t>”</a:t>
            </a:r>
            <a:endParaRPr lang="pt-BR" dirty="0"/>
          </a:p>
        </p:txBody>
      </p:sp>
      <p:pic>
        <p:nvPicPr>
          <p:cNvPr id="10" name="Imagem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137" y="2403369"/>
            <a:ext cx="9351137" cy="395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8707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6CD7-E98A-49E6-8608-C80E1FF26A52}" type="datetimeFigureOut">
              <a:rPr lang="pt-BR" smtClean="0"/>
              <a:t>28/09/2015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891D5-C31B-49A8-A7B3-1D23EB103D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45940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6CD7-E98A-49E6-8608-C80E1FF26A52}" type="datetimeFigureOut">
              <a:rPr lang="pt-BR" smtClean="0"/>
              <a:t>28/09/2015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891D5-C31B-49A8-A7B3-1D23EB103D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88847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6CD7-E98A-49E6-8608-C80E1FF26A52}" type="datetimeFigureOut">
              <a:rPr lang="pt-BR" smtClean="0"/>
              <a:t>28/09/2015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891D5-C31B-49A8-A7B3-1D23EB103D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26236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6CD7-E98A-49E6-8608-C80E1FF26A52}" type="datetimeFigureOut">
              <a:rPr lang="pt-BR" smtClean="0"/>
              <a:t>28/09/2015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891D5-C31B-49A8-A7B3-1D23EB103D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59661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6CD7-E98A-49E6-8608-C80E1FF26A52}" type="datetimeFigureOut">
              <a:rPr lang="pt-BR" smtClean="0"/>
              <a:t>28/09/2015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891D5-C31B-49A8-A7B3-1D23EB103D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65751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6CD7-E98A-49E6-8608-C80E1FF26A52}" type="datetimeFigureOut">
              <a:rPr lang="pt-BR" smtClean="0"/>
              <a:t>28/09/2015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891D5-C31B-49A8-A7B3-1D23EB103D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85367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6CD7-E98A-49E6-8608-C80E1FF26A52}" type="datetimeFigureOut">
              <a:rPr lang="pt-BR" smtClean="0"/>
              <a:t>28/09/2015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891D5-C31B-49A8-A7B3-1D23EB103D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14829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6CD7-E98A-49E6-8608-C80E1FF26A52}" type="datetimeFigureOut">
              <a:rPr lang="pt-BR" smtClean="0"/>
              <a:t>28/09/2015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891D5-C31B-49A8-A7B3-1D23EB103D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440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0"/>
            <a:ext cx="9505056" cy="7029400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 userDrawn="1"/>
        </p:nvSpPr>
        <p:spPr>
          <a:xfrm>
            <a:off x="-252536" y="409488"/>
            <a:ext cx="9144000" cy="1446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chemeClr val="accent2"/>
                </a:solidFill>
              </a:rPr>
              <a:t>TUDO COMEÇA NA MENTE</a:t>
            </a:r>
            <a:endParaRPr lang="pt-BR" b="1" dirty="0">
              <a:solidFill>
                <a:schemeClr val="accent2"/>
              </a:solidFill>
            </a:endParaRPr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81"/>
          <a:stretch/>
        </p:blipFill>
        <p:spPr>
          <a:xfrm>
            <a:off x="2221428" y="2010046"/>
            <a:ext cx="3962400" cy="397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4648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6CD7-E98A-49E6-8608-C80E1FF26A52}" type="datetimeFigureOut">
              <a:rPr lang="pt-BR" smtClean="0"/>
              <a:t>28/09/2015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891D5-C31B-49A8-A7B3-1D23EB103D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54296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6CD7-E98A-49E6-8608-C80E1FF26A52}" type="datetimeFigureOut">
              <a:rPr lang="pt-BR" smtClean="0"/>
              <a:t>28/09/2015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891D5-C31B-49A8-A7B3-1D23EB103D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45797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6CD7-E98A-49E6-8608-C80E1FF26A52}" type="datetimeFigureOut">
              <a:rPr lang="pt-BR" smtClean="0"/>
              <a:t>28/09/2015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891D5-C31B-49A8-A7B3-1D23EB103D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13396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6CD7-E98A-49E6-8608-C80E1FF26A52}" type="datetimeFigureOut">
              <a:rPr lang="pt-BR" smtClean="0"/>
              <a:t>28/09/2015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891D5-C31B-49A8-A7B3-1D23EB103D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7444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6CD7-E98A-49E6-8608-C80E1FF26A52}" type="datetimeFigureOut">
              <a:rPr lang="pt-BR" smtClean="0"/>
              <a:t>28/09/2015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891D5-C31B-49A8-A7B3-1D23EB103D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45286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6CD7-E98A-49E6-8608-C80E1FF26A52}" type="datetimeFigureOut">
              <a:rPr lang="pt-BR" smtClean="0"/>
              <a:t>28/09/2015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891D5-C31B-49A8-A7B3-1D23EB103D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73238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55576" y="980728"/>
            <a:ext cx="6858000" cy="2387600"/>
          </a:xfrm>
        </p:spPr>
        <p:txBody>
          <a:bodyPr anchor="b"/>
          <a:lstStyle>
            <a:lvl1pPr algn="ctr">
              <a:defRPr sz="4000"/>
            </a:lvl1pPr>
          </a:lstStyle>
          <a:p>
            <a:r>
              <a:rPr lang="pt-BR" b="1" dirty="0" smtClean="0">
                <a:solidFill>
                  <a:srgbClr val="002060"/>
                </a:solidFill>
              </a:rPr>
              <a:t>SOU EU MESMO! </a:t>
            </a:r>
            <a:br>
              <a:rPr lang="pt-BR" b="1" dirty="0" smtClean="0">
                <a:solidFill>
                  <a:srgbClr val="002060"/>
                </a:solidFill>
              </a:rPr>
            </a:br>
            <a:r>
              <a:rPr lang="pt-BR" b="1" dirty="0" smtClean="0">
                <a:solidFill>
                  <a:srgbClr val="002060"/>
                </a:solidFill>
              </a:rPr>
              <a:t/>
            </a:r>
            <a:br>
              <a:rPr lang="pt-BR" b="1" dirty="0" smtClean="0">
                <a:solidFill>
                  <a:srgbClr val="002060"/>
                </a:solidFill>
              </a:rPr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996952"/>
            <a:ext cx="6858000" cy="1655762"/>
          </a:xfrm>
        </p:spPr>
        <p:txBody>
          <a:bodyPr/>
          <a:lstStyle>
            <a:lvl1pPr marL="0" indent="0" algn="ctr">
              <a:buNone/>
              <a:defRPr sz="4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b="1" dirty="0" smtClean="0">
                <a:solidFill>
                  <a:srgbClr val="002060"/>
                </a:solidFill>
              </a:rPr>
              <a:t/>
            </a:r>
            <a:br>
              <a:rPr lang="pt-BR" b="1" dirty="0" smtClean="0">
                <a:solidFill>
                  <a:srgbClr val="002060"/>
                </a:solidFill>
              </a:rPr>
            </a:br>
            <a:r>
              <a:rPr lang="pt-BR" b="1" dirty="0" smtClean="0">
                <a:solidFill>
                  <a:srgbClr val="002060"/>
                </a:solidFill>
              </a:rPr>
              <a:t/>
            </a:r>
            <a:br>
              <a:rPr lang="pt-BR" b="1" dirty="0" smtClean="0">
                <a:solidFill>
                  <a:srgbClr val="002060"/>
                </a:solidFill>
              </a:rPr>
            </a:br>
            <a:r>
              <a:rPr lang="pt-BR" b="1" dirty="0" smtClean="0">
                <a:solidFill>
                  <a:srgbClr val="002060"/>
                </a:solidFill>
              </a:rPr>
              <a:t>– Eu sou meu maior inimigo!!!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0B94E-A61B-4BD6-99AB-5233333A1C78}" type="datetimeFigureOut">
              <a:rPr lang="pt-BR" smtClean="0"/>
              <a:t>28/09/2015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D6CC-7290-44F9-A28C-290157E8AF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52972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0B94E-A61B-4BD6-99AB-5233333A1C78}" type="datetimeFigureOut">
              <a:rPr lang="pt-BR" smtClean="0"/>
              <a:t>28/09/2015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D6CC-7290-44F9-A28C-290157E8AF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48545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0B94E-A61B-4BD6-99AB-5233333A1C78}" type="datetimeFigureOut">
              <a:rPr lang="pt-BR" smtClean="0"/>
              <a:t>28/09/2015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D6CC-7290-44F9-A28C-290157E8AF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79710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0B94E-A61B-4BD6-99AB-5233333A1C78}" type="datetimeFigureOut">
              <a:rPr lang="pt-BR" smtClean="0"/>
              <a:t>28/09/2015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D6CC-7290-44F9-A28C-290157E8AF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720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2185" y="620688"/>
            <a:ext cx="9314089" cy="569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5942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0B94E-A61B-4BD6-99AB-5233333A1C78}" type="datetimeFigureOut">
              <a:rPr lang="pt-BR" smtClean="0"/>
              <a:t>28/09/2015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D6CC-7290-44F9-A28C-290157E8AF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69512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0B94E-A61B-4BD6-99AB-5233333A1C78}" type="datetimeFigureOut">
              <a:rPr lang="pt-BR" smtClean="0"/>
              <a:t>28/09/2015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D6CC-7290-44F9-A28C-290157E8AF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30198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0B94E-A61B-4BD6-99AB-5233333A1C78}" type="datetimeFigureOut">
              <a:rPr lang="pt-BR" smtClean="0"/>
              <a:t>28/09/2015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D6CC-7290-44F9-A28C-290157E8AF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8674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0B94E-A61B-4BD6-99AB-5233333A1C78}" type="datetimeFigureOut">
              <a:rPr lang="pt-BR" smtClean="0"/>
              <a:t>28/09/2015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D6CC-7290-44F9-A28C-290157E8AF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59515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0B94E-A61B-4BD6-99AB-5233333A1C78}" type="datetimeFigureOut">
              <a:rPr lang="pt-BR" smtClean="0"/>
              <a:t>28/09/2015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D6CC-7290-44F9-A28C-290157E8AF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23465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0B94E-A61B-4BD6-99AB-5233333A1C78}" type="datetimeFigureOut">
              <a:rPr lang="pt-BR" smtClean="0"/>
              <a:t>28/09/2015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D6CC-7290-44F9-A28C-290157E8AF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26080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0B94E-A61B-4BD6-99AB-5233333A1C78}" type="datetimeFigureOut">
              <a:rPr lang="pt-BR" smtClean="0"/>
              <a:t>28/09/2015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D6CC-7290-44F9-A28C-290157E8AF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2634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67544" y="6525344"/>
            <a:ext cx="2123256" cy="196131"/>
          </a:xfrm>
        </p:spPr>
        <p:txBody>
          <a:bodyPr/>
          <a:lstStyle/>
          <a:p>
            <a:fld id="{769BF580-721E-4A29-B735-7F251A3691C6}" type="datetimeFigureOut">
              <a:rPr lang="pt-BR" smtClean="0"/>
              <a:pPr/>
              <a:t>28/09/2015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6A46-BABC-4054-99F4-B9FE40E331BE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5" name="Retângulo 4"/>
          <p:cNvSpPr/>
          <p:nvPr userDrawn="1"/>
        </p:nvSpPr>
        <p:spPr>
          <a:xfrm>
            <a:off x="2411760" y="141277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BR" dirty="0"/>
          </a:p>
        </p:txBody>
      </p:sp>
      <p:sp>
        <p:nvSpPr>
          <p:cNvPr id="6" name="Retângulo 5"/>
          <p:cNvSpPr/>
          <p:nvPr userDrawn="1"/>
        </p:nvSpPr>
        <p:spPr>
          <a:xfrm>
            <a:off x="107504" y="3140968"/>
            <a:ext cx="9036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1800" b="1" dirty="0" smtClean="0"/>
          </a:p>
        </p:txBody>
      </p:sp>
      <p:sp>
        <p:nvSpPr>
          <p:cNvPr id="7" name="Título 1"/>
          <p:cNvSpPr>
            <a:spLocks noGrp="1"/>
          </p:cNvSpPr>
          <p:nvPr>
            <p:ph type="ctrTitle" hasCustomPrompt="1"/>
          </p:nvPr>
        </p:nvSpPr>
        <p:spPr>
          <a:xfrm>
            <a:off x="-180528" y="889008"/>
            <a:ext cx="9036497" cy="2900032"/>
          </a:xfrm>
        </p:spPr>
        <p:txBody>
          <a:bodyPr>
            <a:normAutofit fontScale="9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t-BR" sz="27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Mente</a:t>
            </a:r>
            <a:r>
              <a:rPr lang="pt-BR" sz="2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um compartimento </a:t>
            </a:r>
            <a:r>
              <a:rPr lang="pt-BR" sz="27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complexo...</a:t>
            </a:r>
            <a:br>
              <a:rPr lang="pt-BR" sz="27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7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pensamentos</a:t>
            </a:r>
            <a:r>
              <a:rPr lang="pt-BR" sz="2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coração, crenças, compreensão, julgamentos, consciência, memória</a:t>
            </a:r>
            <a:r>
              <a:rPr lang="pt-BR" sz="27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</a:t>
            </a:r>
            <a:br>
              <a:rPr lang="pt-BR" sz="27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7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 </a:t>
            </a:r>
            <a:r>
              <a:rPr lang="pt-BR" sz="2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tudo aquilo que nos faz pensar</a:t>
            </a:r>
            <a:r>
              <a:rPr lang="pt-BR" sz="27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</a:t>
            </a:r>
            <a:br>
              <a:rPr lang="pt-BR" sz="27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7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Afeições =</a:t>
            </a:r>
            <a:r>
              <a:rPr lang="pt-BR" sz="2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7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expressas </a:t>
            </a:r>
            <a:r>
              <a:rPr lang="pt-BR" sz="2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pelos nossos anseios, desejos, sentimentos, emoções e imaginação.</a:t>
            </a:r>
            <a:br>
              <a:rPr lang="pt-BR" sz="2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dirty="0"/>
          </a:p>
        </p:txBody>
      </p:sp>
      <p:sp>
        <p:nvSpPr>
          <p:cNvPr id="8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07504" y="3573016"/>
            <a:ext cx="9036496" cy="2520280"/>
          </a:xfrm>
        </p:spPr>
        <p:txBody>
          <a:bodyPr>
            <a:normAutofit fontScale="92500"/>
          </a:bodyPr>
          <a:lstStyle>
            <a:lvl1pPr marL="0" indent="0">
              <a:buNone/>
              <a:defRPr/>
            </a:lvl1pPr>
          </a:lstStyle>
          <a:p>
            <a:r>
              <a:rPr lang="pt-BR" sz="2800" dirty="0" smtClean="0"/>
              <a:t>a mente é responsável: </a:t>
            </a:r>
          </a:p>
          <a:p>
            <a:r>
              <a:rPr lang="pt-BR" sz="2800" dirty="0" smtClean="0"/>
              <a:t>Pelo o que eu penso (pensamento)</a:t>
            </a:r>
          </a:p>
          <a:p>
            <a:r>
              <a:rPr lang="pt-BR" sz="2800" dirty="0" smtClean="0"/>
              <a:t>Pelo que eu faço (escolhas e atitudes)</a:t>
            </a:r>
          </a:p>
          <a:p>
            <a:r>
              <a:rPr lang="pt-BR" sz="2800" dirty="0" smtClean="0"/>
              <a:t>Pelo que eu sinto (afeições e sentimentos)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63593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529803"/>
            <a:ext cx="8229600" cy="1143000"/>
          </a:xfrm>
        </p:spPr>
        <p:txBody>
          <a:bodyPr/>
          <a:lstStyle/>
          <a:p>
            <a:r>
              <a:rPr lang="pt-BR" dirty="0" smtClean="0"/>
              <a:t>Pensar...atividade constante!</a:t>
            </a:r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BF580-721E-4A29-B735-7F251A3691C6}" type="datetimeFigureOut">
              <a:rPr lang="pt-BR" smtClean="0"/>
              <a:pPr/>
              <a:t>28/09/2015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6A46-BABC-4054-99F4-B9FE40E331BE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686" y="1528263"/>
            <a:ext cx="4972627" cy="497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367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12968" y="6198174"/>
            <a:ext cx="2673623" cy="6597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 smtClean="0"/>
              <a:t>Clique para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323528" y="6264152"/>
            <a:ext cx="2794314" cy="360397"/>
          </a:xfrm>
        </p:spPr>
        <p:txBody>
          <a:bodyPr/>
          <a:lstStyle/>
          <a:p>
            <a:fld id="{769BF580-721E-4A29-B735-7F251A3691C6}" type="datetimeFigureOut">
              <a:rPr lang="pt-BR" smtClean="0"/>
              <a:pPr/>
              <a:t>28/09/2015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6A46-BABC-4054-99F4-B9FE40E331BE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Título 1"/>
          <p:cNvSpPr>
            <a:spLocks noGrp="1"/>
          </p:cNvSpPr>
          <p:nvPr>
            <p:ph type="ctrTitle"/>
          </p:nvPr>
        </p:nvSpPr>
        <p:spPr>
          <a:xfrm>
            <a:off x="193963" y="1916832"/>
            <a:ext cx="8756073" cy="2401599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O pensamento é responsável pela nossa conduta da vida ????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832778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ctrTitle"/>
          </p:nvPr>
        </p:nvSpPr>
        <p:spPr>
          <a:xfrm>
            <a:off x="0" y="593437"/>
            <a:ext cx="9144000" cy="995362"/>
          </a:xfrm>
        </p:spPr>
        <p:txBody>
          <a:bodyPr/>
          <a:lstStyle/>
          <a:p>
            <a:r>
              <a:rPr lang="pt-BR" b="1" dirty="0" smtClean="0"/>
              <a:t>Meus pensamentos X  Palavra de Deus</a:t>
            </a:r>
            <a:endParaRPr lang="pt-BR" b="1" dirty="0"/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352" y="1802598"/>
            <a:ext cx="4315296" cy="431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568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ctrTitle"/>
          </p:nvPr>
        </p:nvSpPr>
        <p:spPr>
          <a:xfrm>
            <a:off x="-108520" y="33265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Como seguidoras </a:t>
            </a:r>
            <a:r>
              <a:rPr lang="pt-BR" b="1" dirty="0"/>
              <a:t>de Cristo </a:t>
            </a:r>
            <a:r>
              <a:rPr lang="pt-BR" b="1" dirty="0" smtClean="0"/>
              <a:t>temos </a:t>
            </a:r>
            <a:r>
              <a:rPr lang="pt-BR" b="1" dirty="0"/>
              <a:t>escolhas a respeito do estado de suas </a:t>
            </a:r>
            <a:r>
              <a:rPr lang="pt-BR" b="1" dirty="0" smtClean="0"/>
              <a:t>mentes???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5" name="Picture 2" descr="http://24.media.tumblr.com/tumblr_ltszmoP7cg1qmqls8o1_5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702" y="1844824"/>
            <a:ext cx="4765556" cy="44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781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BF580-721E-4A29-B735-7F251A3691C6}" type="datetimeFigureOut">
              <a:rPr lang="pt-BR" smtClean="0"/>
              <a:pPr/>
              <a:t>28/09/2015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16A46-BABC-4054-99F4-B9FE40E331BE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123" y="1"/>
            <a:ext cx="9326970" cy="6995226"/>
          </a:xfrm>
          <a:prstGeom prst="rect">
            <a:avLst/>
          </a:prstGeom>
        </p:spPr>
      </p:pic>
      <p:sp>
        <p:nvSpPr>
          <p:cNvPr id="9" name="CaixaDeTexto 8"/>
          <p:cNvSpPr txBox="1"/>
          <p:nvPr userDrawn="1"/>
        </p:nvSpPr>
        <p:spPr>
          <a:xfrm>
            <a:off x="0" y="119697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Humildade – A verdadeira grandeza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/>
          <p:nvPr userDrawn="1"/>
        </p:nvSpPr>
        <p:spPr>
          <a:xfrm>
            <a:off x="72008" y="6381328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dirty="0" smtClean="0">
                <a:solidFill>
                  <a:schemeClr val="bg1"/>
                </a:solidFill>
              </a:rPr>
              <a:t> Fátima</a:t>
            </a:r>
            <a:r>
              <a:rPr lang="pt-BR" b="1" baseline="0" dirty="0" smtClean="0">
                <a:solidFill>
                  <a:schemeClr val="bg1"/>
                </a:solidFill>
              </a:rPr>
              <a:t> Uzun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15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0" r:id="rId2"/>
    <p:sldLayoutId id="2147483649" r:id="rId3"/>
    <p:sldLayoutId id="2147483651" r:id="rId4"/>
    <p:sldLayoutId id="2147483655" r:id="rId5"/>
    <p:sldLayoutId id="2147483652" r:id="rId6"/>
    <p:sldLayoutId id="2147483653" r:id="rId7"/>
    <p:sldLayoutId id="2147483656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57" r:id="rId21"/>
    <p:sldLayoutId id="2147483696" r:id="rId22"/>
    <p:sldLayoutId id="2147483697" r:id="rId23"/>
    <p:sldLayoutId id="2147483698" r:id="rId2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66CD7-E98A-49E6-8608-C80E1FF26A52}" type="datetimeFigureOut">
              <a:rPr lang="pt-BR" smtClean="0"/>
              <a:t>28/09/2015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891D5-C31B-49A8-A7B3-1D23EB103D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69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0" y="105273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z="3200" b="1" dirty="0" smtClean="0"/>
              <a:t>. Estou disposta a pecar, por menor que seja o pecado para conseguir ou manter o que quero?</a:t>
            </a:r>
            <a:br>
              <a:rPr lang="pt-BR" sz="3200" b="1" dirty="0" smtClean="0"/>
            </a:b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3068960"/>
            <a:ext cx="8388424" cy="1512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. Tenho alguma reação pecaminosa se não conseguir manter ou se perder o que mais quero? </a:t>
            </a:r>
          </a:p>
          <a:p>
            <a:pPr lvl="0"/>
            <a:r>
              <a:rPr lang="pt-BR" dirty="0" smtClean="0"/>
              <a:t>(Ira, gritaria, ódio, ataque de estupidez...).</a:t>
            </a:r>
          </a:p>
          <a:p>
            <a:pPr lvl="0"/>
            <a:endParaRPr lang="pt-BR" dirty="0" smtClean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0B94E-A61B-4BD6-99AB-5233333A1C78}" type="datetimeFigureOut">
              <a:rPr lang="pt-BR" smtClean="0"/>
              <a:t>28/09/2015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9D6CC-7290-44F9-A28C-290157E8AF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9239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32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conselhobiblico.com/2015/08/10/vencendo-o-espirito-critico/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4.xml"/><Relationship Id="rId5" Type="http://schemas.openxmlformats.org/officeDocument/2006/relationships/hyperlink" Target="http://conselhobiblico.com/author/conselhobiblico/" TargetMode="External"/><Relationship Id="rId4" Type="http://schemas.openxmlformats.org/officeDocument/2006/relationships/image" Target="../media/image2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conselhobiblico.com/author/conselhobiblico/" TargetMode="External"/><Relationship Id="rId2" Type="http://schemas.openxmlformats.org/officeDocument/2006/relationships/hyperlink" Target="http://conselhobiblico.com/2015/08/10/vencendo-o-espirito-critico/" TargetMode="External"/><Relationship Id="rId1" Type="http://schemas.openxmlformats.org/officeDocument/2006/relationships/slideLayout" Target="../slideLayouts/slideLayout23.xml"/><Relationship Id="rId5" Type="http://schemas.openxmlformats.org/officeDocument/2006/relationships/hyperlink" Target="http://www.bibliaonline.com.br/acf" TargetMode="External"/><Relationship Id="rId4" Type="http://schemas.openxmlformats.org/officeDocument/2006/relationships/hyperlink" Target="http://www.bibliaonline.com.br/nvi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Identificando evidências da graça</a:t>
            </a:r>
            <a:endParaRPr lang="pt-BR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idx="4294967295"/>
          </p:nvPr>
        </p:nvSpPr>
        <p:spPr>
          <a:xfrm>
            <a:off x="107504" y="6453336"/>
            <a:ext cx="3096344" cy="32962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pt-BR" b="1" dirty="0" smtClean="0">
                <a:solidFill>
                  <a:schemeClr val="bg1"/>
                </a:solidFill>
              </a:rPr>
              <a:t>Ministério de Mulheres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82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43608" y="1844824"/>
            <a:ext cx="7488832" cy="5184576"/>
          </a:xfrm>
        </p:spPr>
        <p:txBody>
          <a:bodyPr>
            <a:normAutofit fontScale="90000"/>
          </a:bodyPr>
          <a:lstStyle/>
          <a:p>
            <a:r>
              <a:rPr lang="pt-BR" b="1" i="1" dirty="0">
                <a:solidFill>
                  <a:srgbClr val="FF0000"/>
                </a:solidFill>
              </a:rPr>
              <a:t/>
            </a:r>
            <a:br>
              <a:rPr lang="pt-BR" b="1" i="1" dirty="0">
                <a:solidFill>
                  <a:srgbClr val="FF0000"/>
                </a:solidFill>
              </a:rPr>
            </a:br>
            <a:r>
              <a:rPr lang="pt-BR" i="1" dirty="0">
                <a:solidFill>
                  <a:srgbClr val="FF0000"/>
                </a:solidFill>
                <a:latin typeface="+mn-lt"/>
              </a:rPr>
              <a:t/>
            </a:r>
            <a:br>
              <a:rPr lang="pt-BR" i="1" dirty="0">
                <a:solidFill>
                  <a:srgbClr val="FF0000"/>
                </a:solidFill>
                <a:latin typeface="+mn-lt"/>
              </a:rPr>
            </a:b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Há vários fatores que podem contribuir para o desenvolvimento de um espírito crítico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...</a:t>
            </a:r>
            <a:r>
              <a:rPr lang="pt-BR" dirty="0"/>
              <a:t/>
            </a:r>
            <a:br>
              <a:rPr lang="pt-BR" dirty="0"/>
            </a:br>
            <a:r>
              <a:rPr lang="pt-BR" b="1" i="1" dirty="0">
                <a:solidFill>
                  <a:srgbClr val="FF0000"/>
                </a:solidFill>
                <a:latin typeface="+mn-lt"/>
              </a:rPr>
              <a:t/>
            </a:r>
            <a:br>
              <a:rPr lang="pt-BR" b="1" i="1" dirty="0">
                <a:solidFill>
                  <a:srgbClr val="FF0000"/>
                </a:solidFill>
                <a:latin typeface="+mn-lt"/>
              </a:rPr>
            </a:br>
            <a:r>
              <a:rPr lang="pt-BR" b="1" i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pt-BR" b="1" i="1" dirty="0" smtClean="0">
                <a:solidFill>
                  <a:srgbClr val="FF0000"/>
                </a:solidFill>
                <a:latin typeface="+mn-lt"/>
              </a:rPr>
            </a:br>
            <a:r>
              <a:rPr lang="pt-BR" b="1" i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pt-BR" b="1" i="1" dirty="0" smtClean="0">
                <a:solidFill>
                  <a:srgbClr val="FF0000"/>
                </a:solidFill>
                <a:latin typeface="+mn-lt"/>
              </a:rPr>
            </a:br>
            <a:endParaRPr lang="pt-BR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99592" y="4437112"/>
            <a:ext cx="8244408" cy="1944216"/>
          </a:xfrm>
        </p:spPr>
        <p:txBody>
          <a:bodyPr>
            <a:normAutofit/>
          </a:bodyPr>
          <a:lstStyle/>
          <a:p>
            <a:r>
              <a:rPr lang="pt-BR" sz="11200" dirty="0" smtClean="0"/>
              <a:t>   </a:t>
            </a:r>
            <a:endParaRPr lang="pt-BR" sz="4500" dirty="0"/>
          </a:p>
        </p:txBody>
      </p:sp>
    </p:spTree>
    <p:extLst>
      <p:ext uri="{BB962C8B-B14F-4D97-AF65-F5344CB8AC3E}">
        <p14:creationId xmlns:p14="http://schemas.microsoft.com/office/powerpoint/2010/main" val="122412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1655763" y="1196975"/>
            <a:ext cx="7488237" cy="5184775"/>
          </a:xfrm>
        </p:spPr>
        <p:txBody>
          <a:bodyPr>
            <a:normAutofit fontScale="90000"/>
          </a:bodyPr>
          <a:lstStyle/>
          <a:p>
            <a:r>
              <a:rPr lang="pt-BR" sz="3100" b="1" i="1" dirty="0" smtClean="0">
                <a:solidFill>
                  <a:srgbClr val="FF0000"/>
                </a:solidFill>
              </a:rPr>
              <a:t/>
            </a:r>
            <a:br>
              <a:rPr lang="pt-BR" sz="3100" b="1" i="1" dirty="0" smtClean="0">
                <a:solidFill>
                  <a:srgbClr val="FF0000"/>
                </a:solidFill>
              </a:rPr>
            </a:br>
            <a:r>
              <a:rPr lang="pt-BR" sz="3100" i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pt-BR" sz="3100" i="1" dirty="0" smtClean="0">
                <a:solidFill>
                  <a:srgbClr val="FF0000"/>
                </a:solidFill>
                <a:latin typeface="+mn-lt"/>
              </a:rPr>
            </a:br>
            <a:r>
              <a:rPr lang="pt-BR" sz="3100" i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pt-BR" sz="3100" i="1" dirty="0" smtClean="0">
                <a:solidFill>
                  <a:srgbClr val="FF0000"/>
                </a:solidFill>
                <a:latin typeface="+mn-lt"/>
              </a:rPr>
            </a:br>
            <a:r>
              <a:rPr lang="pt-BR" sz="3100" i="1" dirty="0">
                <a:solidFill>
                  <a:srgbClr val="FF0000"/>
                </a:solidFill>
                <a:latin typeface="+mn-lt"/>
              </a:rPr>
              <a:t/>
            </a:r>
            <a:br>
              <a:rPr lang="pt-BR" sz="3100" i="1" dirty="0">
                <a:solidFill>
                  <a:srgbClr val="FF0000"/>
                </a:solidFill>
                <a:latin typeface="+mn-lt"/>
              </a:rPr>
            </a:br>
            <a:r>
              <a:rPr lang="pt-BR" sz="3100" i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pt-BR" sz="3100" i="1" dirty="0" smtClean="0">
                <a:solidFill>
                  <a:srgbClr val="FF0000"/>
                </a:solidFill>
                <a:latin typeface="+mn-lt"/>
              </a:rPr>
            </a:br>
            <a:r>
              <a:rPr lang="pt-BR" sz="3100" i="1" dirty="0">
                <a:solidFill>
                  <a:srgbClr val="FF0000"/>
                </a:solidFill>
                <a:latin typeface="+mn-lt"/>
              </a:rPr>
              <a:t/>
            </a:r>
            <a:br>
              <a:rPr lang="pt-BR" sz="3100" i="1" dirty="0">
                <a:solidFill>
                  <a:srgbClr val="FF0000"/>
                </a:solidFill>
                <a:latin typeface="+mn-lt"/>
              </a:rPr>
            </a:br>
            <a:r>
              <a:rPr lang="pt-BR" sz="3100" i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pt-BR" sz="3100" i="1" dirty="0" smtClean="0">
                <a:solidFill>
                  <a:srgbClr val="FF0000"/>
                </a:solidFill>
                <a:latin typeface="+mn-lt"/>
              </a:rPr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b="1" i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pt-BR" b="1" i="1" dirty="0" smtClean="0">
                <a:solidFill>
                  <a:srgbClr val="FF0000"/>
                </a:solidFill>
                <a:latin typeface="+mn-lt"/>
              </a:rPr>
            </a:br>
            <a:r>
              <a:rPr lang="pt-BR" b="1" i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pt-BR" b="1" i="1" dirty="0" smtClean="0">
                <a:solidFill>
                  <a:srgbClr val="FF0000"/>
                </a:solidFill>
                <a:latin typeface="+mn-lt"/>
              </a:rPr>
            </a:br>
            <a:r>
              <a:rPr lang="pt-BR" b="1" i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pt-BR" b="1" i="1" dirty="0" smtClean="0">
                <a:solidFill>
                  <a:srgbClr val="FF0000"/>
                </a:solidFill>
                <a:latin typeface="+mn-lt"/>
              </a:rPr>
            </a:br>
            <a:endParaRPr lang="pt-BR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323850" y="981075"/>
            <a:ext cx="8820150" cy="540067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t-BR" sz="4500" b="1" dirty="0"/>
              <a:t>1. O “Fator EU”</a:t>
            </a:r>
          </a:p>
          <a:p>
            <a:r>
              <a:rPr lang="pt-BR" sz="4500" b="1" dirty="0" smtClean="0"/>
              <a:t>inclui </a:t>
            </a:r>
            <a:r>
              <a:rPr lang="pt-BR" sz="4500" b="1" dirty="0"/>
              <a:t>ciúmes ou inveja, vingança, raiva, ódio e </a:t>
            </a:r>
            <a:r>
              <a:rPr lang="pt-BR" sz="4500" b="1" dirty="0" smtClean="0"/>
              <a:t>rancores...procuro </a:t>
            </a:r>
            <a:r>
              <a:rPr lang="pt-BR" sz="4500" b="1" dirty="0"/>
              <a:t>falhas, erros da outra pessoa a fim de obter uma recompensa </a:t>
            </a:r>
            <a:r>
              <a:rPr lang="pt-BR" sz="4500" b="1" dirty="0" smtClean="0"/>
              <a:t>pessoal/satisfação </a:t>
            </a:r>
            <a:r>
              <a:rPr lang="pt-BR" sz="4500" b="1" dirty="0"/>
              <a:t>pessoal.</a:t>
            </a:r>
          </a:p>
          <a:p>
            <a:pPr marL="0" indent="0">
              <a:buNone/>
            </a:pPr>
            <a:r>
              <a:rPr lang="pt-BR" sz="4500" b="1" dirty="0"/>
              <a:t>2. O “Fator Medo”</a:t>
            </a:r>
          </a:p>
          <a:p>
            <a:r>
              <a:rPr lang="pt-BR" sz="4500" b="1" dirty="0" smtClean="0"/>
              <a:t>envolve </a:t>
            </a:r>
            <a:r>
              <a:rPr lang="pt-BR" sz="4500" b="1" dirty="0"/>
              <a:t>sentir-se ameaçado por alguém ou ansioso em relação a alguém, e produz um espírito crítico como forma de </a:t>
            </a:r>
            <a:r>
              <a:rPr lang="pt-BR" sz="4500" b="1" dirty="0" smtClean="0"/>
              <a:t>proteção/defesa </a:t>
            </a:r>
            <a:r>
              <a:rPr lang="pt-BR" sz="4500" b="1" dirty="0"/>
              <a:t>pessoal.</a:t>
            </a:r>
          </a:p>
          <a:p>
            <a:pPr marL="0" indent="0">
              <a:buNone/>
            </a:pPr>
            <a:r>
              <a:rPr lang="pt-BR" sz="4500" b="1" dirty="0"/>
              <a:t>3. O “Fator Controle”</a:t>
            </a:r>
          </a:p>
          <a:p>
            <a:r>
              <a:rPr lang="pt-BR" sz="4500" b="1" dirty="0" smtClean="0"/>
              <a:t>envolve </a:t>
            </a:r>
            <a:r>
              <a:rPr lang="pt-BR" sz="4500" b="1" dirty="0"/>
              <a:t>o senso de perda de controle, e então a prática de </a:t>
            </a:r>
            <a:r>
              <a:rPr lang="pt-BR" sz="4500" b="1" dirty="0" smtClean="0"/>
              <a:t>manipular/envergonhar </a:t>
            </a:r>
            <a:r>
              <a:rPr lang="pt-BR" sz="4500" b="1" dirty="0"/>
              <a:t>a outra pessoa com o propósito de retomar o controle da situação.</a:t>
            </a:r>
          </a:p>
          <a:p>
            <a:endParaRPr lang="pt-BR" sz="4500" dirty="0"/>
          </a:p>
        </p:txBody>
      </p:sp>
    </p:spTree>
    <p:extLst>
      <p:ext uri="{BB962C8B-B14F-4D97-AF65-F5344CB8AC3E}">
        <p14:creationId xmlns:p14="http://schemas.microsoft.com/office/powerpoint/2010/main" val="278082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348880"/>
            <a:ext cx="9324528" cy="391591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876" y="620688"/>
            <a:ext cx="8496944" cy="1440160"/>
          </a:xfrm>
        </p:spPr>
        <p:txBody>
          <a:bodyPr>
            <a:normAutofit/>
          </a:bodyPr>
          <a:lstStyle/>
          <a:p>
            <a:r>
              <a:rPr lang="pt-BR" b="1" dirty="0"/>
              <a:t>	</a:t>
            </a:r>
            <a:r>
              <a:rPr lang="pt-BR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EFEITOS DE UM ESPÍRITO CRÍTICO</a:t>
            </a:r>
            <a:endParaRPr lang="pt-BR" sz="4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99592" y="4437112"/>
            <a:ext cx="8244408" cy="1944216"/>
          </a:xfrm>
        </p:spPr>
        <p:txBody>
          <a:bodyPr>
            <a:normAutofit/>
          </a:bodyPr>
          <a:lstStyle/>
          <a:p>
            <a:r>
              <a:rPr lang="pt-BR" sz="11200" dirty="0" smtClean="0"/>
              <a:t>   </a:t>
            </a:r>
            <a:endParaRPr lang="pt-BR" sz="4500" dirty="0"/>
          </a:p>
        </p:txBody>
      </p:sp>
      <p:sp>
        <p:nvSpPr>
          <p:cNvPr id="5" name="Retângulo 4"/>
          <p:cNvSpPr/>
          <p:nvPr/>
        </p:nvSpPr>
        <p:spPr>
          <a:xfrm>
            <a:off x="4860032" y="623731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900" dirty="0"/>
              <a:t>https://uploads.socialspirit.com.br/fanfics/historias/fanfiction-fall-out-boy-efeito-domino-2230942,210720141153.jpg</a:t>
            </a:r>
          </a:p>
        </p:txBody>
      </p:sp>
    </p:spTree>
    <p:extLst>
      <p:ext uri="{BB962C8B-B14F-4D97-AF65-F5344CB8AC3E}">
        <p14:creationId xmlns:p14="http://schemas.microsoft.com/office/powerpoint/2010/main" val="335985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1655763" y="1196975"/>
            <a:ext cx="7488237" cy="5184775"/>
          </a:xfrm>
        </p:spPr>
        <p:txBody>
          <a:bodyPr>
            <a:normAutofit fontScale="90000"/>
          </a:bodyPr>
          <a:lstStyle/>
          <a:p>
            <a:r>
              <a:rPr lang="pt-BR" sz="3100" b="1" i="1" dirty="0" smtClean="0">
                <a:solidFill>
                  <a:srgbClr val="FF0000"/>
                </a:solidFill>
              </a:rPr>
              <a:t/>
            </a:r>
            <a:br>
              <a:rPr lang="pt-BR" sz="3100" b="1" i="1" dirty="0" smtClean="0">
                <a:solidFill>
                  <a:srgbClr val="FF0000"/>
                </a:solidFill>
              </a:rPr>
            </a:br>
            <a:r>
              <a:rPr lang="pt-BR" sz="3100" i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pt-BR" sz="3100" i="1" dirty="0" smtClean="0">
                <a:solidFill>
                  <a:srgbClr val="FF0000"/>
                </a:solidFill>
                <a:latin typeface="+mn-lt"/>
              </a:rPr>
            </a:br>
            <a:r>
              <a:rPr lang="pt-BR" sz="3100" i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pt-BR" sz="3100" i="1" dirty="0" smtClean="0">
                <a:solidFill>
                  <a:srgbClr val="FF0000"/>
                </a:solidFill>
                <a:latin typeface="+mn-lt"/>
              </a:rPr>
            </a:br>
            <a:r>
              <a:rPr lang="pt-BR" sz="3100" i="1" dirty="0">
                <a:solidFill>
                  <a:srgbClr val="FF0000"/>
                </a:solidFill>
                <a:latin typeface="+mn-lt"/>
              </a:rPr>
              <a:t/>
            </a:r>
            <a:br>
              <a:rPr lang="pt-BR" sz="3100" i="1" dirty="0">
                <a:solidFill>
                  <a:srgbClr val="FF0000"/>
                </a:solidFill>
                <a:latin typeface="+mn-lt"/>
              </a:rPr>
            </a:br>
            <a:r>
              <a:rPr lang="pt-BR" sz="3100" i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pt-BR" sz="3100" i="1" dirty="0" smtClean="0">
                <a:solidFill>
                  <a:srgbClr val="FF0000"/>
                </a:solidFill>
                <a:latin typeface="+mn-lt"/>
              </a:rPr>
            </a:br>
            <a:r>
              <a:rPr lang="pt-BR" sz="3100" i="1" dirty="0">
                <a:solidFill>
                  <a:srgbClr val="FF0000"/>
                </a:solidFill>
                <a:latin typeface="+mn-lt"/>
              </a:rPr>
              <a:t/>
            </a:r>
            <a:br>
              <a:rPr lang="pt-BR" sz="3100" i="1" dirty="0">
                <a:solidFill>
                  <a:srgbClr val="FF0000"/>
                </a:solidFill>
                <a:latin typeface="+mn-lt"/>
              </a:rPr>
            </a:br>
            <a:r>
              <a:rPr lang="pt-BR" sz="3100" i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pt-BR" sz="3100" i="1" dirty="0" smtClean="0">
                <a:solidFill>
                  <a:srgbClr val="FF0000"/>
                </a:solidFill>
                <a:latin typeface="+mn-lt"/>
              </a:rPr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b="1" i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pt-BR" b="1" i="1" dirty="0" smtClean="0">
                <a:solidFill>
                  <a:srgbClr val="FF0000"/>
                </a:solidFill>
                <a:latin typeface="+mn-lt"/>
              </a:rPr>
            </a:br>
            <a:r>
              <a:rPr lang="pt-BR" b="1" i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pt-BR" b="1" i="1" dirty="0" smtClean="0">
                <a:solidFill>
                  <a:srgbClr val="FF0000"/>
                </a:solidFill>
                <a:latin typeface="+mn-lt"/>
              </a:rPr>
            </a:br>
            <a:r>
              <a:rPr lang="pt-BR" b="1" i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pt-BR" b="1" i="1" dirty="0" smtClean="0">
                <a:solidFill>
                  <a:srgbClr val="FF0000"/>
                </a:solidFill>
                <a:latin typeface="+mn-lt"/>
              </a:rPr>
            </a:br>
            <a:endParaRPr lang="pt-BR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467544" y="1340767"/>
            <a:ext cx="8496944" cy="4752529"/>
          </a:xfrm>
        </p:spPr>
        <p:txBody>
          <a:bodyPr>
            <a:noAutofit/>
          </a:bodyPr>
          <a:lstStyle/>
          <a:p>
            <a:r>
              <a:rPr lang="pt-BR" sz="3400" b="1" dirty="0"/>
              <a:t>Um espírito crítico desagrada a Deus </a:t>
            </a:r>
            <a:endParaRPr lang="pt-BR" sz="3400" b="1" dirty="0" smtClean="0"/>
          </a:p>
          <a:p>
            <a:r>
              <a:rPr lang="pt-BR" sz="3400" b="1" dirty="0"/>
              <a:t>É</a:t>
            </a:r>
            <a:r>
              <a:rPr lang="pt-BR" sz="3400" b="1" dirty="0" smtClean="0"/>
              <a:t> </a:t>
            </a:r>
            <a:r>
              <a:rPr lang="pt-BR" sz="3400" b="1" dirty="0"/>
              <a:t>um pecado sujeito a ser julgado por </a:t>
            </a:r>
            <a:r>
              <a:rPr lang="pt-BR" sz="3400" b="1" dirty="0" smtClean="0"/>
              <a:t>Ele</a:t>
            </a:r>
          </a:p>
          <a:p>
            <a:r>
              <a:rPr lang="pt-BR" sz="3400" b="1" dirty="0"/>
              <a:t>Um espírito crítico em ação é o contrário de amar o nosso próximo como a nós </a:t>
            </a:r>
            <a:r>
              <a:rPr lang="pt-BR" sz="3400" b="1" dirty="0" smtClean="0"/>
              <a:t>mesmos</a:t>
            </a:r>
            <a:endParaRPr lang="pt-BR" sz="3400" dirty="0"/>
          </a:p>
          <a:p>
            <a:r>
              <a:rPr lang="pt-BR" sz="3400" b="1" dirty="0"/>
              <a:t>A nossa comunhão com Deus fica </a:t>
            </a:r>
            <a:r>
              <a:rPr lang="pt-BR" sz="3400" b="1" dirty="0" smtClean="0"/>
              <a:t>prejudicada</a:t>
            </a:r>
            <a:r>
              <a:rPr lang="pt-BR" sz="3400" dirty="0"/>
              <a:t> </a:t>
            </a:r>
          </a:p>
          <a:p>
            <a:r>
              <a:rPr lang="pt-BR" sz="3400" b="1" dirty="0"/>
              <a:t>Um espírito crítico não reflete a Deus</a:t>
            </a:r>
            <a:r>
              <a:rPr lang="pt-BR" sz="3400" b="1" dirty="0" smtClean="0"/>
              <a:t>. </a:t>
            </a:r>
            <a:r>
              <a:rPr lang="pt-BR" sz="3400" b="1" dirty="0"/>
              <a:t>Na verdade, essa é uma característica do ímpio. </a:t>
            </a:r>
            <a:r>
              <a:rPr lang="pt-BR" sz="3400" dirty="0" smtClean="0"/>
              <a:t> </a:t>
            </a:r>
            <a:endParaRPr lang="pt-BR" sz="3400" b="1" dirty="0"/>
          </a:p>
        </p:txBody>
      </p:sp>
    </p:spTree>
    <p:extLst>
      <p:ext uri="{BB962C8B-B14F-4D97-AF65-F5344CB8AC3E}">
        <p14:creationId xmlns:p14="http://schemas.microsoft.com/office/powerpoint/2010/main" val="254123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99592" y="1844824"/>
            <a:ext cx="8756073" cy="2401599"/>
          </a:xfrm>
        </p:spPr>
        <p:txBody>
          <a:bodyPr>
            <a:noAutofit/>
          </a:bodyPr>
          <a:lstStyle/>
          <a:p>
            <a:pPr algn="l"/>
            <a:r>
              <a:rPr lang="pt-BR" sz="2800" b="1" i="1" dirty="0">
                <a:solidFill>
                  <a:srgbClr val="C00000"/>
                </a:solidFill>
              </a:rPr>
              <a:t/>
            </a:r>
            <a:br>
              <a:rPr lang="pt-BR" sz="2800" b="1" i="1" dirty="0">
                <a:solidFill>
                  <a:srgbClr val="C00000"/>
                </a:solidFill>
              </a:rPr>
            </a:br>
            <a:endParaRPr lang="pt-BR" sz="2800" b="1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475656" y="692696"/>
            <a:ext cx="62646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rgbClr val="99378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Veja a perspectiva bíblica </a:t>
            </a:r>
            <a:endParaRPr lang="pt-BR" sz="4000" dirty="0">
              <a:solidFill>
                <a:srgbClr val="99378D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800"/>
            <a:ext cx="8568952" cy="4618260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5580112" y="6237312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900" dirty="0"/>
              <a:t>https://marcuspaixao.files.wordpress.com/2011/07/como-ler-a-biblia.jpg</a:t>
            </a:r>
          </a:p>
        </p:txBody>
      </p:sp>
    </p:spTree>
    <p:extLst>
      <p:ext uri="{BB962C8B-B14F-4D97-AF65-F5344CB8AC3E}">
        <p14:creationId xmlns:p14="http://schemas.microsoft.com/office/powerpoint/2010/main" val="265966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5536" y="1988840"/>
            <a:ext cx="8064896" cy="2880320"/>
          </a:xfrm>
        </p:spPr>
        <p:txBody>
          <a:bodyPr>
            <a:normAutofit fontScale="90000"/>
          </a:bodyPr>
          <a:lstStyle/>
          <a:p>
            <a:r>
              <a:rPr lang="pt-BR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pt-BR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t-BR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pt-BR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t-BR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pt-BR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t-BR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pt-BR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t-BR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pt-BR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t-BR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pt-BR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t-BR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</a:t>
            </a:r>
            <a:br>
              <a:rPr lang="pt-BR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251520" y="1196752"/>
            <a:ext cx="8280920" cy="4044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pt-BR" sz="4000" b="1" i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“Quem </a:t>
            </a:r>
            <a:r>
              <a:rPr lang="pt-BR" sz="4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é você para julgar o servo alheio? É para o seu senhor que ele está em pé ou cai. E ficará em </a:t>
            </a:r>
            <a:r>
              <a:rPr lang="pt-BR" sz="4000" b="1" i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pé</a:t>
            </a:r>
            <a:r>
              <a:rPr lang="pt-BR" sz="4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, pois </a:t>
            </a:r>
            <a:r>
              <a:rPr lang="pt-BR" sz="4000" b="1" i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		o </a:t>
            </a:r>
            <a:r>
              <a:rPr lang="pt-BR" sz="4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Senhor é capaz de o </a:t>
            </a:r>
            <a:r>
              <a:rPr lang="pt-BR" sz="4000" b="1" i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				sustentar</a:t>
            </a:r>
            <a:r>
              <a:rPr lang="pt-BR" sz="4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pt-BR" sz="4000" b="1" i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”								 	</a:t>
            </a:r>
            <a:r>
              <a:rPr lang="pt-BR" sz="3600" b="1" i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Rm 14.4</a:t>
            </a:r>
            <a:endParaRPr lang="pt-BR" sz="36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02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5536" y="1988840"/>
            <a:ext cx="8064896" cy="2880320"/>
          </a:xfrm>
        </p:spPr>
        <p:txBody>
          <a:bodyPr>
            <a:normAutofit fontScale="90000"/>
          </a:bodyPr>
          <a:lstStyle/>
          <a:p>
            <a:r>
              <a:rPr lang="pt-BR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pt-BR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t-BR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pt-BR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t-BR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pt-BR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t-BR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pt-BR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t-BR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pt-BR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t-BR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pt-BR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t-BR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pt-BR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0" y="1052736"/>
            <a:ext cx="8856984" cy="5338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pt-BR" sz="3200" b="1" i="1" dirty="0"/>
              <a:t>“Meus irmãos, não falem mal uns dos outros. Quem fala mal do seu irmão em Cristo ou o julga está falando mal da lei e julgando-a. </a:t>
            </a:r>
            <a:endParaRPr lang="pt-BR" sz="3200" b="1" i="1" dirty="0" smtClean="0"/>
          </a:p>
          <a:p>
            <a:pPr algn="ctr">
              <a:lnSpc>
                <a:spcPct val="107000"/>
              </a:lnSpc>
            </a:pPr>
            <a:r>
              <a:rPr lang="pt-BR" sz="3200" b="1" i="1" dirty="0" smtClean="0"/>
              <a:t>Pois</a:t>
            </a:r>
            <a:r>
              <a:rPr lang="pt-BR" sz="3200" b="1" i="1" dirty="0"/>
              <a:t>, se você julga a lei, então já não é uma pessoa que obedece à lei, mas é alguém que a julga. </a:t>
            </a:r>
            <a:endParaRPr lang="pt-BR" sz="3200" b="1" i="1" dirty="0" smtClean="0"/>
          </a:p>
          <a:p>
            <a:pPr algn="ctr">
              <a:lnSpc>
                <a:spcPct val="107000"/>
              </a:lnSpc>
            </a:pPr>
            <a:r>
              <a:rPr lang="pt-BR" sz="3200" b="1" i="1" dirty="0" smtClean="0"/>
              <a:t>Deus </a:t>
            </a:r>
            <a:r>
              <a:rPr lang="pt-BR" sz="3200" b="1" i="1" dirty="0"/>
              <a:t>é o único que faz as leis e o único juiz. </a:t>
            </a:r>
            <a:endParaRPr lang="pt-BR" sz="3200" b="1" i="1" dirty="0" smtClean="0"/>
          </a:p>
          <a:p>
            <a:pPr algn="ctr">
              <a:lnSpc>
                <a:spcPct val="107000"/>
              </a:lnSpc>
            </a:pPr>
            <a:r>
              <a:rPr lang="pt-BR" sz="3200" b="1" i="1" dirty="0" smtClean="0"/>
              <a:t>Só </a:t>
            </a:r>
            <a:r>
              <a:rPr lang="pt-BR" sz="3200" b="1" i="1" dirty="0"/>
              <a:t>ele pode salvar ou destruir. </a:t>
            </a:r>
            <a:endParaRPr lang="pt-BR" sz="3200" b="1" i="1" dirty="0" smtClean="0"/>
          </a:p>
          <a:p>
            <a:pPr algn="ctr">
              <a:lnSpc>
                <a:spcPct val="107000"/>
              </a:lnSpc>
            </a:pPr>
            <a:r>
              <a:rPr lang="pt-BR" sz="3200" b="1" i="1" dirty="0"/>
              <a:t>	</a:t>
            </a:r>
            <a:r>
              <a:rPr lang="pt-BR" sz="3200" b="1" i="1" dirty="0" smtClean="0"/>
              <a:t>Quem </a:t>
            </a:r>
            <a:r>
              <a:rPr lang="pt-BR" sz="3200" b="1" i="1" dirty="0"/>
              <a:t>você pensa que é, para julgar os </a:t>
            </a:r>
            <a:r>
              <a:rPr lang="pt-BR" sz="3200" b="1" i="1" dirty="0" smtClean="0"/>
              <a:t>					outros</a:t>
            </a:r>
            <a:r>
              <a:rPr lang="pt-BR" sz="3200" b="1" i="1" dirty="0"/>
              <a:t>? </a:t>
            </a:r>
            <a:r>
              <a:rPr lang="pt-BR" sz="3200" b="1" i="1" dirty="0" smtClean="0"/>
              <a:t>”						 					Tg </a:t>
            </a:r>
            <a:r>
              <a:rPr lang="pt-BR" sz="3200" b="1" i="1" dirty="0"/>
              <a:t>4.11 e 12 </a:t>
            </a:r>
            <a:endParaRPr lang="pt-BR" sz="32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64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7544" y="3998303"/>
            <a:ext cx="8064896" cy="2880320"/>
          </a:xfrm>
        </p:spPr>
        <p:txBody>
          <a:bodyPr>
            <a:normAutofit fontScale="90000"/>
          </a:bodyPr>
          <a:lstStyle/>
          <a:p>
            <a:r>
              <a:rPr lang="pt-BR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As máximas do mundo são diretamente contrárias a mentalidade de Cristo...</a:t>
            </a:r>
            <a:br>
              <a:rPr lang="pt-BR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t-BR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pt-BR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t-BR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pt-BR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t-BR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pt-BR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t-BR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pt-BR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t-BR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pt-BR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t-B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pt-B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t-BR" sz="4400" dirty="0">
                <a:solidFill>
                  <a:srgbClr val="9937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pt-BR" sz="4900" b="1" dirty="0" smtClean="0">
                <a:solidFill>
                  <a:srgbClr val="9937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Então, </a:t>
            </a:r>
            <a:r>
              <a:rPr lang="pt-BR" sz="4900" b="1" dirty="0">
                <a:solidFill>
                  <a:srgbClr val="9937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seriedade do pecado da crítica não é tanto o fato de julgar meu irmão, mas de assumir uma posição que pertence a Deus.</a:t>
            </a:r>
            <a:r>
              <a:rPr lang="pt-BR" sz="4800" dirty="0"/>
              <a:t/>
            </a:r>
            <a:br>
              <a:rPr lang="pt-BR" sz="4800" dirty="0"/>
            </a:br>
            <a:r>
              <a:rPr lang="pt-BR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pt-BR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t-BR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298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5536" y="2924944"/>
            <a:ext cx="8064896" cy="2880320"/>
          </a:xfrm>
        </p:spPr>
        <p:txBody>
          <a:bodyPr>
            <a:normAutofit fontScale="90000"/>
          </a:bodyPr>
          <a:lstStyle/>
          <a:p>
            <a:r>
              <a:rPr lang="pt-BR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pt-BR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t-BR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pt-BR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t-BR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pt-BR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t-BR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pt-BR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t-BR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pt-BR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t-BR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pt-BR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t-BR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Isso </a:t>
            </a:r>
            <a:r>
              <a:rPr lang="pt-BR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tudo </a:t>
            </a:r>
            <a:r>
              <a:rPr lang="pt-BR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é</a:t>
            </a:r>
            <a:br>
              <a:rPr lang="pt-BR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t-BR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pt-BR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t-BR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ORGULHO...</a:t>
            </a:r>
            <a:br>
              <a:rPr lang="pt-BR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t-BR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pt-BR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t-BR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nos </a:t>
            </a:r>
            <a:r>
              <a:rPr lang="pt-BR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colocamos no lugar de Deus e criticamos e julgamos as </a:t>
            </a:r>
            <a:r>
              <a:rPr lang="pt-BR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pessoas. 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7788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0" y="2420888"/>
            <a:ext cx="4427708" cy="2592288"/>
          </a:xfrm>
        </p:spPr>
        <p:txBody>
          <a:bodyPr>
            <a:noAutofit/>
          </a:bodyPr>
          <a:lstStyle/>
          <a:p>
            <a:r>
              <a:rPr lang="pt-BR" sz="4000" b="1" dirty="0" smtClean="0">
                <a:solidFill>
                  <a:srgbClr val="D60093"/>
                </a:solidFill>
              </a:rPr>
              <a:t>Esclareceu??</a:t>
            </a:r>
            <a:br>
              <a:rPr lang="pt-BR" sz="4000" b="1" dirty="0" smtClean="0">
                <a:solidFill>
                  <a:srgbClr val="D60093"/>
                </a:solidFill>
              </a:rPr>
            </a:br>
            <a:r>
              <a:rPr lang="pt-BR" sz="4000" b="1" dirty="0" smtClean="0">
                <a:solidFill>
                  <a:srgbClr val="D60093"/>
                </a:solidFill>
              </a:rPr>
              <a:t/>
            </a:r>
            <a:br>
              <a:rPr lang="pt-BR" sz="4000" b="1" dirty="0" smtClean="0">
                <a:solidFill>
                  <a:srgbClr val="D60093"/>
                </a:solidFill>
              </a:rPr>
            </a:br>
            <a:r>
              <a:rPr lang="pt-BR" sz="4000" b="1" dirty="0" smtClean="0">
                <a:solidFill>
                  <a:srgbClr val="D60093"/>
                </a:solidFill>
              </a:rPr>
              <a:t>Relembrou de verdades espirituais??</a:t>
            </a:r>
            <a:br>
              <a:rPr lang="pt-BR" sz="4000" b="1" dirty="0" smtClean="0">
                <a:solidFill>
                  <a:srgbClr val="D60093"/>
                </a:solidFill>
              </a:rPr>
            </a:br>
            <a:r>
              <a:rPr lang="pt-BR" sz="4000" b="1" dirty="0" smtClean="0">
                <a:solidFill>
                  <a:srgbClr val="D60093"/>
                </a:solidFill>
              </a:rPr>
              <a:t/>
            </a:r>
            <a:br>
              <a:rPr lang="pt-BR" sz="4000" b="1" dirty="0" smtClean="0">
                <a:solidFill>
                  <a:srgbClr val="D60093"/>
                </a:solidFill>
              </a:rPr>
            </a:br>
            <a:endParaRPr lang="pt-BR" sz="4000" b="1" dirty="0">
              <a:solidFill>
                <a:srgbClr val="D60093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908720"/>
            <a:ext cx="3024336" cy="4895508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4727982" y="6093296"/>
            <a:ext cx="44342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sz="1000" dirty="0">
                <a:solidFill>
                  <a:prstClr val="black"/>
                </a:solidFill>
              </a:rPr>
              <a:t>ht</a:t>
            </a:r>
            <a:r>
              <a:rPr lang="pt-BR" sz="800" dirty="0">
                <a:solidFill>
                  <a:prstClr val="black"/>
                </a:solidFill>
              </a:rPr>
              <a:t>tp://png.clipart.me/graphics/previews/130/illustration-of-a-mascot-question-mark_130376573.jpg</a:t>
            </a:r>
          </a:p>
        </p:txBody>
      </p:sp>
    </p:spTree>
    <p:extLst>
      <p:ext uri="{BB962C8B-B14F-4D97-AF65-F5344CB8AC3E}">
        <p14:creationId xmlns:p14="http://schemas.microsoft.com/office/powerpoint/2010/main" val="45149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64088" y="6381328"/>
            <a:ext cx="4716017" cy="91720"/>
          </a:xfrm>
        </p:spPr>
        <p:txBody>
          <a:bodyPr>
            <a:normAutofit fontScale="90000"/>
          </a:bodyPr>
          <a:lstStyle/>
          <a:p>
            <a:r>
              <a:rPr lang="pt-BR" sz="1000" dirty="0"/>
              <a:t>http://deposito-de-tirinhas.tumblr.com/image/20291186858</a:t>
            </a:r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0" y="980728"/>
            <a:ext cx="9144000" cy="4752528"/>
          </a:xfrm>
        </p:spPr>
        <p:txBody>
          <a:bodyPr>
            <a:normAutofit/>
          </a:bodyPr>
          <a:lstStyle/>
          <a:p>
            <a:r>
              <a:rPr lang="pt-BR" dirty="0" smtClean="0"/>
              <a:t>	Quem vai chegar em primeiro lugar???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692696"/>
            <a:ext cx="9324528" cy="5688632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36984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107504" y="1340768"/>
            <a:ext cx="8766491" cy="4176464"/>
          </a:xfrm>
        </p:spPr>
        <p:txBody>
          <a:bodyPr>
            <a:noAutofit/>
          </a:bodyPr>
          <a:lstStyle/>
          <a:p>
            <a:r>
              <a:rPr lang="pt-BR" sz="4000" b="1" dirty="0" smtClean="0">
                <a:solidFill>
                  <a:srgbClr val="D60093"/>
                </a:solidFill>
              </a:rPr>
              <a:t>Lembre-se:</a:t>
            </a:r>
            <a:br>
              <a:rPr lang="pt-BR" sz="4000" b="1" dirty="0" smtClean="0">
                <a:solidFill>
                  <a:srgbClr val="D60093"/>
                </a:solidFill>
              </a:rPr>
            </a:br>
            <a:r>
              <a:rPr lang="pt-BR" sz="4000" b="1" dirty="0" smtClean="0">
                <a:solidFill>
                  <a:srgbClr val="D60093"/>
                </a:solidFill>
              </a:rPr>
              <a:t/>
            </a:r>
            <a:br>
              <a:rPr lang="pt-BR" sz="4000" b="1" dirty="0" smtClean="0">
                <a:solidFill>
                  <a:srgbClr val="D60093"/>
                </a:solidFill>
              </a:rPr>
            </a:br>
            <a:r>
              <a:rPr lang="pt-BR" sz="4000" b="1" dirty="0" smtClean="0">
                <a:solidFill>
                  <a:srgbClr val="D60093"/>
                </a:solidFill>
              </a:rPr>
              <a:t>O evangelho também é para nós no dia de hoje!</a:t>
            </a:r>
            <a:br>
              <a:rPr lang="pt-BR" sz="4000" b="1" dirty="0" smtClean="0">
                <a:solidFill>
                  <a:srgbClr val="D60093"/>
                </a:solidFill>
              </a:rPr>
            </a:br>
            <a:r>
              <a:rPr lang="pt-BR" sz="4000" b="1" dirty="0">
                <a:solidFill>
                  <a:srgbClr val="D60093"/>
                </a:solidFill>
              </a:rPr>
              <a:t/>
            </a:r>
            <a:br>
              <a:rPr lang="pt-BR" sz="4000" b="1" dirty="0">
                <a:solidFill>
                  <a:srgbClr val="D60093"/>
                </a:solidFill>
              </a:rPr>
            </a:br>
            <a:r>
              <a:rPr lang="pt-BR" sz="4000" b="1" dirty="0">
                <a:solidFill>
                  <a:srgbClr val="D60093"/>
                </a:solidFill>
              </a:rPr>
              <a:t>“Se confessarmos os nossos pecados, ele é fiel e justo para perdoar os nossos pecados e nos purificar de toda injustiça. ”1 </a:t>
            </a:r>
            <a:r>
              <a:rPr lang="pt-BR" sz="4000" b="1" dirty="0" smtClean="0">
                <a:solidFill>
                  <a:srgbClr val="D60093"/>
                </a:solidFill>
              </a:rPr>
              <a:t>Jo 1.9</a:t>
            </a:r>
            <a:endParaRPr lang="pt-BR" sz="4000" b="1" dirty="0">
              <a:solidFill>
                <a:srgbClr val="D600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12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47621" y="2132856"/>
            <a:ext cx="8667075" cy="3680396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Motivados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pela graça de Deus, à sombra da cruz de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Cristo</a:t>
            </a:r>
            <a:b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corramos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para o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alvo...</a:t>
            </a:r>
            <a:b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	enfraquecer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nosso maior inimigo e cultivar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 HUMILDADE.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525491" y="7346264"/>
            <a:ext cx="6858000" cy="1241822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7" name="Seta para a direita 6"/>
          <p:cNvSpPr/>
          <p:nvPr/>
        </p:nvSpPr>
        <p:spPr>
          <a:xfrm>
            <a:off x="29384" y="4077072"/>
            <a:ext cx="1301936" cy="4126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D600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92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899592" y="1052736"/>
            <a:ext cx="7488831" cy="3312368"/>
          </a:xfrm>
        </p:spPr>
        <p:txBody>
          <a:bodyPr>
            <a:noAutofit/>
          </a:bodyPr>
          <a:lstStyle/>
          <a:p>
            <a:pPr algn="ctr"/>
            <a:r>
              <a:rPr lang="pt-BR" sz="4400" b="1" dirty="0">
                <a:solidFill>
                  <a:srgbClr val="D60093"/>
                </a:solidFill>
              </a:rPr>
              <a:t>VENCENDO O ESPÍRITO CRÍTICO</a:t>
            </a:r>
            <a:r>
              <a:rPr lang="pt-BR" sz="44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!!!</a:t>
            </a:r>
            <a:endParaRPr lang="pt-BR" sz="4400" b="1" dirty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983" y="2852936"/>
            <a:ext cx="9248983" cy="3298056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4716016" y="6165304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800" dirty="0"/>
              <a:t>https://www.google.com.br/search?q=Por+trás+de+um+espírito+crítico.&amp;es_sm=93&amp;source=lnms&amp;tbm=isch&amp;sa=X&amp;ved=0CAcQ_AUoAWoVChMI662HkKOByAIVh</a:t>
            </a:r>
          </a:p>
        </p:txBody>
      </p:sp>
    </p:spTree>
    <p:extLst>
      <p:ext uri="{BB962C8B-B14F-4D97-AF65-F5344CB8AC3E}">
        <p14:creationId xmlns:p14="http://schemas.microsoft.com/office/powerpoint/2010/main" val="119037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477" y="692696"/>
            <a:ext cx="6041811" cy="525016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5148064" y="602128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pt-BR" sz="1000" dirty="0">
                <a:solidFill>
                  <a:prstClr val="black"/>
                </a:solidFill>
              </a:rPr>
              <a:t>http://thumbs.dreamstime.com/x/ponto-de-interroga%C3%A7%C3%A3o-6906191.jpg</a:t>
            </a:r>
          </a:p>
        </p:txBody>
      </p:sp>
    </p:spTree>
    <p:extLst>
      <p:ext uri="{BB962C8B-B14F-4D97-AF65-F5344CB8AC3E}">
        <p14:creationId xmlns:p14="http://schemas.microsoft.com/office/powerpoint/2010/main" val="14287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827584" y="1628800"/>
            <a:ext cx="7632848" cy="33843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Paulo nos deixou o</a:t>
            </a:r>
            <a:r>
              <a:rPr lang="pt-BR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exemplo:</a:t>
            </a:r>
          </a:p>
          <a:p>
            <a:pPr marL="0" indent="0" algn="ctr">
              <a:buNone/>
            </a:pPr>
            <a:endParaRPr lang="pt-BR" sz="4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pt-BR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igreja </a:t>
            </a:r>
            <a:r>
              <a:rPr lang="pt-BR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Corinto </a:t>
            </a:r>
            <a:endParaRPr lang="pt-BR" sz="4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pt-BR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Co 1.1-9 </a:t>
            </a:r>
            <a:r>
              <a:rPr lang="pt-BR" sz="4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pt-BR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139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323528" y="1412776"/>
            <a:ext cx="8352928" cy="396044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t-BR" sz="3600" b="1" dirty="0" smtClean="0"/>
              <a:t>v. 1 </a:t>
            </a:r>
            <a:r>
              <a:rPr lang="pt-BR" sz="3600" b="1" dirty="0"/>
              <a:t>– “Sempre dou graças a meu Deus por vocês, </a:t>
            </a:r>
            <a:r>
              <a:rPr lang="pt-BR" sz="3600" b="1" dirty="0">
                <a:solidFill>
                  <a:srgbClr val="D60093"/>
                </a:solidFill>
              </a:rPr>
              <a:t>por causa da graça </a:t>
            </a:r>
            <a:r>
              <a:rPr lang="pt-BR" sz="3600" b="1" dirty="0"/>
              <a:t>que lhes foi dada por ele em </a:t>
            </a:r>
            <a:r>
              <a:rPr lang="pt-BR" sz="3600" b="1" dirty="0" smtClean="0"/>
              <a:t>Cristo </a:t>
            </a:r>
            <a:r>
              <a:rPr lang="pt-BR" sz="3600" b="1" dirty="0"/>
              <a:t>Jesus. ”  </a:t>
            </a:r>
            <a:r>
              <a:rPr lang="pt-BR" sz="3600" b="1" dirty="0" smtClean="0"/>
              <a:t> </a:t>
            </a:r>
          </a:p>
          <a:p>
            <a:pPr marL="0" indent="0">
              <a:buNone/>
            </a:pPr>
            <a:endParaRPr lang="pt-BR" sz="3600" b="1" dirty="0"/>
          </a:p>
          <a:p>
            <a:pPr marL="0" indent="0">
              <a:buNone/>
            </a:pPr>
            <a:r>
              <a:rPr lang="pt-BR" sz="3600" b="1" dirty="0" smtClean="0"/>
              <a:t>	</a:t>
            </a:r>
            <a:r>
              <a:rPr lang="pt-BR" sz="3600" b="1" dirty="0"/>
              <a:t>	</a:t>
            </a:r>
            <a:endParaRPr lang="pt-BR" sz="4000" dirty="0"/>
          </a:p>
          <a:p>
            <a:pPr marL="0" indent="0">
              <a:buNone/>
            </a:pPr>
            <a:r>
              <a:rPr lang="pt-BR" sz="4000" b="1" dirty="0"/>
              <a:t>	</a:t>
            </a:r>
            <a:r>
              <a:rPr lang="pt-BR" sz="4000" b="1" dirty="0" smtClean="0"/>
              <a:t>		Em </a:t>
            </a:r>
            <a:r>
              <a:rPr lang="pt-BR" sz="4000" b="1" dirty="0"/>
              <a:t>pessoas que precisavam </a:t>
            </a:r>
            <a:r>
              <a:rPr lang="pt-BR" sz="4000" b="1" dirty="0" smtClean="0"/>
              <a:t>	ser </a:t>
            </a:r>
            <a:r>
              <a:rPr lang="pt-BR" sz="4000" b="1" dirty="0"/>
              <a:t>corrigidas Paulo viu</a:t>
            </a:r>
            <a:r>
              <a:rPr lang="pt-BR" sz="4000" dirty="0"/>
              <a:t> </a:t>
            </a:r>
            <a:r>
              <a:rPr lang="pt-BR" sz="4000" b="1" dirty="0"/>
              <a:t>evidências da </a:t>
            </a:r>
            <a:r>
              <a:rPr lang="pt-BR" sz="4000" b="1" dirty="0" smtClean="0"/>
              <a:t>	graça </a:t>
            </a:r>
            <a:r>
              <a:rPr lang="pt-BR" sz="4000" b="1" dirty="0"/>
              <a:t>de </a:t>
            </a:r>
            <a:r>
              <a:rPr lang="pt-BR" sz="4000" b="1" dirty="0" smtClean="0"/>
              <a:t>Deus.</a:t>
            </a:r>
            <a:endParaRPr lang="pt-BR" sz="4000" b="1" dirty="0"/>
          </a:p>
        </p:txBody>
      </p:sp>
      <p:sp>
        <p:nvSpPr>
          <p:cNvPr id="4" name="Seta em curva para a direita 3"/>
          <p:cNvSpPr/>
          <p:nvPr/>
        </p:nvSpPr>
        <p:spPr>
          <a:xfrm>
            <a:off x="1763688" y="2780928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31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sel 2"/>
          <p:cNvSpPr/>
          <p:nvPr/>
        </p:nvSpPr>
        <p:spPr>
          <a:xfrm>
            <a:off x="1655676" y="908720"/>
            <a:ext cx="5328592" cy="169048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552" y="1628800"/>
            <a:ext cx="7560840" cy="5472608"/>
          </a:xfrm>
        </p:spPr>
        <p:txBody>
          <a:bodyPr>
            <a:noAutofit/>
          </a:bodyPr>
          <a:lstStyle/>
          <a:p>
            <a:r>
              <a:rPr lang="pt-BR" sz="4000" b="1" dirty="0" smtClean="0"/>
              <a:t>PERSPECTIVA DIVINA</a:t>
            </a:r>
            <a:br>
              <a:rPr lang="pt-BR" sz="4000" b="1" dirty="0" smtClean="0"/>
            </a:br>
            <a:r>
              <a:rPr lang="pt-BR" sz="4000" b="1" dirty="0"/>
              <a:t/>
            </a:r>
            <a:br>
              <a:rPr lang="pt-BR" sz="4000" b="1" dirty="0"/>
            </a:br>
            <a:r>
              <a:rPr lang="pt-BR" sz="4000" b="1" dirty="0" smtClean="0"/>
              <a:t/>
            </a:r>
            <a:br>
              <a:rPr lang="pt-BR" sz="4000" b="1" dirty="0" smtClean="0"/>
            </a:br>
            <a:r>
              <a:rPr lang="pt-BR" sz="4000" b="1" dirty="0" smtClean="0"/>
              <a:t>       Co</a:t>
            </a:r>
            <a:r>
              <a:rPr lang="pt-BR" sz="4000" b="1" dirty="0" smtClean="0">
                <a:latin typeface="+mn-lt"/>
              </a:rPr>
              <a:t>mo </a:t>
            </a:r>
            <a:r>
              <a:rPr lang="pt-BR" sz="4000" b="1" dirty="0">
                <a:latin typeface="+mn-lt"/>
              </a:rPr>
              <a:t>foi formada </a:t>
            </a:r>
            <a:r>
              <a:rPr lang="pt-BR" sz="4000" b="1" dirty="0" smtClean="0">
                <a:latin typeface="+mn-lt"/>
              </a:rPr>
              <a:t>a perspectiva </a:t>
            </a:r>
            <a:r>
              <a:rPr lang="pt-BR" sz="4000" b="1" dirty="0">
                <a:latin typeface="+mn-lt"/>
              </a:rPr>
              <a:t>que o capacitou a ver e apreciar evidências na vida dos </a:t>
            </a:r>
            <a:r>
              <a:rPr lang="pt-BR" sz="4000" b="1" dirty="0" smtClean="0">
                <a:latin typeface="+mn-lt"/>
              </a:rPr>
              <a:t>coríntios?</a:t>
            </a:r>
            <a:r>
              <a:rPr lang="pt-BR" sz="3600" dirty="0"/>
              <a:t/>
            </a:r>
            <a:br>
              <a:rPr lang="pt-BR" sz="3600" dirty="0"/>
            </a:br>
            <a:r>
              <a:rPr lang="pt-BR" sz="3600" dirty="0" smtClean="0"/>
              <a:t/>
            </a:r>
            <a:br>
              <a:rPr lang="pt-BR" sz="3600" dirty="0" smtClean="0"/>
            </a:br>
            <a:r>
              <a:rPr lang="pt-BR" sz="3600" dirty="0" smtClean="0"/>
              <a:t/>
            </a:r>
            <a:br>
              <a:rPr lang="pt-BR" sz="3600" dirty="0" smtClean="0"/>
            </a:b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145144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88855" y="1196752"/>
            <a:ext cx="8856984" cy="4968552"/>
          </a:xfrm>
        </p:spPr>
        <p:txBody>
          <a:bodyPr>
            <a:noAutofit/>
          </a:bodyPr>
          <a:lstStyle/>
          <a:p>
            <a:r>
              <a:rPr lang="pt-BR" sz="36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Reconhecimento </a:t>
            </a:r>
            <a:r>
              <a:rPr lang="pt-BR" sz="36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iniciativa de </a:t>
            </a:r>
            <a:r>
              <a:rPr lang="pt-BR" sz="36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Deus </a:t>
            </a:r>
            <a:br>
              <a:rPr lang="pt-BR" sz="36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6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(à </a:t>
            </a:r>
            <a:r>
              <a:rPr lang="pt-BR" sz="36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convocação </a:t>
            </a:r>
            <a:r>
              <a:rPr lang="pt-BR" sz="36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dEle, </a:t>
            </a:r>
            <a:r>
              <a:rPr lang="pt-BR" sz="36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à qual </a:t>
            </a:r>
            <a:r>
              <a:rPr lang="pt-BR" sz="36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respondemos</a:t>
            </a:r>
            <a:r>
              <a:rPr lang="pt-BR" sz="36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pt-BR" sz="36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6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6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6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6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6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6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</a:t>
            </a:r>
            <a:r>
              <a:rPr lang="pt-BR" sz="36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Paulo sabia que os coríntios haviam sido chamados e que a graça de Deus os havia </a:t>
            </a:r>
            <a:r>
              <a:rPr lang="pt-BR" sz="36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alcançado.</a:t>
            </a:r>
            <a:r>
              <a:rPr lang="pt-BR" sz="3600" dirty="0" smtClean="0">
                <a:solidFill>
                  <a:srgbClr val="D60093"/>
                </a:solidFill>
              </a:rPr>
              <a:t/>
            </a:r>
            <a:br>
              <a:rPr lang="pt-BR" sz="3600" dirty="0" smtClean="0">
                <a:solidFill>
                  <a:srgbClr val="D60093"/>
                </a:solidFill>
              </a:rPr>
            </a:br>
            <a:r>
              <a:rPr lang="pt-BR" sz="3600" dirty="0" smtClean="0"/>
              <a:t/>
            </a:r>
            <a:br>
              <a:rPr lang="pt-BR" sz="3600" dirty="0" smtClean="0"/>
            </a:br>
            <a:endParaRPr lang="pt-BR" sz="3600" b="1" dirty="0"/>
          </a:p>
        </p:txBody>
      </p:sp>
      <p:sp>
        <p:nvSpPr>
          <p:cNvPr id="6" name="Seta para a direita listrada 5"/>
          <p:cNvSpPr/>
          <p:nvPr/>
        </p:nvSpPr>
        <p:spPr>
          <a:xfrm>
            <a:off x="755576" y="3501008"/>
            <a:ext cx="1224136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895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76243" y="1628800"/>
            <a:ext cx="89687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sz="2400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57200" y="3756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1412777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 smtClean="0"/>
              <a:t>v. 8 – “</a:t>
            </a:r>
            <a:r>
              <a:rPr lang="pt-BR" sz="3600" b="1" dirty="0" smtClean="0">
                <a:solidFill>
                  <a:srgbClr val="D60093"/>
                </a:solidFill>
              </a:rPr>
              <a:t>Ele </a:t>
            </a:r>
            <a:r>
              <a:rPr lang="pt-BR" sz="3600" b="1" dirty="0">
                <a:solidFill>
                  <a:srgbClr val="D60093"/>
                </a:solidFill>
              </a:rPr>
              <a:t>os manterá firmes </a:t>
            </a:r>
            <a:r>
              <a:rPr lang="pt-BR" sz="3600" b="1" dirty="0"/>
              <a:t>até o fim, de modo que vocês serão irrepreensíveis no dia de nosso Senhor Jesus Cristo</a:t>
            </a:r>
            <a:r>
              <a:rPr lang="pt-BR" sz="3600" b="1" dirty="0" smtClean="0"/>
              <a:t>.”</a:t>
            </a:r>
            <a:endParaRPr lang="pt-BR" sz="3600" b="1" dirty="0"/>
          </a:p>
        </p:txBody>
      </p:sp>
      <p:sp>
        <p:nvSpPr>
          <p:cNvPr id="6" name="Retângulo 5"/>
          <p:cNvSpPr/>
          <p:nvPr/>
        </p:nvSpPr>
        <p:spPr>
          <a:xfrm>
            <a:off x="1547664" y="3789040"/>
            <a:ext cx="7416824" cy="1870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200"/>
            </a:pPr>
            <a:r>
              <a:rPr lang="pt-BR" sz="36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Certeza da fidelidade de Deus </a:t>
            </a:r>
            <a:r>
              <a:rPr lang="pt-BR" sz="3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Deus </a:t>
            </a:r>
            <a:r>
              <a:rPr lang="pt-BR" sz="36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havia começado e continuaria a boa obra na vida deles.</a:t>
            </a:r>
            <a:endParaRPr lang="pt-BR" sz="3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Seta em curva para a direita 6"/>
          <p:cNvSpPr/>
          <p:nvPr/>
        </p:nvSpPr>
        <p:spPr>
          <a:xfrm>
            <a:off x="683568" y="2924944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98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540568" y="1052736"/>
            <a:ext cx="90374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Desafios a nossa frente !!!</a:t>
            </a:r>
          </a:p>
          <a:p>
            <a:pPr algn="ctr"/>
            <a:endParaRPr lang="pt-BR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endParaRPr lang="pt-BR" sz="4400" b="1" dirty="0"/>
          </a:p>
          <a:p>
            <a:endParaRPr lang="pt-BR" sz="2400" b="1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16832"/>
            <a:ext cx="7272808" cy="3636404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4716016" y="6093296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000" dirty="0"/>
              <a:t>http://www.oqueeoquee.com/wp-content/uploads/2012/03/jogos-de-logica.jpg</a:t>
            </a:r>
          </a:p>
        </p:txBody>
      </p:sp>
    </p:spTree>
    <p:extLst>
      <p:ext uri="{BB962C8B-B14F-4D97-AF65-F5344CB8AC3E}">
        <p14:creationId xmlns:p14="http://schemas.microsoft.com/office/powerpoint/2010/main" val="249619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499257" y="6237312"/>
            <a:ext cx="4644009" cy="235736"/>
          </a:xfrm>
        </p:spPr>
        <p:txBody>
          <a:bodyPr>
            <a:normAutofit fontScale="90000"/>
          </a:bodyPr>
          <a:lstStyle/>
          <a:p>
            <a:r>
              <a:rPr lang="pt-BR" sz="900" dirty="0"/>
              <a:t>https://www.facebook.com/FasDaPsicanalise/photos/a.408550762522278.97680.408525155858172/686821004695251/</a:t>
            </a:r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0" y="980728"/>
            <a:ext cx="9144000" cy="4752528"/>
          </a:xfrm>
        </p:spPr>
        <p:txBody>
          <a:bodyPr>
            <a:normAutofit/>
          </a:bodyPr>
          <a:lstStyle/>
          <a:p>
            <a:r>
              <a:rPr lang="pt-BR" dirty="0" smtClean="0"/>
              <a:t>	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59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827584" y="1772816"/>
            <a:ext cx="7488831" cy="3312368"/>
          </a:xfrm>
        </p:spPr>
        <p:txBody>
          <a:bodyPr>
            <a:noAutofit/>
          </a:bodyPr>
          <a:lstStyle/>
          <a:p>
            <a:pPr algn="ctr"/>
            <a:r>
              <a:rPr lang="pt-BR" sz="44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pt-BR" sz="44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</a:t>
            </a:r>
            <a:r>
              <a:rPr lang="pt-BR" sz="44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lugar de criticar ou julgar, procurar diligentemente identificar evidências da graça nas </a:t>
            </a:r>
            <a:r>
              <a:rPr lang="pt-BR" sz="44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pessoas!!!</a:t>
            </a:r>
            <a:endParaRPr lang="pt-BR" sz="4400" b="1" dirty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332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828600" y="620688"/>
            <a:ext cx="903748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Buscamos evidências da graça:</a:t>
            </a:r>
          </a:p>
          <a:p>
            <a:pPr algn="ctr"/>
            <a:endParaRPr lang="pt-B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pt-B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1. Em nossa família ???</a:t>
            </a:r>
          </a:p>
          <a:p>
            <a:pPr algn="ctr"/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pt-B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cônjuge ?</a:t>
            </a:r>
          </a:p>
          <a:p>
            <a:pPr algn="ctr"/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pt-B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filhos ?</a:t>
            </a:r>
            <a:endParaRPr lang="pt-BR" sz="4400" b="1" dirty="0"/>
          </a:p>
          <a:p>
            <a:pPr algn="ctr"/>
            <a:endParaRPr lang="pt-BR" sz="4400" b="1" dirty="0"/>
          </a:p>
          <a:p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144533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67544" y="1196752"/>
            <a:ext cx="8163848" cy="43924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Na Igreja</a:t>
            </a:r>
          </a:p>
          <a:p>
            <a:pPr marL="0" indent="0" algn="ctr">
              <a:buNone/>
            </a:pP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oce é “o” descobridor de defeitos???</a:t>
            </a:r>
          </a:p>
          <a:p>
            <a:pPr algn="ctr"/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 </a:t>
            </a:r>
            <a:r>
              <a:rPr lang="pt-B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rápido</a:t>
            </a: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 perceber os problemas e </a:t>
            </a:r>
            <a:r>
              <a:rPr lang="pt-B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lento</a:t>
            </a: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 ver a obra de Deus na vida dos irmãos??? na vida da igreja???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731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179511" y="1412776"/>
            <a:ext cx="8640961" cy="43924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3600" b="1" dirty="0">
                <a:solidFill>
                  <a:srgbClr val="D60093"/>
                </a:solidFill>
              </a:rPr>
              <a:t>“</a:t>
            </a:r>
            <a:r>
              <a:rPr lang="pt-BR" sz="3600" b="1" dirty="0">
                <a:solidFill>
                  <a:srgbClr val="99378D"/>
                </a:solidFill>
              </a:rPr>
              <a:t>Mortificamos o orgulho e cultivamos a humildade </a:t>
            </a:r>
            <a:r>
              <a:rPr lang="pt-BR" sz="3600" b="1" dirty="0">
                <a:solidFill>
                  <a:srgbClr val="D60093"/>
                </a:solidFill>
              </a:rPr>
              <a:t>identificando evidências da graça na vida das pessoas ao nosso </a:t>
            </a:r>
            <a:r>
              <a:rPr lang="pt-BR" sz="3600" b="1" dirty="0" smtClean="0">
                <a:solidFill>
                  <a:srgbClr val="D60093"/>
                </a:solidFill>
              </a:rPr>
              <a:t>redor...</a:t>
            </a:r>
          </a:p>
          <a:p>
            <a:pPr marL="0" indent="0" algn="ctr">
              <a:buNone/>
            </a:pPr>
            <a:r>
              <a:rPr lang="pt-BR" sz="3600" b="1" dirty="0" smtClean="0">
                <a:solidFill>
                  <a:srgbClr val="D60093"/>
                </a:solidFill>
              </a:rPr>
              <a:t>Sem </a:t>
            </a:r>
            <a:r>
              <a:rPr lang="pt-BR" sz="3600" b="1" dirty="0">
                <a:solidFill>
                  <a:srgbClr val="D60093"/>
                </a:solidFill>
              </a:rPr>
              <a:t>esta perspectiva sempre teremos a tendência de ser crítico e pessimista em nossa atitude em relação aos outros. </a:t>
            </a:r>
            <a:r>
              <a:rPr lang="pt-BR" sz="3600" b="1" dirty="0" smtClean="0">
                <a:solidFill>
                  <a:srgbClr val="D60093"/>
                </a:solidFill>
              </a:rPr>
              <a:t>”</a:t>
            </a:r>
          </a:p>
          <a:p>
            <a:pPr marL="0" indent="0" algn="ctr">
              <a:buNone/>
            </a:pPr>
            <a:endParaRPr lang="pt-BR" sz="3600" b="1" dirty="0">
              <a:solidFill>
                <a:srgbClr val="D60093"/>
              </a:solidFill>
            </a:endParaRPr>
          </a:p>
          <a:p>
            <a:pPr marL="0" indent="0" algn="ctr">
              <a:buNone/>
            </a:pPr>
            <a:r>
              <a:rPr lang="pt-BR" sz="1050" b="1" dirty="0" smtClean="0">
                <a:solidFill>
                  <a:srgbClr val="D60093"/>
                </a:solidFill>
              </a:rPr>
              <a:t>                                                                                                                                                                                               </a:t>
            </a:r>
          </a:p>
          <a:p>
            <a:pPr marL="0" indent="0" algn="ctr">
              <a:buNone/>
            </a:pPr>
            <a:r>
              <a:rPr lang="pt-BR" sz="1050" b="1" dirty="0">
                <a:solidFill>
                  <a:srgbClr val="D60093"/>
                </a:solidFill>
              </a:rPr>
              <a:t> </a:t>
            </a:r>
            <a:r>
              <a:rPr lang="pt-BR" sz="1050" b="1" dirty="0" smtClean="0">
                <a:solidFill>
                  <a:srgbClr val="D60093"/>
                </a:solidFill>
              </a:rPr>
              <a:t>                                                                                                                                                                                       </a:t>
            </a:r>
          </a:p>
          <a:p>
            <a:pPr marL="0" indent="0" algn="ctr">
              <a:buNone/>
            </a:pPr>
            <a:r>
              <a:rPr lang="pt-BR" sz="1050" b="1" dirty="0"/>
              <a:t> </a:t>
            </a:r>
            <a:r>
              <a:rPr lang="pt-BR" sz="1050" b="1" dirty="0" smtClean="0"/>
              <a:t>                                                                                                                                                                                      Humidade Verdadeira Grandeza,  </a:t>
            </a:r>
            <a:r>
              <a:rPr lang="pt-BR" sz="1050" b="1" dirty="0" err="1" smtClean="0"/>
              <a:t>C.J.Mahamaney</a:t>
            </a:r>
            <a:r>
              <a:rPr lang="pt-BR" sz="1050" b="1" dirty="0" smtClean="0"/>
              <a:t>, </a:t>
            </a:r>
            <a:r>
              <a:rPr lang="pt-BR" sz="1050" b="1" dirty="0" err="1" smtClean="0"/>
              <a:t>pag</a:t>
            </a:r>
            <a:r>
              <a:rPr lang="pt-BR" sz="1050" b="1" dirty="0" smtClean="0"/>
              <a:t> 90</a:t>
            </a:r>
            <a:endParaRPr lang="pt-BR" sz="1050" b="1" dirty="0"/>
          </a:p>
        </p:txBody>
      </p:sp>
    </p:spTree>
    <p:extLst>
      <p:ext uri="{BB962C8B-B14F-4D97-AF65-F5344CB8AC3E}">
        <p14:creationId xmlns:p14="http://schemas.microsoft.com/office/powerpoint/2010/main" val="426644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683568" y="1268760"/>
            <a:ext cx="8460432" cy="396044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                                    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pt-BR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pt-BR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</a:t>
            </a:r>
            <a:endParaRPr lang="pt-BR" sz="900" dirty="0" smtClean="0"/>
          </a:p>
        </p:txBody>
      </p:sp>
      <p:sp>
        <p:nvSpPr>
          <p:cNvPr id="6" name="Retângulo 5"/>
          <p:cNvSpPr/>
          <p:nvPr/>
        </p:nvSpPr>
        <p:spPr>
          <a:xfrm>
            <a:off x="3203848" y="62068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5400" dirty="0" smtClean="0">
                <a:solidFill>
                  <a:srgbClr val="663300"/>
                </a:solidFill>
              </a:rPr>
              <a:t>Café...</a:t>
            </a:r>
            <a:endParaRPr lang="pt-BR" sz="5400" dirty="0">
              <a:solidFill>
                <a:srgbClr val="663300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28800"/>
            <a:ext cx="6624735" cy="4563518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5940152" y="6237312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000" dirty="0"/>
              <a:t>http://rehmoreira.blogspot.com.br/2010/07/cafe-velho.html</a:t>
            </a:r>
          </a:p>
        </p:txBody>
      </p:sp>
    </p:spTree>
    <p:extLst>
      <p:ext uri="{BB962C8B-B14F-4D97-AF65-F5344CB8AC3E}">
        <p14:creationId xmlns:p14="http://schemas.microsoft.com/office/powerpoint/2010/main" val="342172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1259632" y="-243408"/>
            <a:ext cx="6408712" cy="1872208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pt-BR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																																																																																																																																																																					</a:t>
            </a:r>
            <a:r>
              <a:rPr lang="pt-BR" sz="77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				</a:t>
            </a:r>
            <a:r>
              <a:rPr lang="pt-BR" sz="144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ENCORAJANDO OUTROS</a:t>
            </a:r>
            <a:r>
              <a:rPr lang="pt-BR" sz="5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pt-BR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																																																																																																														                                    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pt-BR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pt-BR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</a:t>
            </a:r>
            <a:endParaRPr lang="pt-BR" sz="900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556792"/>
            <a:ext cx="9252520" cy="4625099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4860032" y="6237312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900" dirty="0"/>
              <a:t>http://batistabarcelona.com/wp-content/uploads/2015/06/coragem-encorajamento1.jpg</a:t>
            </a:r>
          </a:p>
        </p:txBody>
      </p:sp>
    </p:spTree>
    <p:extLst>
      <p:ext uri="{BB962C8B-B14F-4D97-AF65-F5344CB8AC3E}">
        <p14:creationId xmlns:p14="http://schemas.microsoft.com/office/powerpoint/2010/main" val="397144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323528" y="980728"/>
            <a:ext cx="8532440" cy="5112568"/>
          </a:xfrm>
          <a:prstGeom prst="rect">
            <a:avLst/>
          </a:prstGeom>
        </p:spPr>
        <p:txBody>
          <a:bodyPr>
            <a:no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pt-BR" sz="4000" b="1" dirty="0" smtClean="0">
                <a:solidFill>
                  <a:srgbClr val="9937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pt-BR" sz="4000" b="1" dirty="0">
                <a:solidFill>
                  <a:srgbClr val="9937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língua tem poder sobre a vida e sobre a morte; os que gostam de usá-la comerão do seu fruto</a:t>
            </a:r>
            <a:r>
              <a:rPr lang="pt-BR" sz="4000" dirty="0">
                <a:solidFill>
                  <a:srgbClr val="9937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” </a:t>
            </a:r>
            <a:endParaRPr lang="pt-BR" sz="4000" dirty="0" smtClean="0">
              <a:solidFill>
                <a:srgbClr val="9937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543300" lvl="8" indent="0">
              <a:buNone/>
            </a:pPr>
            <a:r>
              <a:rPr lang="pt-BR" sz="2800" b="1" dirty="0" smtClean="0">
                <a:solidFill>
                  <a:srgbClr val="9937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Pv 18.1</a:t>
            </a:r>
          </a:p>
          <a:p>
            <a:pPr marL="0" indent="0">
              <a:buNone/>
            </a:pPr>
            <a:r>
              <a:rPr lang="pt-BR" sz="4000" b="1" dirty="0" smtClean="0">
                <a:solidFill>
                  <a:srgbClr val="9937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</a:p>
          <a:p>
            <a:pPr marL="0" indent="0">
              <a:buNone/>
            </a:pPr>
            <a:r>
              <a:rPr lang="pt-BR" sz="4000" b="1" dirty="0">
                <a:solidFill>
                  <a:srgbClr val="9937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pt-BR" sz="4000" b="1" dirty="0" smtClean="0">
                <a:solidFill>
                  <a:srgbClr val="9937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cuidado </a:t>
            </a:r>
            <a:r>
              <a:rPr lang="pt-BR" sz="4000" b="1" dirty="0">
                <a:solidFill>
                  <a:srgbClr val="9937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 as </a:t>
            </a:r>
            <a:r>
              <a:rPr lang="pt-BR" sz="4000" b="1" dirty="0" smtClean="0">
                <a:solidFill>
                  <a:srgbClr val="9937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palavras. </a:t>
            </a:r>
          </a:p>
          <a:p>
            <a:pPr marL="0" indent="0" algn="ctr">
              <a:buNone/>
            </a:pPr>
            <a:r>
              <a:rPr lang="pt-BR" sz="4000" b="1" dirty="0">
                <a:solidFill>
                  <a:srgbClr val="9937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pt-BR" sz="4000" b="1" dirty="0" smtClean="0">
                <a:solidFill>
                  <a:srgbClr val="9937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“Seriedade e consequência da nossa fala.”</a:t>
            </a:r>
          </a:p>
        </p:txBody>
      </p:sp>
      <p:sp>
        <p:nvSpPr>
          <p:cNvPr id="2" name="Retângulo 1"/>
          <p:cNvSpPr/>
          <p:nvPr/>
        </p:nvSpPr>
        <p:spPr>
          <a:xfrm>
            <a:off x="5436096" y="6165304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BR" sz="1000" dirty="0"/>
          </a:p>
        </p:txBody>
      </p:sp>
      <p:sp>
        <p:nvSpPr>
          <p:cNvPr id="4" name="Seta em curva para a direita 3"/>
          <p:cNvSpPr/>
          <p:nvPr/>
        </p:nvSpPr>
        <p:spPr>
          <a:xfrm>
            <a:off x="539552" y="2780928"/>
            <a:ext cx="720080" cy="1800200"/>
          </a:xfrm>
          <a:prstGeom prst="curvedRightArrow">
            <a:avLst>
              <a:gd name="adj1" fmla="val 25000"/>
              <a:gd name="adj2" fmla="val 29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09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683568" y="620688"/>
            <a:ext cx="7668344" cy="5040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3600" b="1" dirty="0" smtClean="0">
                <a:solidFill>
                  <a:srgbClr val="9937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“Nenhuma </a:t>
            </a:r>
            <a:r>
              <a:rPr lang="pt-BR" sz="3600" b="1" dirty="0">
                <a:solidFill>
                  <a:srgbClr val="9937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palavra torpe saia da boca de vocês, mas apenas a que for útil para edificar os outros, conforme a necessidade, para que conceda graça aos que a ouvem</a:t>
            </a:r>
            <a:r>
              <a:rPr lang="pt-BR" sz="3600" b="1" dirty="0" smtClean="0">
                <a:solidFill>
                  <a:srgbClr val="9937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</a:p>
          <a:p>
            <a:pPr marL="0" indent="0">
              <a:buNone/>
            </a:pPr>
            <a:r>
              <a:rPr lang="pt-BR" sz="3600" b="1" dirty="0" smtClean="0">
                <a:solidFill>
                  <a:srgbClr val="9937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</a:t>
            </a:r>
            <a:r>
              <a:rPr lang="pt-BR" sz="3600" dirty="0" smtClean="0">
                <a:solidFill>
                  <a:srgbClr val="9937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 4.29</a:t>
            </a:r>
          </a:p>
          <a:p>
            <a:pPr marL="0" indent="0">
              <a:buNone/>
            </a:pPr>
            <a:endParaRPr lang="pt-BR" sz="3600" b="1" dirty="0">
              <a:solidFill>
                <a:srgbClr val="9937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pt-BR" sz="3600" b="1" dirty="0" smtClean="0">
                <a:solidFill>
                  <a:srgbClr val="9937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pt-BR" sz="4400" b="1" dirty="0" smtClean="0">
                <a:solidFill>
                  <a:srgbClr val="9937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pt-BR" sz="4400" b="1" dirty="0">
                <a:solidFill>
                  <a:srgbClr val="9937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Isto sim...</a:t>
            </a:r>
            <a:r>
              <a:rPr lang="pt-BR" sz="4400" b="1" dirty="0" smtClean="0">
                <a:solidFill>
                  <a:srgbClr val="9937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isto não...”				contrastes</a:t>
            </a:r>
            <a:r>
              <a:rPr lang="pt-BR" sz="4400" b="1" dirty="0">
                <a:solidFill>
                  <a:srgbClr val="9937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endParaRPr lang="pt-BR" sz="48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eta em curva para a direita 3"/>
          <p:cNvSpPr/>
          <p:nvPr/>
        </p:nvSpPr>
        <p:spPr>
          <a:xfrm>
            <a:off x="1403648" y="3068960"/>
            <a:ext cx="1080120" cy="208823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31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179512" y="1196752"/>
            <a:ext cx="8820472" cy="46805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4800" b="1" i="1" dirty="0" smtClean="0">
                <a:solidFill>
                  <a:srgbClr val="99378D"/>
                </a:solidFill>
              </a:rPr>
              <a:t>“</a:t>
            </a:r>
            <a:r>
              <a:rPr lang="pt-BR" sz="4800" b="1" i="1" dirty="0" smtClean="0"/>
              <a:t>Nenhuma</a:t>
            </a:r>
            <a:r>
              <a:rPr lang="pt-BR" sz="4800" b="1" i="1" dirty="0" smtClean="0">
                <a:solidFill>
                  <a:srgbClr val="99378D"/>
                </a:solidFill>
              </a:rPr>
              <a:t> </a:t>
            </a:r>
            <a:r>
              <a:rPr lang="pt-BR" sz="4800" b="1" i="1" dirty="0">
                <a:solidFill>
                  <a:srgbClr val="99378D"/>
                </a:solidFill>
              </a:rPr>
              <a:t>palavra torpe saia da boca de vocês, mas </a:t>
            </a:r>
            <a:r>
              <a:rPr lang="pt-BR" sz="4800" b="1" i="1" dirty="0"/>
              <a:t>apenas a que for útil</a:t>
            </a:r>
            <a:r>
              <a:rPr lang="pt-BR" sz="4800" b="1" i="1" dirty="0">
                <a:solidFill>
                  <a:srgbClr val="99378D"/>
                </a:solidFill>
              </a:rPr>
              <a:t> para </a:t>
            </a:r>
            <a:r>
              <a:rPr lang="pt-BR" sz="4800" b="1" i="1" dirty="0"/>
              <a:t>edificar</a:t>
            </a:r>
            <a:r>
              <a:rPr lang="pt-BR" sz="4800" b="1" i="1" dirty="0">
                <a:solidFill>
                  <a:srgbClr val="99378D"/>
                </a:solidFill>
              </a:rPr>
              <a:t> os outros, </a:t>
            </a:r>
            <a:r>
              <a:rPr lang="pt-BR" sz="4800" b="1" i="1" dirty="0"/>
              <a:t>conforme a necessidade</a:t>
            </a:r>
            <a:r>
              <a:rPr lang="pt-BR" sz="4800" b="1" i="1" dirty="0">
                <a:solidFill>
                  <a:srgbClr val="99378D"/>
                </a:solidFill>
              </a:rPr>
              <a:t>, para que conceda </a:t>
            </a:r>
            <a:r>
              <a:rPr lang="pt-BR" sz="4800" b="1" i="1" dirty="0"/>
              <a:t>graça</a:t>
            </a:r>
            <a:r>
              <a:rPr lang="pt-BR" sz="4800" b="1" i="1" dirty="0">
                <a:solidFill>
                  <a:srgbClr val="99378D"/>
                </a:solidFill>
              </a:rPr>
              <a:t> aos que a ouvem</a:t>
            </a:r>
            <a:r>
              <a:rPr lang="pt-BR" sz="4800" b="1" i="1" dirty="0" smtClean="0">
                <a:solidFill>
                  <a:srgbClr val="99378D"/>
                </a:solidFill>
              </a:rPr>
              <a:t>.” </a:t>
            </a:r>
          </a:p>
          <a:p>
            <a:pPr marL="0" indent="0" algn="ctr">
              <a:buNone/>
            </a:pPr>
            <a:r>
              <a:rPr lang="pt-BR" sz="4800" b="1" i="1" dirty="0">
                <a:solidFill>
                  <a:srgbClr val="99378D"/>
                </a:solidFill>
              </a:rPr>
              <a:t>	</a:t>
            </a:r>
            <a:r>
              <a:rPr lang="pt-BR" sz="4800" b="1" i="1" dirty="0" smtClean="0">
                <a:solidFill>
                  <a:srgbClr val="99378D"/>
                </a:solidFill>
              </a:rPr>
              <a:t>					</a:t>
            </a:r>
            <a:r>
              <a:rPr lang="pt-BR" sz="4000" b="1" i="1" dirty="0" smtClean="0">
                <a:solidFill>
                  <a:srgbClr val="99378D"/>
                </a:solidFill>
              </a:rPr>
              <a:t>Fp 4.29</a:t>
            </a:r>
            <a:endParaRPr lang="pt-BR" sz="4000" b="1" i="1" dirty="0">
              <a:solidFill>
                <a:srgbClr val="9937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374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0" y="620688"/>
            <a:ext cx="8892480" cy="5976664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pt-BR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t-BR" sz="4700" b="1" dirty="0">
                <a:solidFill>
                  <a:srgbClr val="9937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700" b="1" dirty="0" smtClean="0">
                <a:solidFill>
                  <a:srgbClr val="9937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700" b="1" dirty="0">
                <a:solidFill>
                  <a:srgbClr val="9937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que é </a:t>
            </a:r>
            <a:r>
              <a:rPr lang="pt-BR" sz="4700" b="1" dirty="0" smtClean="0">
                <a:solidFill>
                  <a:srgbClr val="9937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proibido: </a:t>
            </a:r>
          </a:p>
          <a:p>
            <a:pPr marL="0" indent="0">
              <a:buNone/>
            </a:pPr>
            <a:r>
              <a:rPr lang="pt-BR" sz="4700" b="1" dirty="0">
                <a:solidFill>
                  <a:srgbClr val="9937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pt-BR" sz="4700" b="1" dirty="0" smtClean="0">
                <a:solidFill>
                  <a:srgbClr val="9937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linguagem Torpe, que </a:t>
            </a:r>
            <a:r>
              <a:rPr lang="pt-BR" sz="4700" b="1" dirty="0">
                <a:solidFill>
                  <a:srgbClr val="9937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trazem </a:t>
            </a:r>
            <a:r>
              <a:rPr lang="pt-BR" sz="4700" b="1" dirty="0" smtClean="0">
                <a:solidFill>
                  <a:srgbClr val="9937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deterioração, que </a:t>
            </a:r>
            <a:r>
              <a:rPr lang="pt-BR" sz="4700" b="1" dirty="0">
                <a:solidFill>
                  <a:srgbClr val="9937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são </a:t>
            </a:r>
            <a:r>
              <a:rPr lang="pt-BR" sz="4700" b="1" dirty="0" smtClean="0">
                <a:solidFill>
                  <a:srgbClr val="9937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prejudiciais, que </a:t>
            </a:r>
            <a:r>
              <a:rPr lang="pt-BR" sz="4700" b="1" dirty="0">
                <a:solidFill>
                  <a:srgbClr val="9937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rebaixem, que causem dissensões, que causem efeito destrutivo e desencorajador.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sz="4700" b="1" dirty="0">
              <a:solidFill>
                <a:srgbClr val="9937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t-BR" sz="4700" b="1" dirty="0" smtClean="0">
                <a:solidFill>
                  <a:srgbClr val="9937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700" b="1" dirty="0">
                <a:solidFill>
                  <a:srgbClr val="9937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que Ele </a:t>
            </a:r>
            <a:r>
              <a:rPr lang="pt-BR" sz="4700" b="1" dirty="0" smtClean="0">
                <a:solidFill>
                  <a:srgbClr val="9937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exige, ordena: </a:t>
            </a:r>
            <a:endParaRPr lang="pt-BR" sz="4700" b="1" dirty="0">
              <a:solidFill>
                <a:srgbClr val="9937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pt-BR" sz="4700" b="1" dirty="0" smtClean="0">
                <a:solidFill>
                  <a:srgbClr val="9937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 </a:t>
            </a:r>
            <a:r>
              <a:rPr lang="pt-BR" sz="4700" b="1" dirty="0">
                <a:solidFill>
                  <a:srgbClr val="9937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“mas apenas</a:t>
            </a:r>
            <a:r>
              <a:rPr lang="pt-BR" sz="4700" b="1" dirty="0" smtClean="0">
                <a:solidFill>
                  <a:srgbClr val="9937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”... </a:t>
            </a:r>
          </a:p>
          <a:p>
            <a:pPr marL="0" indent="0">
              <a:buNone/>
            </a:pPr>
            <a:r>
              <a:rPr lang="pt-BR" sz="4700" b="1" dirty="0">
                <a:solidFill>
                  <a:srgbClr val="9937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pt-BR" sz="4700" b="1" dirty="0" smtClean="0">
                <a:solidFill>
                  <a:srgbClr val="9937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“</a:t>
            </a:r>
            <a:r>
              <a:rPr lang="pt-BR" sz="4700" b="1" dirty="0">
                <a:solidFill>
                  <a:srgbClr val="9937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sim unicamente</a:t>
            </a:r>
            <a:r>
              <a:rPr lang="pt-BR" sz="4700" b="1" dirty="0" smtClean="0">
                <a:solidFill>
                  <a:srgbClr val="9937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						o que edifica.</a:t>
            </a:r>
            <a:endParaRPr lang="pt-BR" sz="4700" b="1" dirty="0">
              <a:solidFill>
                <a:srgbClr val="9937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pt-BR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361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5536" y="836713"/>
            <a:ext cx="8748464" cy="4968552"/>
          </a:xfrm>
        </p:spPr>
        <p:txBody>
          <a:bodyPr>
            <a:normAutofit/>
          </a:bodyPr>
          <a:lstStyle/>
          <a:p>
            <a:pPr algn="l"/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467544" y="1196752"/>
            <a:ext cx="8325614" cy="516650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1200" dirty="0" smtClean="0">
                <a:solidFill>
                  <a:srgbClr val="000000"/>
                </a:solidFill>
                <a:latin typeface="+mn-lt"/>
              </a:rPr>
              <a:t/>
            </a:r>
            <a:br>
              <a:rPr lang="pt-BR" sz="11200" dirty="0" smtClean="0">
                <a:solidFill>
                  <a:srgbClr val="000000"/>
                </a:solidFill>
                <a:latin typeface="+mn-lt"/>
              </a:rPr>
            </a:br>
            <a:r>
              <a:rPr lang="pt-BR" sz="11200" dirty="0" smtClean="0">
                <a:solidFill>
                  <a:srgbClr val="000000"/>
                </a:solidFill>
                <a:latin typeface="+mn-lt"/>
              </a:rPr>
              <a:t/>
            </a:r>
            <a:br>
              <a:rPr lang="pt-BR" sz="11200" dirty="0" smtClean="0">
                <a:solidFill>
                  <a:srgbClr val="000000"/>
                </a:solidFill>
                <a:latin typeface="+mn-lt"/>
              </a:rPr>
            </a:br>
            <a:r>
              <a:rPr lang="pt-BR" sz="11200" dirty="0" smtClean="0">
                <a:solidFill>
                  <a:srgbClr val="000000"/>
                </a:solidFill>
                <a:latin typeface="+mn-lt"/>
              </a:rPr>
              <a:t>			</a:t>
            </a:r>
            <a:br>
              <a:rPr lang="pt-BR" sz="11200" dirty="0" smtClean="0">
                <a:solidFill>
                  <a:srgbClr val="000000"/>
                </a:solidFill>
                <a:latin typeface="+mn-lt"/>
              </a:rPr>
            </a:br>
            <a:r>
              <a:rPr lang="pt-BR" sz="11200" dirty="0" smtClean="0">
                <a:solidFill>
                  <a:srgbClr val="000000"/>
                </a:solidFill>
                <a:latin typeface="+mn-lt"/>
              </a:rPr>
              <a:t/>
            </a:r>
            <a:br>
              <a:rPr lang="pt-BR" sz="11200" dirty="0" smtClean="0">
                <a:solidFill>
                  <a:srgbClr val="000000"/>
                </a:solidFill>
                <a:latin typeface="+mn-lt"/>
              </a:rPr>
            </a:br>
            <a:r>
              <a:rPr lang="pt-BR" sz="11200" dirty="0" smtClean="0">
                <a:solidFill>
                  <a:srgbClr val="000000"/>
                </a:solidFill>
                <a:latin typeface="+mn-lt"/>
              </a:rPr>
              <a:t/>
            </a:r>
            <a:br>
              <a:rPr lang="pt-BR" sz="11200" dirty="0" smtClean="0">
                <a:solidFill>
                  <a:srgbClr val="000000"/>
                </a:solidFill>
                <a:latin typeface="+mn-lt"/>
              </a:rPr>
            </a:br>
            <a:r>
              <a:rPr lang="pt-BR" sz="11200" dirty="0" smtClean="0">
                <a:solidFill>
                  <a:srgbClr val="000000"/>
                </a:solidFill>
                <a:latin typeface="+mn-lt"/>
              </a:rPr>
              <a:t>			</a:t>
            </a:r>
            <a:br>
              <a:rPr lang="pt-BR" sz="11200" dirty="0" smtClean="0">
                <a:solidFill>
                  <a:srgbClr val="000000"/>
                </a:solidFill>
                <a:latin typeface="+mn-lt"/>
              </a:rPr>
            </a:br>
            <a:r>
              <a:rPr lang="pt-BR" sz="11200" dirty="0" smtClean="0">
                <a:solidFill>
                  <a:srgbClr val="000000"/>
                </a:solidFill>
                <a:latin typeface="+mn-lt"/>
              </a:rPr>
              <a:t/>
            </a:r>
            <a:br>
              <a:rPr lang="pt-BR" sz="11200" dirty="0" smtClean="0">
                <a:solidFill>
                  <a:srgbClr val="000000"/>
                </a:solidFill>
                <a:latin typeface="+mn-lt"/>
              </a:rPr>
            </a:br>
            <a:r>
              <a:rPr lang="pt-BR" sz="11200" dirty="0" smtClean="0">
                <a:solidFill>
                  <a:srgbClr val="000000"/>
                </a:solidFill>
                <a:latin typeface="+mn-lt"/>
              </a:rPr>
              <a:t>	</a:t>
            </a:r>
            <a:r>
              <a:rPr lang="pt-BR" sz="11200" dirty="0" smtClean="0">
                <a:solidFill>
                  <a:srgbClr val="99378D"/>
                </a:solidFill>
                <a:latin typeface="+mn-lt"/>
              </a:rPr>
              <a:t>- </a:t>
            </a:r>
            <a:r>
              <a:rPr lang="pt-BR" sz="11200" b="1" dirty="0" smtClean="0">
                <a:solidFill>
                  <a:srgbClr val="99378D"/>
                </a:solidFill>
                <a:latin typeface="+mn-lt"/>
              </a:rPr>
              <a:t>Você tem a tendência de criticar e julgar os outros? </a:t>
            </a:r>
          </a:p>
          <a:p>
            <a:pPr algn="l"/>
            <a:r>
              <a:rPr lang="pt-BR" sz="11200" b="1" dirty="0" smtClean="0">
                <a:solidFill>
                  <a:srgbClr val="99378D"/>
                </a:solidFill>
                <a:latin typeface="+mn-lt"/>
              </a:rPr>
              <a:t/>
            </a:r>
            <a:br>
              <a:rPr lang="pt-BR" sz="11200" b="1" dirty="0" smtClean="0">
                <a:solidFill>
                  <a:srgbClr val="99378D"/>
                </a:solidFill>
                <a:latin typeface="+mn-lt"/>
              </a:rPr>
            </a:br>
            <a:r>
              <a:rPr lang="pt-BR" sz="11200" b="1" dirty="0" smtClean="0">
                <a:solidFill>
                  <a:srgbClr val="99378D"/>
                </a:solidFill>
                <a:latin typeface="+mn-lt"/>
              </a:rPr>
              <a:t>	- Você é o tipo de pessoa que tem disposição e sempre procura um erro em alguma coisa ou em alguém?</a:t>
            </a:r>
          </a:p>
          <a:p>
            <a:pPr algn="l"/>
            <a:r>
              <a:rPr lang="pt-BR" sz="11200" b="1" dirty="0" smtClean="0">
                <a:solidFill>
                  <a:srgbClr val="99378D"/>
                </a:solidFill>
                <a:latin typeface="+mn-lt"/>
              </a:rPr>
              <a:t> </a:t>
            </a:r>
            <a:br>
              <a:rPr lang="pt-BR" sz="11200" b="1" dirty="0" smtClean="0">
                <a:solidFill>
                  <a:srgbClr val="99378D"/>
                </a:solidFill>
                <a:latin typeface="+mn-lt"/>
              </a:rPr>
            </a:br>
            <a:r>
              <a:rPr lang="pt-BR" sz="11200" b="1" dirty="0" smtClean="0">
                <a:solidFill>
                  <a:srgbClr val="99378D"/>
                </a:solidFill>
                <a:latin typeface="+mn-lt"/>
              </a:rPr>
              <a:t>	- Você acha difícil ver algo positivo em alguém ou em uma situação porque o lado negativo brilha aos seus olhos? </a:t>
            </a:r>
          </a:p>
          <a:p>
            <a:pPr algn="l"/>
            <a:r>
              <a:rPr lang="pt-BR" sz="11200" b="1" dirty="0" smtClean="0">
                <a:solidFill>
                  <a:srgbClr val="99378D"/>
                </a:solidFill>
                <a:latin typeface="+mn-lt"/>
              </a:rPr>
              <a:t/>
            </a:r>
            <a:br>
              <a:rPr lang="pt-BR" sz="11200" b="1" dirty="0" smtClean="0">
                <a:solidFill>
                  <a:srgbClr val="99378D"/>
                </a:solidFill>
                <a:latin typeface="+mn-lt"/>
              </a:rPr>
            </a:br>
            <a:r>
              <a:rPr lang="pt-BR" sz="11200" b="1" dirty="0" smtClean="0">
                <a:solidFill>
                  <a:srgbClr val="99378D"/>
                </a:solidFill>
                <a:latin typeface="+mn-lt"/>
              </a:rPr>
              <a:t>	- Você se sente compelido a sempre fazer um comentário crítico “para o bem da humanidade”?</a:t>
            </a:r>
            <a:r>
              <a:rPr lang="pt-BR" sz="11200" dirty="0" smtClean="0">
                <a:solidFill>
                  <a:srgbClr val="99378D"/>
                </a:solidFill>
                <a:latin typeface="+mn-lt"/>
              </a:rPr>
              <a:t/>
            </a:r>
            <a:br>
              <a:rPr lang="pt-BR" sz="11200" dirty="0" smtClean="0">
                <a:solidFill>
                  <a:srgbClr val="99378D"/>
                </a:solidFill>
                <a:latin typeface="+mn-lt"/>
              </a:rPr>
            </a:br>
            <a:r>
              <a:rPr lang="pt-BR" sz="2400" dirty="0" smtClean="0">
                <a:solidFill>
                  <a:srgbClr val="000000"/>
                </a:solidFill>
                <a:latin typeface="Helvetica Neue"/>
              </a:rPr>
              <a:t/>
            </a:r>
            <a:br>
              <a:rPr lang="pt-BR" sz="2400" dirty="0" smtClean="0">
                <a:solidFill>
                  <a:srgbClr val="000000"/>
                </a:solidFill>
                <a:latin typeface="Helvetica Neue"/>
              </a:rPr>
            </a:br>
            <a:r>
              <a:rPr lang="pt-BR" sz="2400" dirty="0" smtClean="0">
                <a:solidFill>
                  <a:srgbClr val="000000"/>
                </a:solidFill>
                <a:latin typeface="Helvetica Neue"/>
              </a:rPr>
              <a:t>							    		</a:t>
            </a:r>
            <a:r>
              <a:rPr lang="pt-BR" sz="1100" i="1" dirty="0" smtClean="0">
                <a:solidFill>
                  <a:prstClr val="black"/>
                </a:solidFill>
              </a:rPr>
              <a:t>						H																																ttp://conselhobiblico.com/2015/08/10/vencendo-o-espirito-critico/</a:t>
            </a:r>
            <a:r>
              <a:rPr lang="pt-BR" sz="2400" i="1" dirty="0" smtClean="0"/>
              <a:t/>
            </a:r>
            <a:br>
              <a:rPr lang="pt-BR" sz="2400" i="1" dirty="0" smtClean="0"/>
            </a:br>
            <a:r>
              <a:rPr lang="pt-BR" sz="2400" i="1" dirty="0" smtClean="0"/>
              <a:t/>
            </a:r>
            <a:br>
              <a:rPr lang="pt-BR" sz="2400" i="1" dirty="0" smtClean="0"/>
            </a:br>
            <a:r>
              <a:rPr lang="pt-BR" sz="1100" i="1" dirty="0" smtClean="0"/>
              <a:t>	</a:t>
            </a: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025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2025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5901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-324544" y="631790"/>
            <a:ext cx="4536504" cy="3619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4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Edificar é: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pt-BR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marR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construir </a:t>
            </a:r>
          </a:p>
          <a:p>
            <a:pPr marL="1028700" marR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Fundar.</a:t>
            </a:r>
          </a:p>
          <a:p>
            <a:pPr marL="1028700" marR="0" indent="-5715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BR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Induzir ao </a:t>
            </a:r>
            <a:r>
              <a:rPr lang="pt-BR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bem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t-BR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pt-BR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à virtude</a:t>
            </a:r>
            <a:endParaRPr lang="pt-BR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924944"/>
            <a:ext cx="5364088" cy="350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88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-252536" y="980728"/>
            <a:ext cx="8676456" cy="5328592"/>
          </a:xfrm>
          <a:prstGeom prst="rect">
            <a:avLst/>
          </a:prstGeo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pt-BR" sz="9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pt-BR" sz="1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</a:t>
            </a:r>
            <a:r>
              <a:rPr lang="pt-BR" sz="1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centralidade da cruz </a:t>
            </a:r>
            <a:endParaRPr lang="pt-BR" sz="12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pt-BR" sz="9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257300" lvl="3" indent="0" algn="ctr">
              <a:buNone/>
            </a:pPr>
            <a:r>
              <a:rPr lang="pt-BR" sz="9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1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caráter, nas promessas de Deus </a:t>
            </a:r>
            <a:r>
              <a:rPr lang="pt-BR" sz="1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1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1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nas Escrituras.</a:t>
            </a:r>
          </a:p>
          <a:p>
            <a:pPr marL="1257300" lvl="3" indent="0" algn="ctr">
              <a:buNone/>
            </a:pPr>
            <a:endParaRPr lang="pt-BR" sz="1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257300" lvl="3" indent="0" algn="ctr">
              <a:buNone/>
            </a:pPr>
            <a:r>
              <a:rPr lang="pt-BR" sz="1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não </a:t>
            </a:r>
            <a:r>
              <a:rPr lang="pt-BR" sz="1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vamos falar de nós mesmos, mas do que está na </a:t>
            </a:r>
            <a:r>
              <a:rPr lang="pt-BR" sz="1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Bíblia.</a:t>
            </a:r>
          </a:p>
          <a:p>
            <a:pPr marL="1257300" lvl="3" indent="0" algn="ctr">
              <a:buNone/>
            </a:pPr>
            <a:endParaRPr lang="pt-BR" sz="1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257300" lvl="3" indent="0" algn="ctr">
              <a:buNone/>
            </a:pPr>
            <a:r>
              <a:rPr lang="pt-BR" sz="1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Encorajar</a:t>
            </a:r>
            <a:r>
              <a:rPr lang="pt-BR" sz="1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edificar conforme as Escrituras.</a:t>
            </a:r>
            <a:r>
              <a:rPr lang="pt-BR" sz="1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pt-BR" sz="11100" dirty="0" smtClean="0"/>
              <a:t> </a:t>
            </a:r>
            <a:r>
              <a:rPr lang="pt-BR" sz="11100" b="1" dirty="0" smtClean="0"/>
              <a:t>	</a:t>
            </a:r>
            <a:endParaRPr lang="pt-BR" sz="11100" dirty="0"/>
          </a:p>
        </p:txBody>
      </p:sp>
      <p:sp>
        <p:nvSpPr>
          <p:cNvPr id="2" name="Seta para a direita 1"/>
          <p:cNvSpPr/>
          <p:nvPr/>
        </p:nvSpPr>
        <p:spPr>
          <a:xfrm>
            <a:off x="395536" y="206084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Seta para a direita 3"/>
          <p:cNvSpPr/>
          <p:nvPr/>
        </p:nvSpPr>
        <p:spPr>
          <a:xfrm>
            <a:off x="827584" y="357301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 para a direita 4"/>
          <p:cNvSpPr/>
          <p:nvPr/>
        </p:nvSpPr>
        <p:spPr>
          <a:xfrm>
            <a:off x="683568" y="50851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128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-756592" y="620688"/>
            <a:ext cx="9324529" cy="5904656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400050" lvl="1" indent="0">
              <a:buNone/>
            </a:pPr>
            <a:r>
              <a:rPr lang="pt-BR" sz="7600" dirty="0" smtClean="0"/>
              <a:t>			</a:t>
            </a:r>
            <a:r>
              <a:rPr lang="pt-BR" sz="16000" b="1" dirty="0" smtClean="0">
                <a:solidFill>
                  <a:srgbClr val="9937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Quando ??? </a:t>
            </a:r>
          </a:p>
          <a:p>
            <a:pPr marL="400050" lvl="1" indent="0">
              <a:buNone/>
            </a:pPr>
            <a:endParaRPr lang="pt-BR" sz="12400" b="1" u="sng" dirty="0" smtClean="0">
              <a:solidFill>
                <a:srgbClr val="9937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00050" lvl="1" indent="0">
              <a:buNone/>
            </a:pPr>
            <a:r>
              <a:rPr lang="pt-BR" sz="12400" b="1" dirty="0" smtClean="0">
                <a:solidFill>
                  <a:srgbClr val="9937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pt-BR" sz="14400" b="1" dirty="0" smtClean="0">
                <a:solidFill>
                  <a:srgbClr val="9937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conforme </a:t>
            </a:r>
            <a:r>
              <a:rPr lang="pt-BR" sz="14400" b="1" dirty="0">
                <a:solidFill>
                  <a:srgbClr val="9937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necessidade </a:t>
            </a:r>
            <a:endParaRPr lang="pt-BR" sz="14400" b="1" dirty="0" smtClean="0">
              <a:solidFill>
                <a:srgbClr val="9937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00050" lvl="1" indent="0">
              <a:buNone/>
            </a:pPr>
            <a:r>
              <a:rPr lang="pt-BR" sz="14400" b="1" dirty="0">
                <a:solidFill>
                  <a:srgbClr val="9937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pt-BR" sz="14400" b="1" dirty="0" smtClean="0">
                <a:solidFill>
                  <a:srgbClr val="9937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da </a:t>
            </a:r>
            <a:r>
              <a:rPr lang="pt-BR" sz="14400" b="1" dirty="0">
                <a:solidFill>
                  <a:srgbClr val="9937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pessoa </a:t>
            </a:r>
            <a:endParaRPr lang="pt-BR" sz="14400" b="1" dirty="0" smtClean="0">
              <a:solidFill>
                <a:srgbClr val="9937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pt-BR" sz="12800" b="1" dirty="0" smtClean="0">
              <a:solidFill>
                <a:srgbClr val="9937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pt-BR" sz="14400" b="1" dirty="0">
              <a:solidFill>
                <a:srgbClr val="9937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pt-BR" sz="12800" b="1" dirty="0" smtClean="0">
                <a:solidFill>
                  <a:srgbClr val="9937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	</a:t>
            </a:r>
            <a:r>
              <a:rPr lang="pt-BR" sz="16000" b="1" dirty="0" smtClean="0">
                <a:solidFill>
                  <a:srgbClr val="9937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???</a:t>
            </a:r>
          </a:p>
          <a:p>
            <a:pPr marL="0" indent="0">
              <a:buNone/>
            </a:pPr>
            <a:endParaRPr lang="pt-BR" sz="12800" b="1" u="sng" dirty="0" smtClean="0">
              <a:solidFill>
                <a:srgbClr val="9937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pt-BR" sz="12800" b="1" dirty="0" smtClean="0">
                <a:solidFill>
                  <a:srgbClr val="9937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				</a:t>
            </a:r>
            <a:r>
              <a:rPr lang="pt-BR" sz="14400" b="1" dirty="0" smtClean="0">
                <a:solidFill>
                  <a:srgbClr val="9937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conhecendo </a:t>
            </a:r>
            <a:r>
              <a:rPr lang="pt-BR" sz="14400" b="1" dirty="0">
                <a:solidFill>
                  <a:srgbClr val="9937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pt-BR" sz="14400" b="1" dirty="0" smtClean="0">
                <a:solidFill>
                  <a:srgbClr val="9937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pessoa...</a:t>
            </a:r>
          </a:p>
          <a:p>
            <a:pPr marL="0" indent="0">
              <a:buNone/>
            </a:pPr>
            <a:r>
              <a:rPr lang="pt-BR" sz="14400" b="1" dirty="0">
                <a:solidFill>
                  <a:srgbClr val="9937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pt-BR" sz="14400" b="1" dirty="0" smtClean="0">
                <a:solidFill>
                  <a:srgbClr val="9937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sua necessidade... 							sua situação</a:t>
            </a:r>
          </a:p>
          <a:p>
            <a:pPr marL="0" indent="0">
              <a:buNone/>
            </a:pPr>
            <a:endParaRPr lang="pt-BR" sz="8000" dirty="0"/>
          </a:p>
          <a:p>
            <a:pPr marL="0" indent="0">
              <a:buNone/>
            </a:pPr>
            <a:r>
              <a:rPr lang="pt-BR" sz="8000" dirty="0" smtClean="0"/>
              <a:t>			</a:t>
            </a:r>
          </a:p>
          <a:p>
            <a:pPr marL="0" indent="0" algn="ctr">
              <a:buNone/>
            </a:pPr>
            <a:r>
              <a:rPr lang="pt-BR" sz="3600" dirty="0" smtClean="0"/>
              <a:t> </a:t>
            </a:r>
            <a:r>
              <a:rPr lang="pt-BR" sz="3500" b="1" dirty="0" smtClean="0"/>
              <a:t>	</a:t>
            </a:r>
            <a:endParaRPr lang="pt-BR" sz="4000" dirty="0"/>
          </a:p>
        </p:txBody>
      </p:sp>
      <p:sp>
        <p:nvSpPr>
          <p:cNvPr id="4" name="Seta em curva para a esquerda 3"/>
          <p:cNvSpPr/>
          <p:nvPr/>
        </p:nvSpPr>
        <p:spPr>
          <a:xfrm>
            <a:off x="8028384" y="4077072"/>
            <a:ext cx="1008112" cy="201622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" name="Seta em curva para a esquerda 4"/>
          <p:cNvSpPr/>
          <p:nvPr/>
        </p:nvSpPr>
        <p:spPr>
          <a:xfrm rot="21199766">
            <a:off x="4942927" y="675611"/>
            <a:ext cx="1032341" cy="148741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86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80528" y="908720"/>
            <a:ext cx="9324528" cy="576064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 que </a:t>
            </a:r>
            <a:r>
              <a:rPr lang="pt-BR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propósito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??? o que quero  alcançar???</a:t>
            </a:r>
            <a:b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transmitir </a:t>
            </a:r>
            <a:r>
              <a:rPr lang="pt-BR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“graça aos que ouvem” </a:t>
            </a:r>
            <a:r>
              <a:rPr lang="pt-BR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este é o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ó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sito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bíblico </a:t>
            </a:r>
            <a:r>
              <a:rPr lang="pt-BR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cada uma de nossas conversas, com cada interação pessoal</a:t>
            </a:r>
            <a:r>
              <a:rPr lang="pt-BR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/>
              <a:t/>
            </a:r>
            <a:br>
              <a:rPr lang="pt-BR" sz="3200" dirty="0"/>
            </a:br>
            <a:r>
              <a:rPr lang="pt-BR" sz="1000" dirty="0"/>
              <a:t/>
            </a:r>
            <a:br>
              <a:rPr lang="pt-BR" sz="1000" dirty="0"/>
            </a:br>
            <a:endParaRPr lang="pt-BR" sz="1000" dirty="0"/>
          </a:p>
        </p:txBody>
      </p:sp>
      <p:sp>
        <p:nvSpPr>
          <p:cNvPr id="17" name="Seta para baixo 16"/>
          <p:cNvSpPr/>
          <p:nvPr/>
        </p:nvSpPr>
        <p:spPr>
          <a:xfrm>
            <a:off x="3275856" y="191683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eta para baixo 18"/>
          <p:cNvSpPr/>
          <p:nvPr/>
        </p:nvSpPr>
        <p:spPr>
          <a:xfrm>
            <a:off x="4067944" y="191683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Seta para baixo 19"/>
          <p:cNvSpPr/>
          <p:nvPr/>
        </p:nvSpPr>
        <p:spPr>
          <a:xfrm>
            <a:off x="4860032" y="191683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009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80528" y="-243408"/>
            <a:ext cx="9324528" cy="6480720"/>
          </a:xfrm>
        </p:spPr>
        <p:txBody>
          <a:bodyPr>
            <a:normAutofit/>
          </a:bodyPr>
          <a:lstStyle/>
          <a:p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600" dirty="0"/>
              <a:t/>
            </a:r>
            <a:br>
              <a:rPr lang="pt-BR" sz="3600" dirty="0"/>
            </a:br>
            <a:r>
              <a:rPr lang="pt-BR" sz="3600" b="1" dirty="0" smtClean="0">
                <a:solidFill>
                  <a:srgbClr val="99378D"/>
                </a:solidFill>
              </a:rPr>
              <a:t>.</a:t>
            </a:r>
            <a:r>
              <a:rPr lang="pt-BR" sz="3600" dirty="0" smtClean="0"/>
              <a:t> </a:t>
            </a:r>
            <a:r>
              <a:rPr lang="pt-BR" sz="3600" b="1" dirty="0" smtClean="0">
                <a:solidFill>
                  <a:srgbClr val="9937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pt-BR" sz="3600" b="1" dirty="0">
                <a:solidFill>
                  <a:srgbClr val="9937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graça justificadora (aos condenados no pecado)</a:t>
            </a:r>
            <a:br>
              <a:rPr lang="pt-BR" sz="3600" b="1" dirty="0">
                <a:solidFill>
                  <a:srgbClr val="9937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600" b="1" dirty="0" smtClean="0">
                <a:solidFill>
                  <a:srgbClr val="9937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A </a:t>
            </a:r>
            <a:r>
              <a:rPr lang="pt-BR" sz="3600" b="1" dirty="0">
                <a:solidFill>
                  <a:srgbClr val="9937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graça santificadora (aos que lutam com um pecado especifico)</a:t>
            </a:r>
            <a:br>
              <a:rPr lang="pt-BR" sz="3600" b="1" dirty="0">
                <a:solidFill>
                  <a:srgbClr val="9937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600" b="1" dirty="0" smtClean="0">
                <a:solidFill>
                  <a:srgbClr val="9937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A </a:t>
            </a:r>
            <a:r>
              <a:rPr lang="pt-BR" sz="3600" b="1" dirty="0">
                <a:solidFill>
                  <a:srgbClr val="9937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graça confortadora</a:t>
            </a:r>
            <a:br>
              <a:rPr lang="pt-BR" sz="3600" b="1" dirty="0">
                <a:solidFill>
                  <a:srgbClr val="9937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600" b="1" dirty="0" smtClean="0">
                <a:solidFill>
                  <a:srgbClr val="9937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A </a:t>
            </a:r>
            <a:r>
              <a:rPr lang="pt-BR" sz="3600" b="1" dirty="0">
                <a:solidFill>
                  <a:srgbClr val="9937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graça </a:t>
            </a:r>
            <a:r>
              <a:rPr lang="pt-BR" sz="3600" b="1" dirty="0" smtClean="0">
                <a:solidFill>
                  <a:srgbClr val="9937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sustentadora</a:t>
            </a:r>
            <a:br>
              <a:rPr lang="pt-BR" sz="3600" b="1" dirty="0" smtClean="0">
                <a:solidFill>
                  <a:srgbClr val="9937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600" b="1" dirty="0" smtClean="0">
                <a:solidFill>
                  <a:srgbClr val="9937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36826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064896" cy="3816424"/>
          </a:xfrm>
        </p:spPr>
        <p:txBody>
          <a:bodyPr>
            <a:normAutofit fontScale="90000"/>
          </a:bodyPr>
          <a:lstStyle/>
          <a:p>
            <a:r>
              <a:rPr lang="pt-BR" sz="3200" dirty="0"/>
              <a:t/>
            </a:r>
            <a:br>
              <a:rPr lang="pt-BR" sz="3200" dirty="0"/>
            </a:br>
            <a:r>
              <a:rPr lang="pt-BR" sz="3600" dirty="0"/>
              <a:t>Para Sinclair Ferguson</a:t>
            </a:r>
            <a:r>
              <a:rPr lang="pt-BR" dirty="0"/>
              <a:t>, </a:t>
            </a:r>
            <a:r>
              <a:rPr lang="pt-BR" sz="3600" dirty="0"/>
              <a:t>as</a:t>
            </a:r>
            <a:r>
              <a:rPr lang="pt-BR" dirty="0"/>
              <a:t> </a:t>
            </a:r>
            <a:r>
              <a:rPr lang="pt-BR" dirty="0" smtClean="0"/>
              <a:t>“palavras”</a:t>
            </a:r>
            <a:r>
              <a:rPr lang="pt-BR" sz="3600" dirty="0" smtClean="0"/>
              <a:t>:</a:t>
            </a:r>
            <a:r>
              <a:rPr lang="pt-BR" sz="3600" dirty="0"/>
              <a:t/>
            </a:r>
            <a:br>
              <a:rPr lang="pt-BR" sz="3600" dirty="0"/>
            </a:b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“São as dobradiças nas quais a porta da alma se abre a fim de revelar nosso espírito...” </a:t>
            </a:r>
          </a:p>
        </p:txBody>
      </p:sp>
      <p:sp>
        <p:nvSpPr>
          <p:cNvPr id="3" name="Retângulo 2"/>
          <p:cNvSpPr/>
          <p:nvPr/>
        </p:nvSpPr>
        <p:spPr>
          <a:xfrm>
            <a:off x="5436096" y="6093296"/>
            <a:ext cx="342112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50" b="1" dirty="0">
                <a:solidFill>
                  <a:prstClr val="black"/>
                </a:solidFill>
              </a:rPr>
              <a:t> Humidade Verdadeira Grandeza,  </a:t>
            </a:r>
            <a:r>
              <a:rPr lang="pt-BR" sz="1050" b="1" dirty="0" err="1">
                <a:solidFill>
                  <a:prstClr val="black"/>
                </a:solidFill>
              </a:rPr>
              <a:t>C.J.Mahamaney</a:t>
            </a:r>
            <a:r>
              <a:rPr lang="pt-BR" sz="1050" b="1" dirty="0">
                <a:solidFill>
                  <a:prstClr val="black"/>
                </a:solidFill>
              </a:rPr>
              <a:t>, </a:t>
            </a:r>
            <a:r>
              <a:rPr lang="pt-BR" sz="1050" b="1" dirty="0" err="1">
                <a:solidFill>
                  <a:prstClr val="black"/>
                </a:solidFill>
              </a:rPr>
              <a:t>pag</a:t>
            </a:r>
            <a:r>
              <a:rPr lang="pt-BR" sz="1050" b="1" dirty="0">
                <a:solidFill>
                  <a:prstClr val="black"/>
                </a:solidFill>
              </a:rPr>
              <a:t> </a:t>
            </a:r>
            <a:r>
              <a:rPr lang="pt-BR" sz="1050" b="1" dirty="0" smtClean="0">
                <a:solidFill>
                  <a:prstClr val="black"/>
                </a:solidFill>
              </a:rPr>
              <a:t>98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833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80528" y="1196752"/>
            <a:ext cx="7776864" cy="4464496"/>
          </a:xfrm>
        </p:spPr>
        <p:txBody>
          <a:bodyPr>
            <a:normAutofit/>
          </a:bodyPr>
          <a:lstStyle/>
          <a:p>
            <a:pPr algn="l"/>
            <a:r>
              <a:rPr lang="pt-BR" sz="4000" dirty="0"/>
              <a:t/>
            </a:r>
            <a:br>
              <a:rPr lang="pt-BR" sz="4000" dirty="0"/>
            </a:br>
            <a:endParaRPr lang="pt-BR" sz="4000" dirty="0"/>
          </a:p>
        </p:txBody>
      </p:sp>
      <p:sp>
        <p:nvSpPr>
          <p:cNvPr id="6" name="Retângulo 5"/>
          <p:cNvSpPr/>
          <p:nvPr/>
        </p:nvSpPr>
        <p:spPr>
          <a:xfrm>
            <a:off x="-180528" y="1052736"/>
            <a:ext cx="9217024" cy="4241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marR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3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Palavras </a:t>
            </a:r>
            <a:r>
              <a:rPr lang="pt-BR" sz="3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torpes, orgulhosas, cheias de razão para si </a:t>
            </a:r>
            <a:r>
              <a:rPr lang="pt-BR" sz="3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mesmo?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  <a:r>
              <a:rPr lang="pt-BR" sz="36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</a:t>
            </a:r>
            <a:endParaRPr lang="pt-BR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marR="0" indent="-5715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BR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3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Palavras que edificam, cheias de graça, fruto de um coração que se preocupa com os outros e não focado em si mesmo e em suas </a:t>
            </a:r>
            <a:r>
              <a:rPr lang="pt-BR" sz="3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necessidades? </a:t>
            </a:r>
            <a:r>
              <a:rPr lang="pt-BR" sz="3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 coração </a:t>
            </a:r>
            <a:r>
              <a:rPr lang="pt-BR" sz="3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humilde?</a:t>
            </a:r>
            <a:endParaRPr lang="pt-BR" sz="36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45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366584" y="692696"/>
            <a:ext cx="8748464" cy="554461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600" dirty="0" smtClean="0"/>
              <a:t>		</a:t>
            </a:r>
            <a:r>
              <a:rPr lang="pt-BR" sz="4000" b="1" dirty="0" smtClean="0"/>
              <a:t>Orgulhosos...</a:t>
            </a:r>
          </a:p>
          <a:p>
            <a:pPr marL="0" indent="0">
              <a:buNone/>
            </a:pPr>
            <a:endParaRPr lang="pt-BR" sz="3600" dirty="0" smtClean="0"/>
          </a:p>
          <a:p>
            <a:pPr marL="0" indent="0">
              <a:buNone/>
            </a:pPr>
            <a:r>
              <a:rPr lang="pt-BR" sz="4000" b="1" dirty="0" smtClean="0"/>
              <a:t>            preocupam-se </a:t>
            </a:r>
            <a:r>
              <a:rPr lang="pt-BR" sz="4000" b="1" dirty="0"/>
              <a:t>consigo, exigem justiça própria, </a:t>
            </a:r>
            <a:r>
              <a:rPr lang="pt-BR" sz="4000" b="1" dirty="0">
                <a:solidFill>
                  <a:srgbClr val="FF0000"/>
                </a:solidFill>
              </a:rPr>
              <a:t>são sábios aos seus próprios olhos</a:t>
            </a:r>
            <a:r>
              <a:rPr lang="pt-BR" sz="4000" b="1" dirty="0"/>
              <a:t>, tem pensamentos elevados demais sobre sua pessoa para se importar em edificar os outros ou ser sensível a necessidades dos outros.</a:t>
            </a:r>
          </a:p>
          <a:p>
            <a:pPr marL="0" indent="0">
              <a:buNone/>
            </a:pPr>
            <a:endParaRPr lang="pt-BR" sz="3600" b="1" dirty="0"/>
          </a:p>
        </p:txBody>
      </p:sp>
      <p:sp>
        <p:nvSpPr>
          <p:cNvPr id="5" name="Seta para a direita 4"/>
          <p:cNvSpPr/>
          <p:nvPr/>
        </p:nvSpPr>
        <p:spPr>
          <a:xfrm>
            <a:off x="467544" y="2276872"/>
            <a:ext cx="119443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601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14714" y="908720"/>
            <a:ext cx="8949774" cy="475252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4000" b="1" dirty="0" smtClean="0"/>
              <a:t>	</a:t>
            </a:r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Humildes...</a:t>
            </a:r>
          </a:p>
          <a:p>
            <a:pPr marL="0" indent="0">
              <a:buNone/>
            </a:pPr>
            <a:endParaRPr lang="pt-BR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pt-B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são </a:t>
            </a:r>
            <a:r>
              <a:rPr lang="pt-B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receptivos, se importam com os outros, </a:t>
            </a:r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ouvem</a:t>
            </a:r>
            <a:r>
              <a:rPr lang="pt-B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pt-BR" sz="4400" b="1" dirty="0" smtClean="0">
                <a:solidFill>
                  <a:srgbClr val="9937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falam menos</a:t>
            </a:r>
            <a:r>
              <a:rPr lang="pt-B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servem para edificar o </a:t>
            </a:r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outro...</a:t>
            </a:r>
          </a:p>
          <a:p>
            <a:pPr marL="0" indent="0" algn="ctr">
              <a:buNone/>
            </a:pPr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 </a:t>
            </a:r>
            <a:r>
              <a:rPr lang="pt-B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se </a:t>
            </a:r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promover. </a:t>
            </a:r>
            <a:endParaRPr lang="pt-B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pt-B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eta para a direita 5"/>
          <p:cNvSpPr/>
          <p:nvPr/>
        </p:nvSpPr>
        <p:spPr>
          <a:xfrm>
            <a:off x="323528" y="2708920"/>
            <a:ext cx="162648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56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2" y="2060848"/>
            <a:ext cx="8678476" cy="5616624"/>
          </a:xfrm>
        </p:spPr>
        <p:txBody>
          <a:bodyPr>
            <a:normAutofit fontScale="90000"/>
          </a:bodyPr>
          <a:lstStyle/>
          <a:p>
            <a:r>
              <a:rPr lang="pt-BR" sz="53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Amar e não odiar</a:t>
            </a:r>
            <a:br>
              <a:rPr lang="pt-BR" sz="53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t-BR" sz="53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pt-BR" sz="53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t-BR" sz="53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Encorajar ao invés de </a:t>
            </a:r>
            <a:r>
              <a:rPr lang="pt-BR" sz="53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destruir</a:t>
            </a:r>
            <a:br>
              <a:rPr lang="pt-BR" sz="53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t-BR" sz="53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pt-BR" sz="53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t-BR" sz="53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Agir com graça ao invés de </a:t>
            </a:r>
            <a:r>
              <a:rPr lang="pt-BR" sz="53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afligir</a:t>
            </a:r>
            <a:br>
              <a:rPr lang="pt-BR" sz="53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t-BR" sz="53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com </a:t>
            </a:r>
            <a:r>
              <a:rPr lang="pt-BR" sz="53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um espírito </a:t>
            </a:r>
            <a:r>
              <a:rPr lang="pt-BR" sz="53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crítico.</a:t>
            </a: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t-BR" sz="3600" dirty="0"/>
              <a:t/>
            </a:r>
            <a:br>
              <a:rPr lang="pt-BR" sz="3600" dirty="0"/>
            </a:br>
            <a:r>
              <a:rPr lang="pt-BR" sz="3600" dirty="0"/>
              <a:t/>
            </a:r>
            <a:br>
              <a:rPr lang="pt-BR" sz="3600" dirty="0"/>
            </a:br>
            <a:endParaRPr lang="pt-BR" sz="3600" dirty="0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1043608" y="3861048"/>
            <a:ext cx="6624735" cy="25922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899592" y="4005064"/>
            <a:ext cx="6624735" cy="25922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07504" y="764704"/>
            <a:ext cx="9289032" cy="561662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rgbClr val="99378D"/>
                </a:solidFill>
              </a:rPr>
              <a:t/>
            </a:r>
            <a:br>
              <a:rPr lang="pt-BR" dirty="0">
                <a:solidFill>
                  <a:srgbClr val="99378D"/>
                </a:solidFill>
              </a:rPr>
            </a:br>
            <a:endParaRPr lang="pt-BR" dirty="0">
              <a:solidFill>
                <a:srgbClr val="99378D"/>
              </a:solidFill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971600" y="3429000"/>
            <a:ext cx="6624735" cy="25922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7110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9512" y="836712"/>
            <a:ext cx="8748464" cy="5184575"/>
          </a:xfrm>
        </p:spPr>
        <p:txBody>
          <a:bodyPr>
            <a:normAutofit fontScale="90000"/>
          </a:bodyPr>
          <a:lstStyle/>
          <a:p>
            <a:pPr algn="l"/>
            <a:r>
              <a:rPr lang="pt-BR" sz="3100" b="1" dirty="0" smtClean="0">
                <a:latin typeface="+mn-lt"/>
              </a:rPr>
              <a:t>			Crítica </a:t>
            </a:r>
            <a:r>
              <a:rPr lang="pt-BR" sz="3100" b="1" dirty="0">
                <a:latin typeface="+mn-lt"/>
              </a:rPr>
              <a:t>no dicionário: </a:t>
            </a:r>
            <a:br>
              <a:rPr lang="pt-BR" sz="3100" b="1" dirty="0">
                <a:latin typeface="+mn-lt"/>
              </a:rPr>
            </a:br>
            <a:r>
              <a:rPr lang="pt-BR" sz="3100" b="1" dirty="0">
                <a:latin typeface="+mn-lt"/>
              </a:rPr>
              <a:t>1.  Análise, feita com maior ou menor profundidade, de qualquer produção intelectual </a:t>
            </a:r>
            <a:r>
              <a:rPr lang="pt-BR" sz="3100" b="1" dirty="0" smtClean="0">
                <a:latin typeface="+mn-lt"/>
              </a:rPr>
              <a:t>de </a:t>
            </a:r>
            <a:r>
              <a:rPr lang="pt-BR" sz="3100" b="1" dirty="0">
                <a:latin typeface="+mn-lt"/>
              </a:rPr>
              <a:t>natureza artística, científica, literária, etc</a:t>
            </a:r>
            <a:r>
              <a:rPr lang="pt-BR" sz="3100" b="1" dirty="0" smtClean="0">
                <a:latin typeface="+mn-lt"/>
              </a:rPr>
              <a:t>.</a:t>
            </a:r>
            <a:r>
              <a:rPr lang="pt-BR" sz="3100" b="1" dirty="0">
                <a:latin typeface="+mn-lt"/>
              </a:rPr>
              <a:t/>
            </a:r>
            <a:br>
              <a:rPr lang="pt-BR" sz="3100" b="1" dirty="0">
                <a:latin typeface="+mn-lt"/>
              </a:rPr>
            </a:br>
            <a:r>
              <a:rPr lang="pt-BR" sz="3100" b="1" dirty="0">
                <a:latin typeface="+mn-lt"/>
              </a:rPr>
              <a:t>2. Capacidade de julgar.</a:t>
            </a:r>
            <a:br>
              <a:rPr lang="pt-BR" sz="3100" b="1" dirty="0">
                <a:latin typeface="+mn-lt"/>
              </a:rPr>
            </a:br>
            <a:r>
              <a:rPr lang="pt-BR" sz="3100" b="1" dirty="0">
                <a:latin typeface="+mn-lt"/>
              </a:rPr>
              <a:t>3. Opinião </a:t>
            </a:r>
            <a:r>
              <a:rPr lang="pt-BR" sz="3100" b="1" dirty="0" smtClean="0">
                <a:latin typeface="+mn-lt"/>
              </a:rPr>
              <a:t>desfavorável = </a:t>
            </a:r>
            <a:r>
              <a:rPr lang="pt-BR" sz="3100" b="1" dirty="0">
                <a:latin typeface="+mn-lt"/>
              </a:rPr>
              <a:t>censura, </a:t>
            </a:r>
            <a:r>
              <a:rPr lang="pt-BR" sz="3100" b="1" dirty="0" smtClean="0">
                <a:latin typeface="+mn-lt"/>
              </a:rPr>
              <a:t>condenação</a:t>
            </a:r>
            <a:br>
              <a:rPr lang="pt-BR" sz="3100" b="1" dirty="0" smtClean="0">
                <a:latin typeface="+mn-lt"/>
              </a:rPr>
            </a:br>
            <a:r>
              <a:rPr lang="pt-BR" sz="3100" b="1" dirty="0" smtClean="0">
                <a:latin typeface="+mn-lt"/>
              </a:rPr>
              <a:t>					</a:t>
            </a:r>
            <a:br>
              <a:rPr lang="pt-BR" sz="3100" b="1" dirty="0" smtClean="0">
                <a:latin typeface="+mn-lt"/>
              </a:rPr>
            </a:br>
            <a:r>
              <a:rPr lang="pt-BR" sz="3100" b="1" dirty="0">
                <a:latin typeface="+mn-lt"/>
              </a:rPr>
              <a:t/>
            </a:r>
            <a:br>
              <a:rPr lang="pt-BR" sz="3100" b="1" dirty="0">
                <a:latin typeface="+mn-lt"/>
              </a:rPr>
            </a:br>
            <a:r>
              <a:rPr lang="pt-BR" sz="3100" b="1" dirty="0" smtClean="0">
                <a:latin typeface="+mn-lt"/>
              </a:rPr>
              <a:t>					Neste </a:t>
            </a:r>
            <a:r>
              <a:rPr lang="pt-BR" sz="3100" b="1" dirty="0">
                <a:latin typeface="+mn-lt"/>
              </a:rPr>
              <a:t>sentido, criticar é: </a:t>
            </a:r>
            <a:r>
              <a:rPr lang="pt-BR" sz="3100" b="1" dirty="0" smtClean="0">
                <a:latin typeface="+mn-lt"/>
              </a:rPr>
              <a:t> </a:t>
            </a:r>
            <a:r>
              <a:rPr lang="pt-BR" sz="3100" b="1" dirty="0">
                <a:latin typeface="+mn-lt"/>
              </a:rPr>
              <a:t>Fazer comentários desfavoráveis a respeito de </a:t>
            </a:r>
            <a:r>
              <a:rPr lang="pt-BR" sz="3100" b="1" dirty="0" smtClean="0">
                <a:latin typeface="+mn-lt"/>
              </a:rPr>
              <a:t>pessoas </a:t>
            </a:r>
            <a:r>
              <a:rPr lang="pt-BR" sz="3100" b="1" dirty="0">
                <a:latin typeface="+mn-lt"/>
              </a:rPr>
              <a:t>ou </a:t>
            </a:r>
            <a:r>
              <a:rPr lang="pt-BR" sz="3100" b="1" dirty="0" smtClean="0">
                <a:latin typeface="+mn-lt"/>
              </a:rPr>
              <a:t>coisas…dizer </a:t>
            </a:r>
            <a:r>
              <a:rPr lang="pt-BR" sz="3100" b="1" dirty="0">
                <a:latin typeface="+mn-lt"/>
              </a:rPr>
              <a:t>mal </a:t>
            </a:r>
            <a:r>
              <a:rPr lang="pt-BR" sz="3100" b="1" dirty="0" smtClean="0">
                <a:latin typeface="+mn-lt"/>
              </a:rPr>
              <a:t>de…pôr </a:t>
            </a:r>
            <a:r>
              <a:rPr lang="pt-BR" sz="3100" b="1" dirty="0">
                <a:latin typeface="+mn-lt"/>
              </a:rPr>
              <a:t>defeitos em...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11" name="Seta para baixo 10"/>
          <p:cNvSpPr/>
          <p:nvPr/>
        </p:nvSpPr>
        <p:spPr>
          <a:xfrm rot="3206395">
            <a:off x="6451144" y="306579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644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allpaper.ultradownloads.com.br/46496_Papel-de-Parede-Contraste-Natural--46496_1600x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210483"/>
            <a:ext cx="9396536" cy="704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-243068" y="-208344"/>
            <a:ext cx="9387068" cy="7066344"/>
          </a:xfrm>
          <a:prstGeom prst="rect">
            <a:avLst/>
          </a:prstGeom>
          <a:solidFill>
            <a:schemeClr val="bg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4000" dirty="0" smtClean="0">
              <a:solidFill>
                <a:schemeClr val="tx1"/>
              </a:solidFill>
            </a:endParaRPr>
          </a:p>
          <a:p>
            <a:pPr algn="ctr"/>
            <a:endParaRPr lang="pt-BR" sz="4000" dirty="0" smtClean="0">
              <a:solidFill>
                <a:schemeClr val="tx1"/>
              </a:solidFill>
            </a:endParaRPr>
          </a:p>
          <a:p>
            <a:pPr algn="ctr"/>
            <a:endParaRPr lang="pt-BR" sz="4000" dirty="0">
              <a:solidFill>
                <a:schemeClr val="tx1"/>
              </a:solidFill>
            </a:endParaRPr>
          </a:p>
          <a:p>
            <a:pPr algn="ctr"/>
            <a:endParaRPr lang="pt-BR" sz="4000" dirty="0" smtClean="0">
              <a:solidFill>
                <a:schemeClr val="tx1"/>
              </a:solidFill>
            </a:endParaRPr>
          </a:p>
          <a:p>
            <a:pPr algn="ctr"/>
            <a:endParaRPr lang="pt-BR" sz="4000" dirty="0" smtClean="0">
              <a:solidFill>
                <a:schemeClr val="tx1"/>
              </a:solidFill>
            </a:endParaRPr>
          </a:p>
          <a:p>
            <a:pPr algn="ctr"/>
            <a:r>
              <a:rPr lang="pt-BR" sz="4000" dirty="0" smtClean="0">
                <a:solidFill>
                  <a:schemeClr val="tx1"/>
                </a:solidFill>
              </a:rPr>
              <a:t>“Os cristãos não devem ter um espírito crítico. Não nos foi dada nenhuma autoridade para julgar o coração das pessoas. E saberemos que vencemos o espírito crítico quando formos caracterizados por possuir um espírito perdoador, fruto de um coração perdoado por Deus.”</a:t>
            </a:r>
          </a:p>
          <a:p>
            <a:pPr algn="ctr"/>
            <a:endParaRPr lang="pt-BR" sz="4000" u="sng" dirty="0">
              <a:solidFill>
                <a:schemeClr val="tx1"/>
              </a:solidFill>
              <a:hlinkClick r:id="rId3"/>
            </a:endParaRPr>
          </a:p>
          <a:p>
            <a:pPr algn="ctr"/>
            <a:endParaRPr lang="pt-BR" sz="4400" u="sng" dirty="0" smtClean="0">
              <a:solidFill>
                <a:schemeClr val="tx1"/>
              </a:solidFill>
              <a:hlinkClick r:id="rId3"/>
            </a:endParaRPr>
          </a:p>
          <a:p>
            <a:pPr algn="ctr"/>
            <a:r>
              <a:rPr lang="pt-BR" sz="4400" dirty="0" smtClean="0">
                <a:solidFill>
                  <a:schemeClr val="tx1"/>
                </a:solidFill>
              </a:rPr>
              <a:t>                    </a:t>
            </a:r>
          </a:p>
          <a:p>
            <a:pPr algn="ctr"/>
            <a:endParaRPr lang="pt-BR" sz="4400" dirty="0">
              <a:solidFill>
                <a:schemeClr val="bg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52536" y="-243408"/>
            <a:ext cx="9396536" cy="7330491"/>
          </a:xfrm>
        </p:spPr>
        <p:txBody>
          <a:bodyPr>
            <a:normAutofit/>
          </a:bodyPr>
          <a:lstStyle/>
          <a:p>
            <a:r>
              <a:rPr lang="pt-BR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dirty="0"/>
              <a:t> </a:t>
            </a:r>
            <a:br>
              <a:rPr lang="pt-BR" dirty="0"/>
            </a:br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3519" y="6093296"/>
            <a:ext cx="5303980" cy="274344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6876256" y="5149840"/>
            <a:ext cx="241224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9600" u="sng" dirty="0">
                <a:hlinkClick r:id="rId3"/>
              </a:rPr>
              <a:t> </a:t>
            </a:r>
            <a:r>
              <a:rPr lang="pt-BR" sz="900" u="sng" dirty="0">
                <a:hlinkClick r:id="rId3"/>
              </a:rPr>
              <a:t>10/08/2015</a:t>
            </a:r>
            <a:r>
              <a:rPr lang="pt-BR" sz="900" dirty="0"/>
              <a:t> / </a:t>
            </a:r>
            <a:r>
              <a:rPr lang="pt-BR" sz="900" u="sng" dirty="0">
                <a:hlinkClick r:id="rId5"/>
              </a:rPr>
              <a:t>CONEXÃO CONSELHO BÍBLICO</a:t>
            </a:r>
            <a:endParaRPr lang="pt-BR" sz="900" dirty="0"/>
          </a:p>
        </p:txBody>
      </p:sp>
    </p:spTree>
    <p:extLst>
      <p:ext uri="{BB962C8B-B14F-4D97-AF65-F5344CB8AC3E}">
        <p14:creationId xmlns:p14="http://schemas.microsoft.com/office/powerpoint/2010/main" val="308887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87624" y="548680"/>
            <a:ext cx="6858000" cy="1790700"/>
          </a:xfrm>
        </p:spPr>
        <p:txBody>
          <a:bodyPr/>
          <a:lstStyle/>
          <a:p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781" y="1988840"/>
            <a:ext cx="7696236" cy="3912321"/>
          </a:xfrm>
        </p:spPr>
        <p:txBody>
          <a:bodyPr>
            <a:noAutofit/>
          </a:bodyPr>
          <a:lstStyle/>
          <a:p>
            <a:pPr algn="l"/>
            <a:r>
              <a:rPr lang="pt-BR" sz="2400" dirty="0"/>
              <a:t>	</a:t>
            </a:r>
            <a:r>
              <a:rPr lang="pt-BR" sz="2400" dirty="0" smtClean="0"/>
              <a:t>	</a:t>
            </a:r>
            <a:r>
              <a:rPr lang="pt-BR" sz="3200" dirty="0" smtClean="0"/>
              <a:t>Referências Bibliográficas</a:t>
            </a:r>
          </a:p>
          <a:p>
            <a:pPr algn="l"/>
            <a:endParaRPr lang="pt-BR" sz="2400" dirty="0" smtClean="0"/>
          </a:p>
          <a:p>
            <a:pPr algn="l"/>
            <a:r>
              <a:rPr lang="pt-BR" sz="2000" b="1" dirty="0" smtClean="0"/>
              <a:t>Vencendo </a:t>
            </a:r>
            <a:r>
              <a:rPr lang="pt-BR" sz="2000" b="1" dirty="0"/>
              <a:t>o espírito </a:t>
            </a:r>
            <a:r>
              <a:rPr lang="pt-BR" sz="2000" b="1" dirty="0" smtClean="0"/>
              <a:t>crítico </a:t>
            </a:r>
            <a:r>
              <a:rPr lang="pt-BR" sz="2000" u="sng" dirty="0" smtClean="0">
                <a:hlinkClick r:id="rId2"/>
              </a:rPr>
              <a:t>10/08/2015</a:t>
            </a:r>
            <a:r>
              <a:rPr lang="pt-BR" sz="2000" dirty="0"/>
              <a:t> / </a:t>
            </a:r>
            <a:r>
              <a:rPr lang="pt-BR" sz="2000" u="sng" dirty="0">
                <a:hlinkClick r:id="rId3"/>
              </a:rPr>
              <a:t>CONEXÃO CONSELHO </a:t>
            </a:r>
            <a:r>
              <a:rPr lang="pt-BR" sz="2000" u="sng" dirty="0" smtClean="0">
                <a:hlinkClick r:id="rId3"/>
              </a:rPr>
              <a:t>BÍBLICO</a:t>
            </a:r>
            <a:endParaRPr lang="pt-BR" sz="2400" dirty="0"/>
          </a:p>
          <a:p>
            <a:pPr algn="l"/>
            <a:r>
              <a:rPr lang="pt-BR" sz="2400" dirty="0" smtClean="0"/>
              <a:t>Bridges, Jerry. “PECADOS INTOCÁVEIS”, Ed. Vida  Nova</a:t>
            </a:r>
            <a:endParaRPr lang="pt-BR" sz="2400" dirty="0"/>
          </a:p>
          <a:p>
            <a:pPr algn="l"/>
            <a:r>
              <a:rPr lang="pt-BR" sz="2400" dirty="0" smtClean="0"/>
              <a:t>MAHANEY, C.J. “Humildade a Verdadeira Grandeza”, Ed. Fiel</a:t>
            </a:r>
            <a:endParaRPr lang="pt-BR" sz="2400" dirty="0"/>
          </a:p>
          <a:p>
            <a:pPr algn="l"/>
            <a:r>
              <a:rPr lang="fi-FI" sz="2400" dirty="0" smtClean="0">
                <a:hlinkClick r:id="rId4"/>
              </a:rPr>
              <a:t>www.</a:t>
            </a:r>
            <a:r>
              <a:rPr lang="fi-FI" sz="2400" b="1" dirty="0" smtClean="0">
                <a:hlinkClick r:id="rId4"/>
              </a:rPr>
              <a:t>bibliaonline</a:t>
            </a:r>
            <a:r>
              <a:rPr lang="fi-FI" sz="2400" dirty="0" smtClean="0">
                <a:hlinkClick r:id="rId4"/>
              </a:rPr>
              <a:t>.com.br/</a:t>
            </a:r>
            <a:r>
              <a:rPr lang="fi-FI" sz="2400" b="1" dirty="0" smtClean="0">
                <a:hlinkClick r:id="rId4"/>
              </a:rPr>
              <a:t>nvi</a:t>
            </a:r>
            <a:endParaRPr lang="fi-FI" sz="2400" b="1" dirty="0"/>
          </a:p>
          <a:p>
            <a:pPr algn="l"/>
            <a:r>
              <a:rPr lang="pt-BR" sz="2400" dirty="0" smtClean="0">
                <a:hlinkClick r:id="rId5"/>
              </a:rPr>
              <a:t>www.</a:t>
            </a:r>
            <a:r>
              <a:rPr lang="pt-BR" sz="2400" b="1" dirty="0" smtClean="0">
                <a:hlinkClick r:id="rId5"/>
              </a:rPr>
              <a:t>bibliaonline</a:t>
            </a:r>
            <a:r>
              <a:rPr lang="pt-BR" sz="2400" dirty="0" smtClean="0">
                <a:hlinkClick r:id="rId5"/>
              </a:rPr>
              <a:t>.com.br/</a:t>
            </a:r>
            <a:r>
              <a:rPr lang="pt-BR" sz="2400" b="1" dirty="0" smtClean="0">
                <a:hlinkClick r:id="rId5"/>
              </a:rPr>
              <a:t>acf</a:t>
            </a:r>
            <a:endParaRPr lang="pt-BR" sz="2400" b="1" dirty="0"/>
          </a:p>
          <a:p>
            <a:pPr algn="l"/>
            <a:endParaRPr lang="pt-BR" sz="2400" b="1" dirty="0" smtClean="0"/>
          </a:p>
          <a:p>
            <a:pPr algn="l"/>
            <a:endParaRPr lang="fi-FI" sz="3200" dirty="0">
              <a:latin typeface="arial" panose="020B0604020202020204" pitchFamily="34" charset="0"/>
            </a:endParaRPr>
          </a:p>
          <a:p>
            <a:pPr algn="l"/>
            <a:endParaRPr lang="pt-BR" sz="3200" dirty="0" smtClean="0"/>
          </a:p>
          <a:p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294617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155823" y="-891480"/>
            <a:ext cx="9052009" cy="3216242"/>
          </a:xfrm>
        </p:spPr>
        <p:txBody>
          <a:bodyPr>
            <a:normAutofit/>
          </a:bodyPr>
          <a:lstStyle/>
          <a:p>
            <a:r>
              <a:rPr lang="pt-BR" sz="2400" dirty="0"/>
              <a:t/>
            </a:r>
            <a:br>
              <a:rPr lang="pt-BR" sz="2400" dirty="0"/>
            </a:br>
            <a:r>
              <a:rPr lang="pt-BR" sz="20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20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43608" y="980728"/>
            <a:ext cx="10153128" cy="5400600"/>
          </a:xfrm>
        </p:spPr>
        <p:txBody>
          <a:bodyPr numCol="1">
            <a:noAutofit/>
          </a:bodyPr>
          <a:lstStyle/>
          <a:p>
            <a:pPr algn="l"/>
            <a:r>
              <a:rPr lang="pt-BR" sz="2800" b="1" dirty="0" smtClean="0"/>
              <a:t>	Julgamento - </a:t>
            </a:r>
            <a:r>
              <a:rPr lang="pt-BR" sz="2800" b="1" dirty="0"/>
              <a:t>Ato de </a:t>
            </a:r>
            <a:r>
              <a:rPr lang="pt-BR" sz="2800" b="1" dirty="0" smtClean="0"/>
              <a:t>julgar: </a:t>
            </a:r>
            <a:endParaRPr lang="pt-BR" sz="2800" b="1" dirty="0"/>
          </a:p>
          <a:p>
            <a:pPr algn="l"/>
            <a:r>
              <a:rPr lang="pt-BR" sz="2800" b="1" dirty="0" smtClean="0"/>
              <a:t>1</a:t>
            </a:r>
            <a:r>
              <a:rPr lang="pt-BR" sz="2800" b="1" dirty="0"/>
              <a:t>. Proceder ao exame da causa </a:t>
            </a:r>
            <a:r>
              <a:rPr lang="pt-BR" sz="2800" b="1" dirty="0" smtClean="0"/>
              <a:t>de.</a:t>
            </a:r>
            <a:endParaRPr lang="pt-BR" sz="2800" b="1" dirty="0"/>
          </a:p>
          <a:p>
            <a:pPr algn="l"/>
            <a:r>
              <a:rPr lang="pt-BR" sz="2800" b="1" dirty="0"/>
              <a:t>2. Decidir (como juiz, árbitro, etc.).</a:t>
            </a:r>
          </a:p>
          <a:p>
            <a:pPr algn="l"/>
            <a:r>
              <a:rPr lang="pt-BR" sz="2800" b="1" dirty="0"/>
              <a:t>3. Sentenciar.</a:t>
            </a:r>
          </a:p>
          <a:p>
            <a:pPr algn="l"/>
            <a:r>
              <a:rPr lang="pt-BR" sz="2800" b="1" dirty="0"/>
              <a:t>4. Formar juízo acerca de.</a:t>
            </a:r>
          </a:p>
          <a:p>
            <a:pPr algn="l"/>
            <a:r>
              <a:rPr lang="pt-BR" sz="2800" b="1" dirty="0"/>
              <a:t>5. Imaginar.</a:t>
            </a:r>
          </a:p>
          <a:p>
            <a:pPr algn="l"/>
            <a:r>
              <a:rPr lang="pt-BR" sz="2800" b="1" dirty="0"/>
              <a:t>6. Crer, supor.</a:t>
            </a:r>
          </a:p>
          <a:p>
            <a:pPr algn="l"/>
            <a:r>
              <a:rPr lang="pt-BR" sz="2800" b="1" dirty="0"/>
              <a:t>7</a:t>
            </a:r>
            <a:r>
              <a:rPr lang="pt-BR" sz="2800" b="1" dirty="0" smtClean="0"/>
              <a:t>. </a:t>
            </a:r>
            <a:r>
              <a:rPr lang="pt-BR" sz="2800" b="1" dirty="0"/>
              <a:t>Formar conceito.</a:t>
            </a:r>
          </a:p>
          <a:p>
            <a:pPr algn="l"/>
            <a:r>
              <a:rPr lang="pt-BR" sz="2800" b="1" dirty="0"/>
              <a:t>8</a:t>
            </a:r>
            <a:r>
              <a:rPr lang="pt-BR" sz="2800" b="1" dirty="0" smtClean="0"/>
              <a:t>. </a:t>
            </a:r>
            <a:r>
              <a:rPr lang="pt-BR" sz="2800" b="1" dirty="0"/>
              <a:t>Ser juiz de si </a:t>
            </a:r>
            <a:r>
              <a:rPr lang="pt-BR" sz="2800" b="1" dirty="0" smtClean="0"/>
              <a:t>mesmo.</a:t>
            </a:r>
            <a:endParaRPr lang="pt-BR" sz="2800" b="1" dirty="0"/>
          </a:p>
          <a:p>
            <a:pPr algn="l"/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492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252536" y="764704"/>
            <a:ext cx="9396536" cy="1296144"/>
          </a:xfrm>
        </p:spPr>
        <p:txBody>
          <a:bodyPr>
            <a:normAutofit fontScale="90000"/>
          </a:bodyPr>
          <a:lstStyle/>
          <a:p>
            <a:r>
              <a:rPr lang="pt-BR" sz="5300" b="1" dirty="0" smtClean="0">
                <a:latin typeface="+mn-lt"/>
              </a:rPr>
              <a:t>Como é a pessoa com espírito crítico?</a:t>
            </a:r>
            <a:endParaRPr lang="pt-BR" sz="5300" b="1" dirty="0">
              <a:latin typeface="+mn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988840"/>
            <a:ext cx="6013216" cy="4288671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5364088" y="6237312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900" dirty="0"/>
              <a:t>http://leila-castro.blogspot.com.br/2013/08/a-critica-e-suas-motivacoes.html</a:t>
            </a:r>
          </a:p>
        </p:txBody>
      </p:sp>
    </p:spTree>
    <p:extLst>
      <p:ext uri="{BB962C8B-B14F-4D97-AF65-F5344CB8AC3E}">
        <p14:creationId xmlns:p14="http://schemas.microsoft.com/office/powerpoint/2010/main" val="35554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540568" y="548680"/>
            <a:ext cx="9144000" cy="1754634"/>
          </a:xfrm>
        </p:spPr>
        <p:txBody>
          <a:bodyPr>
            <a:normAutofit/>
          </a:bodyPr>
          <a:lstStyle/>
          <a:p>
            <a:r>
              <a:rPr lang="pt-BR" sz="3600" b="1" dirty="0" smtClean="0"/>
              <a:t>Características:</a:t>
            </a:r>
            <a:r>
              <a:rPr lang="pt-BR" b="1" dirty="0" smtClean="0"/>
              <a:t/>
            </a:r>
            <a:br>
              <a:rPr lang="pt-BR" b="1" dirty="0" smtClean="0"/>
            </a:b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2132856"/>
            <a:ext cx="8748464" cy="5040560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sz="2800" b="1" dirty="0" smtClean="0"/>
              <a:t>habilidade </a:t>
            </a:r>
            <a:r>
              <a:rPr lang="pt-BR" sz="2800" b="1" dirty="0"/>
              <a:t>de apontar os erros dos outros e, ao mesmo tempo</a:t>
            </a:r>
            <a:r>
              <a:rPr lang="pt-BR" sz="2800" b="1" dirty="0" smtClean="0"/>
              <a:t>, </a:t>
            </a:r>
            <a:r>
              <a:rPr lang="pt-BR" sz="2800" b="1" dirty="0"/>
              <a:t>minimizar os próprios erros</a:t>
            </a:r>
            <a:r>
              <a:rPr lang="pt-BR" sz="2800" b="1" dirty="0" smtClean="0"/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sz="2800" b="1" dirty="0" smtClean="0"/>
              <a:t>não </a:t>
            </a:r>
            <a:r>
              <a:rPr lang="pt-BR" sz="2800" b="1" dirty="0"/>
              <a:t>aceita o ponto de vista dos outros porque acredita que o seu ponto de vista é o correto</a:t>
            </a:r>
            <a:r>
              <a:rPr lang="pt-BR" sz="2800" b="1" dirty="0" smtClean="0"/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sz="2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acredita </a:t>
            </a:r>
            <a:r>
              <a:rPr lang="pt-BR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que tem a capacidade de conhecer as motivações </a:t>
            </a:r>
            <a:r>
              <a:rPr lang="pt-BR" sz="2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alheias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sz="2800" b="1" dirty="0"/>
              <a:t>quase sempre é praticado sob o disfarce de zelo pelo que é </a:t>
            </a:r>
            <a:r>
              <a:rPr lang="pt-BR" sz="2800" b="1" dirty="0" smtClean="0"/>
              <a:t>certo.</a:t>
            </a:r>
            <a:r>
              <a:rPr lang="pt-BR" sz="2800" b="1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34417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636912"/>
            <a:ext cx="5760640" cy="354459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3528" y="836712"/>
            <a:ext cx="8604448" cy="3384376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Por trás de um espírito crítico</a:t>
            </a:r>
            <a:b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avaliando o coração</a:t>
            </a:r>
            <a:r>
              <a:rPr lang="pt-BR" b="1" i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pt-BR" b="1" i="1" dirty="0" smtClean="0">
                <a:solidFill>
                  <a:srgbClr val="FF0000"/>
                </a:solidFill>
                <a:latin typeface="+mn-lt"/>
              </a:rPr>
            </a:br>
            <a:r>
              <a:rPr lang="pt-BR" b="1" i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pt-BR" b="1" i="1" dirty="0" smtClean="0">
                <a:solidFill>
                  <a:srgbClr val="FF0000"/>
                </a:solidFill>
                <a:latin typeface="+mn-lt"/>
              </a:rPr>
            </a:br>
            <a:endParaRPr lang="pt-BR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99592" y="4437112"/>
            <a:ext cx="8244408" cy="1944216"/>
          </a:xfrm>
        </p:spPr>
        <p:txBody>
          <a:bodyPr>
            <a:normAutofit/>
          </a:bodyPr>
          <a:lstStyle/>
          <a:p>
            <a:r>
              <a:rPr lang="pt-BR" sz="11200" dirty="0" smtClean="0"/>
              <a:t>   </a:t>
            </a:r>
            <a:endParaRPr lang="pt-BR" sz="4500" dirty="0"/>
          </a:p>
        </p:txBody>
      </p:sp>
      <p:cxnSp>
        <p:nvCxnSpPr>
          <p:cNvPr id="6" name="Conector de seta reta 5"/>
          <p:cNvCxnSpPr/>
          <p:nvPr/>
        </p:nvCxnSpPr>
        <p:spPr>
          <a:xfrm>
            <a:off x="4211960" y="1628800"/>
            <a:ext cx="0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>
            <a:off x="4860032" y="1700808"/>
            <a:ext cx="0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>
            <a:off x="3563888" y="1628800"/>
            <a:ext cx="0" cy="576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 13"/>
          <p:cNvSpPr/>
          <p:nvPr/>
        </p:nvSpPr>
        <p:spPr>
          <a:xfrm>
            <a:off x="4932040" y="6165304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900" dirty="0"/>
              <a:t>http://img.recantodasletras.net/?id=908838&amp;maxw=400&amp;maxh=533&amp;bgcolor=FFFFFF</a:t>
            </a:r>
          </a:p>
        </p:txBody>
      </p:sp>
    </p:spTree>
    <p:extLst>
      <p:ext uri="{BB962C8B-B14F-4D97-AF65-F5344CB8AC3E}">
        <p14:creationId xmlns:p14="http://schemas.microsoft.com/office/powerpoint/2010/main" val="372032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6689</TotalTime>
  <Words>803</Words>
  <Application>Microsoft Office PowerPoint</Application>
  <PresentationFormat>Apresentação na tela (4:3)</PresentationFormat>
  <Paragraphs>200</Paragraphs>
  <Slides>51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slides</vt:lpstr>
      </vt:variant>
      <vt:variant>
        <vt:i4>51</vt:i4>
      </vt:variant>
    </vt:vector>
  </HeadingPairs>
  <TitlesOfParts>
    <vt:vector size="54" baseType="lpstr">
      <vt:lpstr>Tema do Office</vt:lpstr>
      <vt:lpstr>1_Tema do Office</vt:lpstr>
      <vt:lpstr>Personalizar design</vt:lpstr>
      <vt:lpstr>Identificando evidências da graça</vt:lpstr>
      <vt:lpstr>http://deposito-de-tirinhas.tumblr.com/image/20291186858</vt:lpstr>
      <vt:lpstr>https://www.facebook.com/FasDaPsicanalise/photos/a.408550762522278.97680.408525155858172/686821004695251/</vt:lpstr>
      <vt:lpstr> </vt:lpstr>
      <vt:lpstr>   Crítica no dicionário:  1.  Análise, feita com maior ou menor profundidade, de qualquer produção intelectual de natureza artística, científica, literária, etc. 2. Capacidade de julgar. 3. Opinião desfavorável = censura, condenação             Neste sentido, criticar é:  Fazer comentários desfavoráveis a respeito de pessoas ou coisas…dizer mal de…pôr defeitos em... </vt:lpstr>
      <vt:lpstr>  </vt:lpstr>
      <vt:lpstr>Como é a pessoa com espírito crítico?</vt:lpstr>
      <vt:lpstr>Características: </vt:lpstr>
      <vt:lpstr>Por trás de um espírito crítico  avaliando o coração  </vt:lpstr>
      <vt:lpstr>  Há vários fatores que podem contribuir para o desenvolvimento de um espírito crítico...    </vt:lpstr>
      <vt:lpstr>            </vt:lpstr>
      <vt:lpstr> OS EFEITOS DE UM ESPÍRITO CRÍTICO</vt:lpstr>
      <vt:lpstr>            </vt:lpstr>
      <vt:lpstr> </vt:lpstr>
      <vt:lpstr>        </vt:lpstr>
      <vt:lpstr>       </vt:lpstr>
      <vt:lpstr>As máximas do mundo são diretamente contrárias a mentalidade de Cristo...        Então, a seriedade do pecado da crítica não é tanto o fato de julgar meu irmão, mas de assumir uma posição que pertence a Deus.    </vt:lpstr>
      <vt:lpstr>      Isso tudo é  ORGULHO...  nos colocamos no lugar de Deus e criticamos e julgamos as pessoas.  </vt:lpstr>
      <vt:lpstr>Esclareceu??  Relembrou de verdades espirituais??  </vt:lpstr>
      <vt:lpstr>Lembre-se:  O evangelho também é para nós no dia de hoje!  “Se confessarmos os nossos pecados, ele é fiel e justo para perdoar os nossos pecados e nos purificar de toda injustiça. ”1 Jo 1.9</vt:lpstr>
      <vt:lpstr>Motivados pela graça de Deus, à sombra da cruz de Cristo corramos para o alvo...    enfraquecer nosso maior inimigo e cultivar a HUMILDADE. </vt:lpstr>
      <vt:lpstr>Apresentação do PowerPoint</vt:lpstr>
      <vt:lpstr>Apresentação do PowerPoint</vt:lpstr>
      <vt:lpstr>Apresentação do PowerPoint</vt:lpstr>
      <vt:lpstr>Apresentação do PowerPoint</vt:lpstr>
      <vt:lpstr>PERSPECTIVA DIVINA          Como foi formada a perspectiva que o capacitou a ver e apreciar evidências na vida dos coríntios?   </vt:lpstr>
      <vt:lpstr>Reconhecimento da iniciativa de Deus  (à convocação dEle, à qual respondemos)      Paulo sabia que os coríntios haviam sido chamados e que a graça de Deus os havia alcançado.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Com que propósito ??? o que quero  alcançar???   transmitir “graça aos que ouvem” !   este é o propósito bíblico para cada uma de nossas conversas, com cada interação pessoal.   </vt:lpstr>
      <vt:lpstr>  . A graça justificadora (aos condenados no pecado) . A graça santificadora (aos que lutam com um pecado especifico) . A graça confortadora . A graça sustentadora ...</vt:lpstr>
      <vt:lpstr> Para Sinclair Ferguson, as “palavras”:  “São as dobradiças nas quais a porta da alma se abre a fim de revelar nosso espírito...” </vt:lpstr>
      <vt:lpstr> </vt:lpstr>
      <vt:lpstr> </vt:lpstr>
      <vt:lpstr> </vt:lpstr>
      <vt:lpstr>Amar e não odiar  Encorajar ao invés de destruir  Agir com graça ao invés de afligir com um espírito crítico.    </vt:lpstr>
      <vt:lpstr>    </vt:lpstr>
      <vt:lpstr>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Comunica</dc:creator>
  <cp:lastModifiedBy>Fabio e Pati Grigorio</cp:lastModifiedBy>
  <cp:revision>220</cp:revision>
  <dcterms:created xsi:type="dcterms:W3CDTF">2012-11-08T17:20:13Z</dcterms:created>
  <dcterms:modified xsi:type="dcterms:W3CDTF">2015-09-28T12:24:57Z</dcterms:modified>
</cp:coreProperties>
</file>